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2"/>
  </p:notesMasterIdLst>
  <p:handoutMasterIdLst>
    <p:handoutMasterId r:id="rId13"/>
  </p:handoutMasterIdLst>
  <p:sldIdLst>
    <p:sldId id="272" r:id="rId3"/>
    <p:sldId id="463" r:id="rId4"/>
    <p:sldId id="464" r:id="rId5"/>
    <p:sldId id="459" r:id="rId6"/>
    <p:sldId id="406" r:id="rId7"/>
    <p:sldId id="465" r:id="rId8"/>
    <p:sldId id="412" r:id="rId9"/>
    <p:sldId id="453" r:id="rId10"/>
    <p:sldId id="437" r:id="rId11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3ECHJMF" initials="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348" autoAdjust="0"/>
  </p:normalViewPr>
  <p:slideViewPr>
    <p:cSldViewPr>
      <p:cViewPr varScale="1">
        <p:scale>
          <a:sx n="65" d="100"/>
          <a:sy n="65" d="100"/>
        </p:scale>
        <p:origin x="6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0293"/>
          </a:xfrm>
          <a:prstGeom prst="rect">
            <a:avLst/>
          </a:prstGeom>
        </p:spPr>
        <p:txBody>
          <a:bodyPr vert="horz" lIns="90041" tIns="45020" rIns="90041" bIns="45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0293"/>
          </a:xfrm>
          <a:prstGeom prst="rect">
            <a:avLst/>
          </a:prstGeom>
        </p:spPr>
        <p:txBody>
          <a:bodyPr vert="horz" lIns="90041" tIns="45020" rIns="90041" bIns="45020" rtlCol="0"/>
          <a:lstStyle>
            <a:lvl1pPr algn="r">
              <a:defRPr sz="1200"/>
            </a:lvl1pPr>
          </a:lstStyle>
          <a:p>
            <a:fld id="{474AC520-C521-4B70-9EA4-0B9721F95C43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37700"/>
            <a:ext cx="2972421" cy="460293"/>
          </a:xfrm>
          <a:prstGeom prst="rect">
            <a:avLst/>
          </a:prstGeom>
        </p:spPr>
        <p:txBody>
          <a:bodyPr vert="horz" lIns="90041" tIns="45020" rIns="90041" bIns="45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737700"/>
            <a:ext cx="2972421" cy="460293"/>
          </a:xfrm>
          <a:prstGeom prst="rect">
            <a:avLst/>
          </a:prstGeom>
        </p:spPr>
        <p:txBody>
          <a:bodyPr vert="horz" lIns="90041" tIns="45020" rIns="90041" bIns="45020" rtlCol="0" anchor="b"/>
          <a:lstStyle>
            <a:lvl1pPr algn="r">
              <a:defRPr sz="1200"/>
            </a:lvl1pPr>
          </a:lstStyle>
          <a:p>
            <a:fld id="{B9D88FC9-1E76-41E3-8083-B0B2D6B686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039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007" cy="460771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39" y="0"/>
            <a:ext cx="2972007" cy="460771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pPr>
              <a:defRPr/>
            </a:pPr>
            <a:fld id="{3DD05861-CBEB-4EB2-AC52-0621199BFEEF}" type="datetimeFigureOut">
              <a:rPr lang="en-US"/>
              <a:pPr>
                <a:defRPr/>
              </a:pPr>
              <a:t>5/10/2016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897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90" y="4370189"/>
            <a:ext cx="5487022" cy="4139012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210"/>
            <a:ext cx="2972007" cy="460771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39" y="8737210"/>
            <a:ext cx="2972007" cy="460771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pPr>
              <a:defRPr/>
            </a:pPr>
            <a:fld id="{F56AF577-72ED-4972-AEC8-96CDE9A014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62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6AF577-72ED-4972-AEC8-96CDE9A0146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33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 be updated next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6AF577-72ED-4972-AEC8-96CDE9A0146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12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815AB-0E33-410E-8A7A-DA26EC8382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AC320-F9D4-49B5-AB9E-2FFC55E833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2D5F6-B49D-47DE-A956-5EEE371080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124FE-8054-4D26-A9A2-2918DF480E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B0581-06ED-4F0F-BFDB-D35316422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C0D87-D7A2-4136-A277-54F3E28C2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1B037-5067-4463-8636-E07CB8B86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3ED4F-3094-46D4-B98C-90864965A6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401D1-22FA-4249-823A-9E426846BF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FB78C-D6D7-49B2-8745-AA6C1DD2F7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19D30-52CD-4078-A3E7-7D611A2696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G3ODLGCH\Documents\Greg Hoffman\My Pictures\Sturgeon\image00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62600" y="1295400"/>
            <a:ext cx="3581400" cy="2357840"/>
          </a:xfrm>
          <a:prstGeom prst="rect">
            <a:avLst/>
          </a:prstGeom>
          <a:noFill/>
        </p:spPr>
      </p:pic>
      <p:pic>
        <p:nvPicPr>
          <p:cNvPr id="14" name="Picture 13" descr="090511-A-9999G-00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62400" y="3057059"/>
            <a:ext cx="5181600" cy="3877141"/>
          </a:xfrm>
          <a:prstGeom prst="rect">
            <a:avLst/>
          </a:prstGeom>
        </p:spPr>
      </p:pic>
      <p:pic>
        <p:nvPicPr>
          <p:cNvPr id="1031" name="Picture 21" descr="white_curv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71925" y="1571625"/>
            <a:ext cx="51720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3" descr="ppt_camo_bkgrnd-0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8" descr="USACE_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5081588"/>
            <a:ext cx="13716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36525" y="6096000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/>
              <a:t>US Army Corps of Engineers</a:t>
            </a:r>
          </a:p>
          <a:p>
            <a:pPr>
              <a:defRPr/>
            </a:pPr>
            <a:r>
              <a:rPr lang="en-US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638800" y="3048000"/>
            <a:ext cx="35052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E2690ECA-89F4-4C27-B809-4CF673E502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8" descr="USAC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23000" y="641667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1447800"/>
            <a:ext cx="63246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dirty="0" smtClean="0"/>
              <a:t>Joel Fenolio, P.E.	             </a:t>
            </a:r>
          </a:p>
          <a:p>
            <a:pPr>
              <a:spcBef>
                <a:spcPts val="600"/>
              </a:spcBef>
            </a:pPr>
            <a:r>
              <a:rPr lang="en-US" sz="1200" dirty="0" smtClean="0"/>
              <a:t>	</a:t>
            </a:r>
            <a:r>
              <a:rPr lang="en-US" sz="1400" dirty="0" smtClean="0"/>
              <a:t>Upper Columbia Senior Water Manager</a:t>
            </a:r>
          </a:p>
          <a:p>
            <a:pPr>
              <a:spcBef>
                <a:spcPts val="600"/>
              </a:spcBef>
            </a:pPr>
            <a:endParaRPr lang="en-US" sz="1200" dirty="0" smtClean="0"/>
          </a:p>
          <a:p>
            <a:pPr>
              <a:spcBef>
                <a:spcPts val="600"/>
              </a:spcBef>
            </a:pPr>
            <a:r>
              <a:rPr lang="en-US" sz="1200" dirty="0" smtClean="0"/>
              <a:t>          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11 May 2016</a:t>
            </a:r>
            <a:endParaRPr lang="en-US" sz="1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228600"/>
            <a:ext cx="8686800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Kootenai Basin Spring/</a:t>
            </a:r>
            <a:r>
              <a:rPr lang="en-US" sz="3200" b="1" kern="0" noProof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SummerOperations</a:t>
            </a:r>
            <a:r>
              <a:rPr lang="en-US" sz="32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for 2016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r>
              <a:rPr lang="en-GB" sz="2400" dirty="0" smtClean="0"/>
              <a:t> </a:t>
            </a:r>
            <a:endParaRPr lang="en-US" sz="24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1085850" y="1028700"/>
            <a:ext cx="7810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" tIns="11430" rIns="22860" bIns="1143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►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 3" panose="05040102010807070707" pitchFamily="18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 b="1">
                <a:solidFill>
                  <a:schemeClr val="bg1"/>
                </a:solidFill>
              </a:rPr>
              <a:t>Atmospheric river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 b="1">
                <a:solidFill>
                  <a:schemeClr val="bg1"/>
                </a:solidFill>
              </a:rPr>
              <a:t>intense, focused, steady rainfall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 b="1">
                <a:solidFill>
                  <a:schemeClr val="bg1"/>
                </a:solidFill>
              </a:rPr>
              <a:t>with high  snow levels</a:t>
            </a: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123950" y="1066800"/>
            <a:ext cx="7810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" tIns="11430" rIns="22860" bIns="1143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►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 3" panose="05040102010807070707" pitchFamily="18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 b="1">
                <a:solidFill>
                  <a:schemeClr val="bg1"/>
                </a:solidFill>
              </a:rPr>
              <a:t>Atmospheric river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 b="1">
                <a:solidFill>
                  <a:schemeClr val="bg1"/>
                </a:solidFill>
              </a:rPr>
              <a:t>intense, focused, steady rainfall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 b="1">
                <a:solidFill>
                  <a:schemeClr val="bg1"/>
                </a:solidFill>
              </a:rPr>
              <a:t>with high  snow levels</a:t>
            </a:r>
          </a:p>
        </p:txBody>
      </p:sp>
      <p:pic>
        <p:nvPicPr>
          <p:cNvPr id="205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8354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90800"/>
            <a:ext cx="3694113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819150"/>
            <a:ext cx="70008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352800"/>
            <a:ext cx="682625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812800"/>
            <a:ext cx="378618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4164013"/>
            <a:ext cx="399891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881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1085850" y="1028700"/>
            <a:ext cx="7810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" tIns="11430" rIns="22860" bIns="1143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►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 3" panose="05040102010807070707" pitchFamily="18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 b="1">
                <a:solidFill>
                  <a:schemeClr val="bg1"/>
                </a:solidFill>
              </a:rPr>
              <a:t>Atmospheric river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 b="1">
                <a:solidFill>
                  <a:schemeClr val="bg1"/>
                </a:solidFill>
              </a:rPr>
              <a:t>intense, focused, steady rainfall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 b="1">
                <a:solidFill>
                  <a:schemeClr val="bg1"/>
                </a:solidFill>
              </a:rPr>
              <a:t>with high  snow levels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123950" y="1066800"/>
            <a:ext cx="7810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" tIns="11430" rIns="22860" bIns="1143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►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 3" panose="05040102010807070707" pitchFamily="18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 b="1">
                <a:solidFill>
                  <a:schemeClr val="bg1"/>
                </a:solidFill>
              </a:rPr>
              <a:t>Atmospheric river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 b="1">
                <a:solidFill>
                  <a:schemeClr val="bg1"/>
                </a:solidFill>
              </a:rPr>
              <a:t>intense, focused, steady rainfall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 b="1">
                <a:solidFill>
                  <a:schemeClr val="bg1"/>
                </a:solidFill>
              </a:rPr>
              <a:t>with high  snow levels</a:t>
            </a:r>
          </a:p>
        </p:txBody>
      </p:sp>
      <p:pic>
        <p:nvPicPr>
          <p:cNvPr id="3076" name="Picture 9" descr="Monthly MAT for Apr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71550"/>
            <a:ext cx="3162300" cy="279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11" descr="http://www.nwrfc.noaa.gov/WAT_RES_wy_summary/20160503/MonthMAP_2016Apr_20160503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"/>
            <a:ext cx="3276600" cy="2749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381000" y="487363"/>
            <a:ext cx="358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►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 3" panose="05040102010807070707" pitchFamily="18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April record warmth and dry</a:t>
            </a:r>
          </a:p>
        </p:txBody>
      </p:sp>
      <p:sp>
        <p:nvSpPr>
          <p:cNvPr id="3079" name="TextBox 3"/>
          <p:cNvSpPr txBox="1">
            <a:spLocks noChangeArrowheads="1"/>
          </p:cNvSpPr>
          <p:nvPr/>
        </p:nvSpPr>
        <p:spPr bwMode="auto">
          <a:xfrm>
            <a:off x="1514475" y="4421188"/>
            <a:ext cx="27352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►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 3" panose="05040102010807070707" pitchFamily="18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Snowpack  drops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well below normal in a month</a:t>
            </a:r>
          </a:p>
        </p:txBody>
      </p:sp>
      <p:sp>
        <p:nvSpPr>
          <p:cNvPr id="3080" name="TextBox 4"/>
          <p:cNvSpPr txBox="1">
            <a:spLocks noChangeArrowheads="1"/>
          </p:cNvSpPr>
          <p:nvPr/>
        </p:nvSpPr>
        <p:spPr bwMode="auto">
          <a:xfrm>
            <a:off x="381000" y="3886200"/>
            <a:ext cx="358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►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 3" panose="05040102010807070707" pitchFamily="18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Bonners Ferry: Warmest April on record</a:t>
            </a:r>
          </a:p>
        </p:txBody>
      </p:sp>
      <p:pic>
        <p:nvPicPr>
          <p:cNvPr id="308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3103563"/>
            <a:ext cx="3751262" cy="2992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8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68700"/>
            <a:ext cx="6826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Box 3"/>
          <p:cNvSpPr txBox="1">
            <a:spLocks noChangeArrowheads="1"/>
          </p:cNvSpPr>
          <p:nvPr/>
        </p:nvSpPr>
        <p:spPr bwMode="auto">
          <a:xfrm>
            <a:off x="381000" y="5486400"/>
            <a:ext cx="40211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►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 3" panose="05040102010807070707" pitchFamily="18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With warmth, rapid snowmelt in April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Now less snowmelt and with dry weather: Runoff decreases</a:t>
            </a:r>
          </a:p>
        </p:txBody>
      </p:sp>
    </p:spTree>
    <p:extLst>
      <p:ext uri="{BB962C8B-B14F-4D97-AF65-F5344CB8AC3E}">
        <p14:creationId xmlns:p14="http://schemas.microsoft.com/office/powerpoint/2010/main" val="3055213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31838"/>
          </a:xfrm>
        </p:spPr>
        <p:txBody>
          <a:bodyPr/>
          <a:lstStyle/>
          <a:p>
            <a:r>
              <a:rPr lang="en-US" dirty="0" smtClean="0"/>
              <a:t>Snowpack Story for 2016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69" y="990599"/>
            <a:ext cx="7037631" cy="5867401"/>
          </a:xfrm>
          <a:prstGeom prst="rect">
            <a:avLst/>
          </a:prstGeom>
        </p:spPr>
      </p:pic>
      <p:pic>
        <p:nvPicPr>
          <p:cNvPr id="1026" name="Picture 2" descr="EAST CREEK Water Year Snow Pl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762000"/>
            <a:ext cx="2052955" cy="146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045335" y="1447800"/>
            <a:ext cx="1002665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AWKINS LAKE SNOTEL Water Year Snow Pl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" y="5257800"/>
            <a:ext cx="2282953" cy="163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8891154" y="10845394"/>
            <a:ext cx="736379" cy="3560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SOUTH RACEHORSE SNOW SITE Water Year Snow Pl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19400"/>
            <a:ext cx="2206625" cy="15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V="1">
            <a:off x="2578545" y="5486400"/>
            <a:ext cx="1764855" cy="5867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172200" y="3607480"/>
            <a:ext cx="990600" cy="2025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SUNSHINE VILLAGE SNOW SITE Water Year Snow Plo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48846"/>
            <a:ext cx="2133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H="1" flipV="1">
            <a:off x="4648200" y="1143000"/>
            <a:ext cx="1219200" cy="2510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http://bcrfc.env.gov.bc.ca/data/asp/realtime/graphs/spd2c10p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47" y="2514601"/>
            <a:ext cx="2282825" cy="151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21672" y="3200400"/>
            <a:ext cx="1625263" cy="16409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STAHL PEAK SNOTEL Water Year Snow Plo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489" y="5330189"/>
            <a:ext cx="2080261" cy="14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 flipH="1" flipV="1">
            <a:off x="5867400" y="5638800"/>
            <a:ext cx="1101090" cy="4648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36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Libby Dam Apr-Aug May Inflow Forecast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886200"/>
          </a:xfrm>
        </p:spPr>
        <p:txBody>
          <a:bodyPr/>
          <a:lstStyle/>
          <a:p>
            <a:r>
              <a:rPr lang="en-US" sz="2800" dirty="0" smtClean="0"/>
              <a:t>Corps forecast is 5.8 MAF (99% or average)</a:t>
            </a:r>
          </a:p>
          <a:p>
            <a:pPr lvl="1"/>
            <a:r>
              <a:rPr lang="en-US" sz="2400" dirty="0" smtClean="0"/>
              <a:t>5900 KAF is the average Apr-Aug inflow volume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50" y="2209800"/>
            <a:ext cx="6134100" cy="4080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669" y="19594"/>
            <a:ext cx="8229600" cy="1143000"/>
          </a:xfrm>
        </p:spPr>
        <p:txBody>
          <a:bodyPr/>
          <a:lstStyle/>
          <a:p>
            <a:r>
              <a:rPr lang="en-US" dirty="0" err="1" smtClean="0"/>
              <a:t>BiOp</a:t>
            </a:r>
            <a:r>
              <a:rPr lang="en-US" dirty="0" smtClean="0"/>
              <a:t> Requirements and Habitat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69" y="1371600"/>
            <a:ext cx="8229600" cy="5105400"/>
          </a:xfrm>
        </p:spPr>
        <p:txBody>
          <a:bodyPr/>
          <a:lstStyle/>
          <a:p>
            <a:r>
              <a:rPr lang="en-US" dirty="0" smtClean="0"/>
              <a:t>Libby WSF of 5.8 MAF sets the following:</a:t>
            </a:r>
          </a:p>
          <a:p>
            <a:pPr lvl="1"/>
            <a:r>
              <a:rPr lang="en-US" dirty="0" smtClean="0"/>
              <a:t>Sturgeon Volume of 0.93 MAF</a:t>
            </a:r>
          </a:p>
          <a:p>
            <a:pPr lvl="2"/>
            <a:r>
              <a:rPr lang="en-US" dirty="0" smtClean="0"/>
              <a:t>As measured above 4 kcfs</a:t>
            </a:r>
          </a:p>
          <a:p>
            <a:pPr lvl="1"/>
            <a:r>
              <a:rPr lang="en-US" dirty="0" smtClean="0"/>
              <a:t>Bull Trout Minimum after the pulse through August 31</a:t>
            </a:r>
            <a:r>
              <a:rPr lang="en-US" baseline="30000" dirty="0" smtClean="0"/>
              <a:t>st</a:t>
            </a:r>
            <a:r>
              <a:rPr lang="en-US" dirty="0"/>
              <a:t> </a:t>
            </a:r>
            <a:r>
              <a:rPr lang="en-US" dirty="0" smtClean="0"/>
              <a:t>is 7 kcfs</a:t>
            </a:r>
          </a:p>
          <a:p>
            <a:r>
              <a:rPr lang="en-US" dirty="0" smtClean="0"/>
              <a:t>Habitat Operations</a:t>
            </a:r>
          </a:p>
          <a:p>
            <a:pPr lvl="1"/>
            <a:r>
              <a:rPr lang="en-US" dirty="0" smtClean="0"/>
              <a:t>6 kcfs minimums in Sept</a:t>
            </a:r>
          </a:p>
          <a:p>
            <a:pPr lvl="1"/>
            <a:r>
              <a:rPr lang="en-US" dirty="0" smtClean="0"/>
              <a:t>Target 2449 </a:t>
            </a:r>
            <a:r>
              <a:rPr lang="en-US" dirty="0" err="1" smtClean="0"/>
              <a:t>ft</a:t>
            </a:r>
            <a:r>
              <a:rPr lang="en-US" dirty="0" smtClean="0"/>
              <a:t> end of August rather than end of Sept</a:t>
            </a:r>
          </a:p>
          <a:p>
            <a:pPr marL="914400" lvl="2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37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Moderate ESP Inflow Scenario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" y="990600"/>
            <a:ext cx="9090049" cy="5258070"/>
          </a:xfrm>
          <a:prstGeom prst="rect">
            <a:avLst/>
          </a:prstGeom>
        </p:spPr>
      </p:pic>
      <p:sp>
        <p:nvSpPr>
          <p:cNvPr id="3" name="Line Callout 1 2"/>
          <p:cNvSpPr/>
          <p:nvPr/>
        </p:nvSpPr>
        <p:spPr>
          <a:xfrm>
            <a:off x="6172200" y="2514600"/>
            <a:ext cx="1143000" cy="457200"/>
          </a:xfrm>
          <a:prstGeom prst="borderCallout1">
            <a:avLst>
              <a:gd name="adj1" fmla="val -8155"/>
              <a:gd name="adj2" fmla="val 49146"/>
              <a:gd name="adj3" fmla="val -162860"/>
              <a:gd name="adj4" fmla="val 93852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Refill end of July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7280366" y="1997664"/>
            <a:ext cx="1143000" cy="457200"/>
          </a:xfrm>
          <a:prstGeom prst="borderCallout1">
            <a:avLst>
              <a:gd name="adj1" fmla="val -8155"/>
              <a:gd name="adj2" fmla="val 49146"/>
              <a:gd name="adj3" fmla="val -51432"/>
              <a:gd name="adj4" fmla="val 50423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2449 </a:t>
            </a:r>
            <a:r>
              <a:rPr lang="en-US" sz="1200" dirty="0" err="1" smtClean="0">
                <a:solidFill>
                  <a:schemeClr val="tx1"/>
                </a:solidFill>
              </a:rPr>
              <a:t>ft</a:t>
            </a:r>
            <a:r>
              <a:rPr lang="en-US" sz="1200" dirty="0" smtClean="0">
                <a:solidFill>
                  <a:schemeClr val="tx1"/>
                </a:solidFill>
              </a:rPr>
              <a:t> end of August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6934200" y="4572000"/>
            <a:ext cx="1143000" cy="457200"/>
          </a:xfrm>
          <a:prstGeom prst="borderCallout1">
            <a:avLst>
              <a:gd name="adj1" fmla="val 117559"/>
              <a:gd name="adj2" fmla="val 48003"/>
              <a:gd name="adj3" fmla="val 214282"/>
              <a:gd name="adj4" fmla="val 41280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7.8 kcfs flat flow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643154" y="4715691"/>
            <a:ext cx="822960" cy="1214846"/>
          </a:xfrm>
          <a:custGeom>
            <a:avLst/>
            <a:gdLst>
              <a:gd name="connsiteX0" fmla="*/ 13063 w 822960"/>
              <a:gd name="connsiteY0" fmla="*/ 483326 h 1214846"/>
              <a:gd name="connsiteX1" fmla="*/ 0 w 822960"/>
              <a:gd name="connsiteY1" fmla="*/ 1214846 h 1214846"/>
              <a:gd name="connsiteX2" fmla="*/ 796835 w 822960"/>
              <a:gd name="connsiteY2" fmla="*/ 1214846 h 1214846"/>
              <a:gd name="connsiteX3" fmla="*/ 822960 w 822960"/>
              <a:gd name="connsiteY3" fmla="*/ 783772 h 1214846"/>
              <a:gd name="connsiteX4" fmla="*/ 744583 w 822960"/>
              <a:gd name="connsiteY4" fmla="*/ 757646 h 1214846"/>
              <a:gd name="connsiteX5" fmla="*/ 627017 w 822960"/>
              <a:gd name="connsiteY5" fmla="*/ 757646 h 1214846"/>
              <a:gd name="connsiteX6" fmla="*/ 535577 w 822960"/>
              <a:gd name="connsiteY6" fmla="*/ 509452 h 1214846"/>
              <a:gd name="connsiteX7" fmla="*/ 483326 w 822960"/>
              <a:gd name="connsiteY7" fmla="*/ 522515 h 1214846"/>
              <a:gd name="connsiteX8" fmla="*/ 431075 w 822960"/>
              <a:gd name="connsiteY8" fmla="*/ 418012 h 1214846"/>
              <a:gd name="connsiteX9" fmla="*/ 391886 w 822960"/>
              <a:gd name="connsiteY9" fmla="*/ 431075 h 1214846"/>
              <a:gd name="connsiteX10" fmla="*/ 352697 w 822960"/>
              <a:gd name="connsiteY10" fmla="*/ 287383 h 1214846"/>
              <a:gd name="connsiteX11" fmla="*/ 300446 w 822960"/>
              <a:gd name="connsiteY11" fmla="*/ 287383 h 1214846"/>
              <a:gd name="connsiteX12" fmla="*/ 248195 w 822960"/>
              <a:gd name="connsiteY12" fmla="*/ 13063 h 1214846"/>
              <a:gd name="connsiteX13" fmla="*/ 104503 w 822960"/>
              <a:gd name="connsiteY13" fmla="*/ 0 h 1214846"/>
              <a:gd name="connsiteX14" fmla="*/ 26126 w 822960"/>
              <a:gd name="connsiteY14" fmla="*/ 313509 h 1214846"/>
              <a:gd name="connsiteX15" fmla="*/ 13063 w 822960"/>
              <a:gd name="connsiteY15" fmla="*/ 483326 h 121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2960" h="1214846">
                <a:moveTo>
                  <a:pt x="13063" y="483326"/>
                </a:moveTo>
                <a:lnTo>
                  <a:pt x="0" y="1214846"/>
                </a:lnTo>
                <a:lnTo>
                  <a:pt x="796835" y="1214846"/>
                </a:lnTo>
                <a:lnTo>
                  <a:pt x="822960" y="783772"/>
                </a:lnTo>
                <a:lnTo>
                  <a:pt x="744583" y="757646"/>
                </a:lnTo>
                <a:lnTo>
                  <a:pt x="627017" y="757646"/>
                </a:lnTo>
                <a:lnTo>
                  <a:pt x="535577" y="509452"/>
                </a:lnTo>
                <a:lnTo>
                  <a:pt x="483326" y="522515"/>
                </a:lnTo>
                <a:lnTo>
                  <a:pt x="431075" y="418012"/>
                </a:lnTo>
                <a:lnTo>
                  <a:pt x="391886" y="431075"/>
                </a:lnTo>
                <a:lnTo>
                  <a:pt x="352697" y="287383"/>
                </a:lnTo>
                <a:lnTo>
                  <a:pt x="300446" y="287383"/>
                </a:lnTo>
                <a:lnTo>
                  <a:pt x="248195" y="13063"/>
                </a:lnTo>
                <a:lnTo>
                  <a:pt x="104503" y="0"/>
                </a:lnTo>
                <a:lnTo>
                  <a:pt x="26126" y="313509"/>
                </a:lnTo>
                <a:lnTo>
                  <a:pt x="13063" y="483326"/>
                </a:lnTo>
                <a:close/>
              </a:path>
            </a:pathLst>
          </a:cu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200" dirty="0" smtClean="0">
                <a:solidFill>
                  <a:schemeClr val="tx1"/>
                </a:solidFill>
              </a:rPr>
              <a:t>0.93 MAF </a:t>
            </a:r>
            <a:r>
              <a:rPr lang="en-US" sz="1200" dirty="0" err="1" smtClean="0">
                <a:solidFill>
                  <a:schemeClr val="tx1"/>
                </a:solidFill>
              </a:rPr>
              <a:t>Sturgein</a:t>
            </a:r>
            <a:r>
              <a:rPr lang="en-US" sz="1200" dirty="0" smtClean="0">
                <a:solidFill>
                  <a:schemeClr val="tx1"/>
                </a:solidFill>
              </a:rPr>
              <a:t> Pulse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Dry Inflow Scenario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84" y="1143000"/>
            <a:ext cx="8958316" cy="518187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5715000" y="4800600"/>
            <a:ext cx="822960" cy="1214846"/>
          </a:xfrm>
          <a:custGeom>
            <a:avLst/>
            <a:gdLst>
              <a:gd name="connsiteX0" fmla="*/ 13063 w 822960"/>
              <a:gd name="connsiteY0" fmla="*/ 483326 h 1214846"/>
              <a:gd name="connsiteX1" fmla="*/ 0 w 822960"/>
              <a:gd name="connsiteY1" fmla="*/ 1214846 h 1214846"/>
              <a:gd name="connsiteX2" fmla="*/ 796835 w 822960"/>
              <a:gd name="connsiteY2" fmla="*/ 1214846 h 1214846"/>
              <a:gd name="connsiteX3" fmla="*/ 822960 w 822960"/>
              <a:gd name="connsiteY3" fmla="*/ 783772 h 1214846"/>
              <a:gd name="connsiteX4" fmla="*/ 744583 w 822960"/>
              <a:gd name="connsiteY4" fmla="*/ 757646 h 1214846"/>
              <a:gd name="connsiteX5" fmla="*/ 627017 w 822960"/>
              <a:gd name="connsiteY5" fmla="*/ 757646 h 1214846"/>
              <a:gd name="connsiteX6" fmla="*/ 535577 w 822960"/>
              <a:gd name="connsiteY6" fmla="*/ 509452 h 1214846"/>
              <a:gd name="connsiteX7" fmla="*/ 483326 w 822960"/>
              <a:gd name="connsiteY7" fmla="*/ 522515 h 1214846"/>
              <a:gd name="connsiteX8" fmla="*/ 431075 w 822960"/>
              <a:gd name="connsiteY8" fmla="*/ 418012 h 1214846"/>
              <a:gd name="connsiteX9" fmla="*/ 391886 w 822960"/>
              <a:gd name="connsiteY9" fmla="*/ 431075 h 1214846"/>
              <a:gd name="connsiteX10" fmla="*/ 352697 w 822960"/>
              <a:gd name="connsiteY10" fmla="*/ 287383 h 1214846"/>
              <a:gd name="connsiteX11" fmla="*/ 300446 w 822960"/>
              <a:gd name="connsiteY11" fmla="*/ 287383 h 1214846"/>
              <a:gd name="connsiteX12" fmla="*/ 248195 w 822960"/>
              <a:gd name="connsiteY12" fmla="*/ 13063 h 1214846"/>
              <a:gd name="connsiteX13" fmla="*/ 104503 w 822960"/>
              <a:gd name="connsiteY13" fmla="*/ 0 h 1214846"/>
              <a:gd name="connsiteX14" fmla="*/ 26126 w 822960"/>
              <a:gd name="connsiteY14" fmla="*/ 313509 h 1214846"/>
              <a:gd name="connsiteX15" fmla="*/ 13063 w 822960"/>
              <a:gd name="connsiteY15" fmla="*/ 483326 h 121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2960" h="1214846">
                <a:moveTo>
                  <a:pt x="13063" y="483326"/>
                </a:moveTo>
                <a:lnTo>
                  <a:pt x="0" y="1214846"/>
                </a:lnTo>
                <a:lnTo>
                  <a:pt x="796835" y="1214846"/>
                </a:lnTo>
                <a:lnTo>
                  <a:pt x="822960" y="783772"/>
                </a:lnTo>
                <a:lnTo>
                  <a:pt x="744583" y="757646"/>
                </a:lnTo>
                <a:lnTo>
                  <a:pt x="627017" y="757646"/>
                </a:lnTo>
                <a:lnTo>
                  <a:pt x="535577" y="509452"/>
                </a:lnTo>
                <a:lnTo>
                  <a:pt x="483326" y="522515"/>
                </a:lnTo>
                <a:lnTo>
                  <a:pt x="431075" y="418012"/>
                </a:lnTo>
                <a:lnTo>
                  <a:pt x="391886" y="431075"/>
                </a:lnTo>
                <a:lnTo>
                  <a:pt x="352697" y="287383"/>
                </a:lnTo>
                <a:lnTo>
                  <a:pt x="300446" y="287383"/>
                </a:lnTo>
                <a:lnTo>
                  <a:pt x="248195" y="13063"/>
                </a:lnTo>
                <a:lnTo>
                  <a:pt x="104503" y="0"/>
                </a:lnTo>
                <a:lnTo>
                  <a:pt x="26126" y="313509"/>
                </a:lnTo>
                <a:lnTo>
                  <a:pt x="13063" y="483326"/>
                </a:lnTo>
                <a:close/>
              </a:path>
            </a:pathLst>
          </a:cu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200" dirty="0" smtClean="0">
                <a:solidFill>
                  <a:schemeClr val="tx1"/>
                </a:solidFill>
              </a:rPr>
              <a:t>0.93 MAF </a:t>
            </a:r>
            <a:r>
              <a:rPr lang="en-US" sz="1200" dirty="0" err="1" smtClean="0">
                <a:solidFill>
                  <a:schemeClr val="tx1"/>
                </a:solidFill>
              </a:rPr>
              <a:t>Sturgein</a:t>
            </a:r>
            <a:r>
              <a:rPr lang="en-US" sz="1200" dirty="0" smtClean="0">
                <a:solidFill>
                  <a:schemeClr val="tx1"/>
                </a:solidFill>
              </a:rPr>
              <a:t> Pulse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6143897" y="2713332"/>
            <a:ext cx="1143000" cy="457200"/>
          </a:xfrm>
          <a:prstGeom prst="borderCallout1">
            <a:avLst>
              <a:gd name="adj1" fmla="val -8155"/>
              <a:gd name="adj2" fmla="val 49146"/>
              <a:gd name="adj3" fmla="val -145717"/>
              <a:gd name="adj4" fmla="val 86995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Refill end of July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7286897" y="2484732"/>
            <a:ext cx="1143000" cy="457200"/>
          </a:xfrm>
          <a:prstGeom prst="borderCallout1">
            <a:avLst>
              <a:gd name="adj1" fmla="val -8155"/>
              <a:gd name="adj2" fmla="val 49146"/>
              <a:gd name="adj3" fmla="val -91432"/>
              <a:gd name="adj4" fmla="val 59566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Below 2449 </a:t>
            </a:r>
            <a:r>
              <a:rPr lang="en-US" sz="1200" dirty="0" err="1" smtClean="0">
                <a:solidFill>
                  <a:schemeClr val="tx1"/>
                </a:solidFill>
              </a:rPr>
              <a:t>ft</a:t>
            </a:r>
            <a:r>
              <a:rPr lang="en-US" sz="1200" dirty="0" smtClean="0">
                <a:solidFill>
                  <a:schemeClr val="tx1"/>
                </a:solidFill>
              </a:rPr>
              <a:t> end of August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6905897" y="4770732"/>
            <a:ext cx="1143000" cy="457200"/>
          </a:xfrm>
          <a:prstGeom prst="borderCallout1">
            <a:avLst>
              <a:gd name="adj1" fmla="val 117559"/>
              <a:gd name="adj2" fmla="val 48003"/>
              <a:gd name="adj3" fmla="val 214282"/>
              <a:gd name="adj4" fmla="val 41280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7 kcfs flat flow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648200"/>
          </a:xfrm>
        </p:spPr>
        <p:txBody>
          <a:bodyPr/>
          <a:lstStyle/>
          <a:p>
            <a:r>
              <a:rPr lang="en-US" sz="2400" dirty="0" smtClean="0"/>
              <a:t>Timing of Inflows shifted up by 4 to 6 weeks</a:t>
            </a:r>
          </a:p>
          <a:p>
            <a:r>
              <a:rPr lang="en-US" sz="2400" dirty="0" smtClean="0"/>
              <a:t>Flood Risk low – based on the below average snowpack</a:t>
            </a:r>
          </a:p>
          <a:p>
            <a:r>
              <a:rPr lang="en-US" sz="2400" dirty="0" smtClean="0"/>
              <a:t>Libby Dam will likely not refill to 2452 to 2454 feet this summer</a:t>
            </a:r>
          </a:p>
          <a:p>
            <a:pPr lvl="1"/>
            <a:r>
              <a:rPr lang="en-US" sz="2000" dirty="0" smtClean="0"/>
              <a:t>Anticipated timing of refill late July to August</a:t>
            </a:r>
          </a:p>
          <a:p>
            <a:pPr lvl="1"/>
            <a:r>
              <a:rPr lang="en-US" sz="2000" dirty="0" smtClean="0"/>
              <a:t>Seattle District is currently looking at refilling earlier than late July</a:t>
            </a:r>
          </a:p>
          <a:p>
            <a:r>
              <a:rPr lang="en-US" sz="2400" dirty="0" smtClean="0"/>
              <a:t>June precipitation is the wild card in terms of flood risk and refill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Master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17316</TotalTime>
  <Words>294</Words>
  <Application>Microsoft Office PowerPoint</Application>
  <PresentationFormat>On-screen Show (4:3)</PresentationFormat>
  <Paragraphs>60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Wingdings</vt:lpstr>
      <vt:lpstr>Wingdings 3</vt:lpstr>
      <vt:lpstr>Title Master</vt:lpstr>
      <vt:lpstr>Slide Master</vt:lpstr>
      <vt:lpstr>PowerPoint Presentation</vt:lpstr>
      <vt:lpstr>PowerPoint Presentation</vt:lpstr>
      <vt:lpstr>PowerPoint Presentation</vt:lpstr>
      <vt:lpstr>Snowpack Story for 2016</vt:lpstr>
      <vt:lpstr>Libby Dam Apr-Aug May Inflow Forecast</vt:lpstr>
      <vt:lpstr>BiOp Requirements and Habitat Operations</vt:lpstr>
      <vt:lpstr>Moderate ESP Inflow Scenario</vt:lpstr>
      <vt:lpstr>Dry Inflow Scenario</vt:lpstr>
      <vt:lpstr>Summary</vt:lpstr>
    </vt:vector>
  </TitlesOfParts>
  <Company>US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b6imemb6</dc:creator>
  <cp:lastModifiedBy>G0PDWDMB</cp:lastModifiedBy>
  <cp:revision>652</cp:revision>
  <dcterms:created xsi:type="dcterms:W3CDTF">2009-05-21T17:19:18Z</dcterms:created>
  <dcterms:modified xsi:type="dcterms:W3CDTF">2016-05-10T13:39:14Z</dcterms:modified>
</cp:coreProperties>
</file>