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2" r:id="rId2"/>
    <p:sldId id="344" r:id="rId3"/>
    <p:sldId id="326" r:id="rId4"/>
    <p:sldId id="350" r:id="rId5"/>
    <p:sldId id="351" r:id="rId6"/>
    <p:sldId id="324" r:id="rId7"/>
    <p:sldId id="341" r:id="rId8"/>
    <p:sldId id="355" r:id="rId9"/>
    <p:sldId id="354" r:id="rId10"/>
    <p:sldId id="302" r:id="rId11"/>
    <p:sldId id="356" r:id="rId12"/>
    <p:sldId id="333" r:id="rId13"/>
    <p:sldId id="358" r:id="rId14"/>
    <p:sldId id="331" r:id="rId15"/>
    <p:sldId id="342" r:id="rId16"/>
    <p:sldId id="345" r:id="rId17"/>
    <p:sldId id="336" r:id="rId18"/>
    <p:sldId id="33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 autoAdjust="0"/>
    <p:restoredTop sz="93131" autoAdjust="0"/>
  </p:normalViewPr>
  <p:slideViewPr>
    <p:cSldViewPr>
      <p:cViewPr>
        <p:scale>
          <a:sx n="101" d="100"/>
          <a:sy n="101" d="100"/>
        </p:scale>
        <p:origin x="42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6A6A151C-F821-4B66-9203-1FF416B7EB1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299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299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0B4230AA-FE2B-473A-B647-925A671D8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769917" y="4733106"/>
            <a:ext cx="6158983" cy="448380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41064" cy="497884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dt"/>
          </p:nvPr>
        </p:nvSpPr>
        <p:spPr>
          <a:xfrm>
            <a:off x="4357754" y="0"/>
            <a:ext cx="3341064" cy="497884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0" y="9466569"/>
            <a:ext cx="3341064" cy="49788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sldNum"/>
          </p:nvPr>
        </p:nvSpPr>
        <p:spPr>
          <a:xfrm>
            <a:off x="4357754" y="9466569"/>
            <a:ext cx="3341064" cy="497884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28980BC-6C16-474A-AA91-4CC58BFBB4BD}" type="slidenum">
              <a:rPr lang="en-US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21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year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28980BC-6C16-474A-AA91-4CC58BFBB4BD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not as bad as</a:t>
            </a:r>
            <a:r>
              <a:rPr lang="en-US" baseline="0" dirty="0" smtClean="0"/>
              <a:t> last year, tempts were still warmer than we would like </a:t>
            </a:r>
          </a:p>
          <a:p>
            <a:r>
              <a:rPr lang="en-US" baseline="0" dirty="0" smtClean="0"/>
              <a:t>	Feb and Apr especially warm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28980BC-6C16-474A-AA91-4CC58BFBB4BD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701093" y="4415687"/>
            <a:ext cx="5608023" cy="41831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Warm tempts in April….depleted snowpack relative to %normal </a:t>
            </a:r>
          </a:p>
          <a:p>
            <a:endParaRPr lang="en-US" dirty="0" smtClean="0"/>
          </a:p>
          <a:p>
            <a:r>
              <a:rPr lang="en-US" dirty="0" smtClean="0"/>
              <a:t>This graphic shows the relative degree of SWE</a:t>
            </a:r>
            <a:r>
              <a:rPr lang="en-US" baseline="0" dirty="0" smtClean="0"/>
              <a:t> loss since Apr 5.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Low elevation snowpack showing more significant loss, but even higher </a:t>
            </a:r>
            <a:r>
              <a:rPr lang="en-US" baseline="0" dirty="0" err="1" smtClean="0"/>
              <a:t>elev</a:t>
            </a:r>
            <a:r>
              <a:rPr lang="en-US" baseline="0" dirty="0" smtClean="0"/>
              <a:t> in the upper snake and along crest of the </a:t>
            </a:r>
            <a:r>
              <a:rPr lang="en-US" baseline="0" dirty="0" err="1" smtClean="0"/>
              <a:t>rockies</a:t>
            </a:r>
            <a:r>
              <a:rPr lang="en-US" baseline="0" dirty="0" smtClean="0"/>
              <a:t> into western </a:t>
            </a:r>
            <a:r>
              <a:rPr lang="en-US" baseline="0" dirty="0" err="1" smtClean="0"/>
              <a:t>mt</a:t>
            </a:r>
            <a:r>
              <a:rPr lang="en-US" baseline="0" dirty="0" smtClean="0"/>
              <a:t> and north into Canada have lost SWE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Warmer tempts, especially in April, causing a more rapid </a:t>
            </a:r>
            <a:r>
              <a:rPr lang="en-US" baseline="0" dirty="0" err="1" smtClean="0"/>
              <a:t>meltoff</a:t>
            </a:r>
            <a:r>
              <a:rPr lang="en-US" baseline="0" dirty="0" smtClean="0"/>
              <a:t> of snowpack than we would typically see</a:t>
            </a:r>
            <a:endParaRPr dirty="0"/>
          </a:p>
        </p:txBody>
      </p:sp>
      <p:sp>
        <p:nvSpPr>
          <p:cNvPr id="245" name="TextShape 2"/>
          <p:cNvSpPr txBox="1"/>
          <p:nvPr/>
        </p:nvSpPr>
        <p:spPr>
          <a:xfrm>
            <a:off x="3970834" y="8829949"/>
            <a:ext cx="3037590" cy="464359"/>
          </a:xfrm>
          <a:prstGeom prst="rect">
            <a:avLst/>
          </a:prstGeom>
        </p:spPr>
        <p:txBody>
          <a:bodyPr lIns="90572" tIns="45286" rIns="90572" bIns="45286" anchor="b"/>
          <a:lstStyle/>
          <a:p>
            <a:pPr algn="r">
              <a:lnSpc>
                <a:spcPct val="100000"/>
              </a:lnSpc>
            </a:pPr>
            <a:fld id="{009DE48D-CD1E-4BB6-9EBA-6E8A430099A8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701093" y="4415687"/>
            <a:ext cx="5608023" cy="41831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Looking better this year compared to last year (record low snowpack in many areas) </a:t>
            </a:r>
            <a:endParaRPr dirty="0"/>
          </a:p>
        </p:txBody>
      </p:sp>
      <p:sp>
        <p:nvSpPr>
          <p:cNvPr id="245" name="TextShape 2"/>
          <p:cNvSpPr txBox="1"/>
          <p:nvPr/>
        </p:nvSpPr>
        <p:spPr>
          <a:xfrm>
            <a:off x="3970834" y="8829949"/>
            <a:ext cx="3037590" cy="464359"/>
          </a:xfrm>
          <a:prstGeom prst="rect">
            <a:avLst/>
          </a:prstGeom>
        </p:spPr>
        <p:txBody>
          <a:bodyPr lIns="90572" tIns="45286" rIns="90572" bIns="45286" anchor="b"/>
          <a:lstStyle/>
          <a:p>
            <a:pPr algn="r">
              <a:lnSpc>
                <a:spcPct val="100000"/>
              </a:lnSpc>
            </a:pPr>
            <a:fld id="{009DE48D-CD1E-4BB6-9EBA-6E8A430099A8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snowpack </a:t>
            </a:r>
            <a:r>
              <a:rPr lang="en-US" dirty="0" err="1" smtClean="0"/>
              <a:t>accum</a:t>
            </a:r>
            <a:r>
              <a:rPr lang="en-US" dirty="0" smtClean="0"/>
              <a:t> period outlined in red</a:t>
            </a:r>
          </a:p>
          <a:p>
            <a:r>
              <a:rPr lang="en-US" dirty="0" smtClean="0"/>
              <a:t>Excessive tempt departures throughout year</a:t>
            </a:r>
          </a:p>
          <a:p>
            <a:r>
              <a:rPr lang="en-US" baseline="0" dirty="0" smtClean="0"/>
              <a:t>% runoff above normal…sure sign we were losing snowpack to early, to fast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28980BC-6C16-474A-AA91-4CC58BFBB4BD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 tempts continuously diminished snowpack thru the WSF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28980BC-6C16-474A-AA91-4CC58BFBB4BD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FFFF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FFFF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9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2">
                <a:lumMod val="60000"/>
                <a:lumOff val="40000"/>
              </a:schemeClr>
            </a:gs>
            <a:gs pos="56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nws_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532"/>
            <a:ext cx="6969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noaa_logo"/>
          <p:cNvPicPr>
            <a:picLocks noChangeAspect="1" noChangeArrowheads="1"/>
          </p:cNvPicPr>
          <p:nvPr userDrawn="1"/>
        </p:nvPicPr>
        <p:blipFill>
          <a:blip r:embed="rId17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59532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vin.berghoff@noa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berghoff@noaa.gov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52600"/>
            <a:ext cx="6857640" cy="914400"/>
          </a:xfrm>
          <a:ln>
            <a:noFill/>
          </a:ln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Columbia River Basin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2016 Water Year Review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National Weather Service – NW River Forecast Center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www.nwrfc.noaa.gov/rfc/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5943600"/>
            <a:ext cx="8229240" cy="990600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Kevin </a:t>
            </a:r>
            <a:r>
              <a:rPr lang="en-US" sz="1400" dirty="0" err="1" smtClean="0">
                <a:solidFill>
                  <a:schemeClr val="bg1"/>
                </a:solidFill>
              </a:rPr>
              <a:t>Berghoff</a:t>
            </a:r>
            <a:r>
              <a:rPr lang="en-US" sz="1400" dirty="0" smtClean="0">
                <a:solidFill>
                  <a:schemeClr val="bg1"/>
                </a:solidFill>
              </a:rPr>
              <a:t>, Senior Hydrologist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"/>
              </a:rPr>
              <a:t>k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evin.berghoff@noaa.gov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503-326-7291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240" cy="114516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2016 ESP Review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957755"/>
            <a:ext cx="3757613" cy="28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4" y="1055944"/>
            <a:ext cx="3737188" cy="28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24" y="1055944"/>
            <a:ext cx="3735662" cy="28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8" y="3966396"/>
            <a:ext cx="3709738" cy="27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13716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5714 KAF – 91%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1702 KAF – 86%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295001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2169 KAF – 84%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295001"/>
            <a:ext cx="1447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82366 KAF – 89%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9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6800" y="1600200"/>
            <a:ext cx="7010400" cy="5029200"/>
            <a:chOff x="4724400" y="914400"/>
            <a:chExt cx="4038600" cy="288471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914400"/>
              <a:ext cx="4038600" cy="28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8153400" y="2781300"/>
              <a:ext cx="152400" cy="114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001000" y="26670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153400" y="28194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924800" y="30480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subTitle"/>
          </p:nvPr>
        </p:nvSpPr>
        <p:spPr>
          <a:xfrm>
            <a:off x="457200" y="-78360"/>
            <a:ext cx="8229240" cy="114516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2016 Observed Runoff Volume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Historical ONI Perspective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wrfc.noaa.gov/runoff/enso/runoff_climo_enso_plot.php?id=DWRI1&amp;wstype=ws&amp;period=OND&amp;sper=APR&amp;eper=S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038600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038600" cy="2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10000" y="2514600"/>
            <a:ext cx="152400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5715000"/>
            <a:ext cx="152400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25908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24003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7600" y="23622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724400" y="914400"/>
            <a:ext cx="4038600" cy="2884714"/>
            <a:chOff x="4724400" y="914400"/>
            <a:chExt cx="4038600" cy="288471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914400"/>
              <a:ext cx="4038600" cy="28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8153400" y="2781300"/>
              <a:ext cx="152400" cy="114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001000" y="26670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153400" y="28194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924800" y="30480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3886200"/>
            <a:ext cx="4038600" cy="2884714"/>
            <a:chOff x="4724400" y="3886200"/>
            <a:chExt cx="4038600" cy="288471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886200"/>
              <a:ext cx="4038600" cy="28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8077200" y="5562600"/>
              <a:ext cx="152400" cy="114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24800" y="59436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001000" y="50292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153400" y="5257800"/>
              <a:ext cx="152400" cy="1143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3581400" y="61722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600" y="56388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33800" y="5676900"/>
            <a:ext cx="152400" cy="1143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subTitle"/>
          </p:nvPr>
        </p:nvSpPr>
        <p:spPr>
          <a:xfrm>
            <a:off x="457200" y="-31200"/>
            <a:ext cx="8229240" cy="8694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2016 Observed Runoff Volume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Historical ONI Perspective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0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2016 WY Summary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Very strong ENSO signal – Impacts on Columbia River water resources unclear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Precipitation slightly below normal for water year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Near normal in Upper Columbia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90% in Snake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95% above The </a:t>
            </a:r>
            <a:r>
              <a:rPr lang="en-US" dirty="0" err="1" smtClean="0">
                <a:solidFill>
                  <a:srgbClr val="FFFF00"/>
                </a:solidFill>
              </a:rPr>
              <a:t>Dalles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Above normal tempts resulting in early runoff and depleted snowpack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Most areas below normal seasonal runoff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89% Apr-Sep at The </a:t>
            </a:r>
            <a:r>
              <a:rPr lang="en-US" dirty="0" err="1" smtClean="0">
                <a:solidFill>
                  <a:srgbClr val="FFFF00"/>
                </a:solidFill>
              </a:rPr>
              <a:t>Dalles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240" cy="6408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NWRFC 2017 Water Supply Briefing Schedule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709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https://attendee.gotowebinar.com/rt/8111931086353869315</a:t>
            </a:r>
          </a:p>
        </p:txBody>
      </p:sp>
    </p:spTree>
    <p:extLst>
      <p:ext uri="{BB962C8B-B14F-4D97-AF65-F5344CB8AC3E}">
        <p14:creationId xmlns:p14="http://schemas.microsoft.com/office/powerpoint/2010/main" val="21063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ASMjaxM-HYYJywBBNFQyFDo_gnrd_z5o7tWU_uwNlEkmYOR8qTZMRUMWncF7kSIn1PblwDmAYk8cKIs7vOZh2IwMpZhIh6DJShBN9yZtOCGrAZMmXRtUsFvF9854KWPxofV8ENi7KDkX2RVPxWWtJeQ9XTULr4IEAArxeosOgaS4-nU7qjB44c4DBpVg7SxhS_OiF5WlWGTso8SxnFSsaQR5H-9E4MP94hzbve60mqNzq_lp0GeQmgb8Z9a9S8tdhOg2lGAxNmc7eoBGl8DbwctoeH1aA0TnZqE2gXhOBJ8X393qT7bFpISOVVcGnZG7ZLXrkPk-OTpvDe7hXrU8q2zhIBXrp1tOz8LdpnaVG7gnFnrBSrInVFVjjrupk4Rt8PS8vn5Qw7ychEkmQPTG5S6-dA8rVCU8NChiuzjyycYIjkqv28KbVr8tLRNTVdcTiYAYwftBc3P6hgo6LK2zVoXrvvEYBsF47VOuSwrqpGN5aSjFng2kzBPZgtxLOqUdzBNhSMO-trswvj2MY83UksXBookk2eO4vkiwZOUy-OSI8D4oyI_YSWkuSElPwdTOzuCSRnmxaDAtr1ehw2e_wLwjEmnbVetH-1DCA3ObDiyJ1EWB=w1144-h858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10400" cy="52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240" cy="114516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2017 Forecast?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068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96693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NWS/Northwest River Forecast Center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Kevin </a:t>
            </a:r>
            <a:r>
              <a:rPr lang="en-US" sz="1400" dirty="0" err="1" smtClean="0">
                <a:solidFill>
                  <a:schemeClr val="bg1"/>
                </a:solidFill>
              </a:rPr>
              <a:t>Berghoff</a:t>
            </a:r>
            <a:r>
              <a:rPr lang="en-US" sz="1400" dirty="0" smtClean="0">
                <a:solidFill>
                  <a:schemeClr val="bg1"/>
                </a:solidFill>
              </a:rPr>
              <a:t>, Senior Hydrologist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hlinkClick r:id="rId3"/>
              </a:rPr>
              <a:t>Kevin.berghoff@noaa.gov</a:t>
            </a:r>
            <a:r>
              <a:rPr lang="en-US" sz="1400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503-326-7291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2198"/>
            <a:ext cx="8305800" cy="515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49808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OBS=5002.5 KAF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2950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30YR AVG=5342 KAF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4876800"/>
            <a:ext cx="571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4648200"/>
            <a:ext cx="5715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9026" y="1510075"/>
            <a:ext cx="8227774" cy="4988408"/>
            <a:chOff x="1066799" y="1719223"/>
            <a:chExt cx="8227774" cy="498840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1719223"/>
              <a:ext cx="8227774" cy="498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522173" y="4552548"/>
              <a:ext cx="762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313373" y="4628748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OBS=2068.4 KAF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00200" y="4171548"/>
              <a:ext cx="754197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60973" y="3787571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30YR AVG=2419 KAF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8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7932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Presentation Outline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066800"/>
            <a:ext cx="8229240" cy="3977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Very strong ENSO signal before start of 2016 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2016 Precipitation and Monthly Temperature Departure from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2016 Snowpack Accumulation and Depletion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ESP Water Supply Forecast and Observed Runoff Volumes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26334" y="0"/>
            <a:ext cx="8229240" cy="762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3 Month ONI index values since 1950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77711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5260" y="1493756"/>
            <a:ext cx="1752600" cy="230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Peak ONI wy2016(NDJ)=2.3 </a:t>
            </a:r>
            <a:endParaRPr lang="en-US" sz="900" dirty="0"/>
          </a:p>
        </p:txBody>
      </p:sp>
      <p:cxnSp>
        <p:nvCxnSpPr>
          <p:cNvPr id="5" name="Elbow Connector 4"/>
          <p:cNvCxnSpPr>
            <a:stCxn id="2" idx="2"/>
          </p:cNvCxnSpPr>
          <p:nvPr/>
        </p:nvCxnSpPr>
        <p:spPr>
          <a:xfrm rot="16200000" flipH="1">
            <a:off x="7784416" y="1431732"/>
            <a:ext cx="380928" cy="966640"/>
          </a:xfrm>
          <a:prstGeom prst="bentConnector2">
            <a:avLst/>
          </a:prstGeom>
          <a:ln w="25400"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5181600"/>
            <a:ext cx="1828800" cy="2308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Current ONI wy2017(JAS)= -0.5 </a:t>
            </a:r>
            <a:endParaRPr lang="en-US" sz="9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7643960" y="4225808"/>
            <a:ext cx="890440" cy="879592"/>
          </a:xfrm>
          <a:prstGeom prst="bentConnector3">
            <a:avLst>
              <a:gd name="adj1" fmla="val -72"/>
            </a:avLst>
          </a:prstGeom>
          <a:ln w="2540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wrfc.noaa.gov/WAT_RES_wy_summary/20161001/SeasonalMAP_WY2016_OCT_SEP.2016100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0" y="838200"/>
            <a:ext cx="4328022" cy="42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2015/2016 Precipitation Summary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rgbClr val="FFFF00"/>
                </a:solidFill>
              </a:rPr>
              <a:t> Normal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nwrfc.noaa.gov/WAT_RES_wy_summary/20151001/SeasonalMAP_WY2016_OCT_SEP.20151001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4343400" cy="42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502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2016 Water Year % Normal Precipitation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8686800" cy="14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57600" y="5562600"/>
            <a:ext cx="2438400" cy="12308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049063"/>
            <a:ext cx="8382000" cy="16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4892" y="-76200"/>
            <a:ext cx="7306616" cy="995065"/>
            <a:chOff x="994892" y="-76200"/>
            <a:chExt cx="7306616" cy="995065"/>
          </a:xfrm>
        </p:grpSpPr>
        <p:sp>
          <p:nvSpPr>
            <p:cNvPr id="5" name="TextBox 4"/>
            <p:cNvSpPr txBox="1"/>
            <p:nvPr/>
          </p:nvSpPr>
          <p:spPr>
            <a:xfrm>
              <a:off x="994892" y="-76200"/>
              <a:ext cx="7306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Observed Temperature </a:t>
              </a:r>
              <a:r>
                <a:rPr lang="en-US" sz="3600" dirty="0">
                  <a:solidFill>
                    <a:srgbClr val="FFFF00"/>
                  </a:solidFill>
                </a:rPr>
                <a:t>Departures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8259" y="457200"/>
              <a:ext cx="5155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Water Year </a:t>
              </a:r>
              <a:r>
                <a:rPr lang="en-US" sz="2400" dirty="0" smtClean="0">
                  <a:solidFill>
                    <a:srgbClr val="FFFF00"/>
                  </a:solidFill>
                </a:rPr>
                <a:t>2015 / 2016 Comparison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997525"/>
            <a:ext cx="8610601" cy="3726875"/>
            <a:chOff x="228600" y="1692195"/>
            <a:chExt cx="8610601" cy="4141909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1692195"/>
              <a:ext cx="6486849" cy="4141909"/>
              <a:chOff x="304800" y="1463595"/>
              <a:chExt cx="6486849" cy="4141909"/>
            </a:xfrm>
          </p:grpSpPr>
          <p:pic>
            <p:nvPicPr>
              <p:cNvPr id="27656" name="Picture 8" descr="http://www.nwrfc.noaa.gov/WAT_RES_wy_summary/20160215/MonthMAT_2016Jan_2016021516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" y="3584854"/>
                <a:ext cx="2067073" cy="2015887"/>
              </a:xfrm>
              <a:prstGeom prst="rect">
                <a:avLst/>
              </a:prstGeom>
              <a:noFill/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463596"/>
                <a:ext cx="2059212" cy="200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 descr="http://www.nwrfc.noaa.gov/WAT_RES_wy_summary/20150331/MonthMAT_2015Feb_201503311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6739" y="1463595"/>
                <a:ext cx="2059213" cy="2008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http://www.nwrfc.noaa.gov/WAT_RES_wy_summary/20160302/MonthMAT_2016Feb_2016030216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584854"/>
                <a:ext cx="2071955" cy="2020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http://www.nwrfc.noaa.gov/WAT_RES_wy_summary/20160404/MonthMAT_2016Mar_201604041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962" y="3584854"/>
                <a:ext cx="2065687" cy="2014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www.nwrfc.noaa.gov/WAT_RES_wy_summary/20150406/MonthMAT_2015Mar_2015040616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4676" y="1473446"/>
                <a:ext cx="2049112" cy="1998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846087" y="1700593"/>
              <a:ext cx="1993113" cy="199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http://www.nwrfc.noaa.gov/WAT_RES_wy_summary/20160501/MonthMAT_2016Apr_201605011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515" y="3813454"/>
              <a:ext cx="2065686" cy="201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14536" y="4724400"/>
            <a:ext cx="620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2016 Monthly Temperature Departure from Normal - </a:t>
            </a:r>
            <a:r>
              <a:rPr lang="en-US" dirty="0" err="1" smtClean="0">
                <a:solidFill>
                  <a:schemeClr val="bg1"/>
                </a:solidFill>
              </a:rPr>
              <a:t>DegF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0" y="5029200"/>
            <a:ext cx="2514600" cy="17642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4602"/>
            <a:ext cx="4350655" cy="42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76201"/>
            <a:ext cx="69342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2016 Observed Snowpack Conditions</a:t>
            </a:r>
            <a:br>
              <a:rPr lang="en-US" sz="2800" dirty="0" smtClean="0">
                <a:solidFill>
                  <a:srgbClr val="FFFF00"/>
                </a:solidFill>
                <a:latin typeface="+mj-lt"/>
              </a:rPr>
            </a:br>
            <a:r>
              <a:rPr lang="en-US" sz="1800" dirty="0" smtClean="0"/>
              <a:t>% Normal SWE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1" y="1066800"/>
            <a:ext cx="5029199" cy="4267200"/>
            <a:chOff x="152401" y="914400"/>
            <a:chExt cx="4952999" cy="4267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914400"/>
              <a:ext cx="4233602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" t="1934" r="2778" b="2210"/>
            <a:stretch/>
          </p:blipFill>
          <p:spPr bwMode="auto">
            <a:xfrm>
              <a:off x="3666603" y="914400"/>
              <a:ext cx="143879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52400" y="1094601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Apr </a:t>
            </a:r>
            <a:r>
              <a:rPr lang="en-US" sz="1200" b="1" dirty="0"/>
              <a:t>5</a:t>
            </a:r>
            <a:r>
              <a:rPr lang="en-US" sz="1200" b="1" dirty="0" smtClean="0"/>
              <a:t>, 2016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1094601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May 4, 2016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516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76199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2015/2016 Observed Snowpack Conditions</a:t>
            </a:r>
            <a:br>
              <a:rPr lang="en-US" sz="2400" dirty="0" smtClean="0">
                <a:solidFill>
                  <a:srgbClr val="FFFF00"/>
                </a:solidFill>
                <a:latin typeface="+mj-lt"/>
              </a:rPr>
            </a:br>
            <a:r>
              <a:rPr lang="en-US" sz="1800" dirty="0" smtClean="0"/>
              <a:t>% Normal SWE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399" y="1295400"/>
            <a:ext cx="8725625" cy="4267200"/>
            <a:chOff x="152399" y="1981200"/>
            <a:chExt cx="8725625" cy="4267200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1981200"/>
              <a:ext cx="8725624" cy="4267200"/>
              <a:chOff x="152400" y="1066800"/>
              <a:chExt cx="8725624" cy="42672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369" y="1094602"/>
                <a:ext cx="4350655" cy="4229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094601"/>
                <a:ext cx="4350130" cy="4239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9" t="1934" r="2778" b="2210"/>
              <a:stretch/>
            </p:blipFill>
            <p:spPr bwMode="auto">
              <a:xfrm>
                <a:off x="3666603" y="1066800"/>
                <a:ext cx="1438797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52399" y="2009001"/>
              <a:ext cx="11072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May </a:t>
              </a:r>
              <a:r>
                <a:rPr lang="en-US" sz="1200" b="1" dirty="0"/>
                <a:t>6</a:t>
              </a:r>
              <a:r>
                <a:rPr lang="en-US" sz="1200" b="1" dirty="0" smtClean="0"/>
                <a:t>, 2015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2400" y="2009001"/>
              <a:ext cx="1066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May 4, 2016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2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638" y="1295400"/>
            <a:ext cx="4876802" cy="4793491"/>
            <a:chOff x="0" y="1295399"/>
            <a:chExt cx="4876802" cy="479349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301067"/>
              <a:ext cx="4876802" cy="4787823"/>
              <a:chOff x="152399" y="1295399"/>
              <a:chExt cx="4876802" cy="478782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99" y="1295399"/>
                <a:ext cx="4876801" cy="17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019713"/>
                <a:ext cx="4876801" cy="3063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95399"/>
              <a:ext cx="990601" cy="190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240" cy="88536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2016 Water Year Runoff Summary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9144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2016 Observed Seasonal Runoff - % Normal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852663"/>
            <a:ext cx="6986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LYDM8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06" y="1566911"/>
            <a:ext cx="717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MCDQ2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106579"/>
            <a:ext cx="1022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HHWM8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3106579"/>
            <a:ext cx="712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GCDW1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755412"/>
            <a:ext cx="1022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DWRI1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3628454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LGDW1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4340666"/>
            <a:ext cx="784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TDAO3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4163" y="525780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PALI1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0624" y="922090"/>
            <a:ext cx="312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2016 Water Year Runoff - % Normal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09557"/>
              </p:ext>
            </p:extLst>
          </p:nvPr>
        </p:nvGraphicFramePr>
        <p:xfrm>
          <a:off x="4953000" y="1295402"/>
          <a:ext cx="4114800" cy="479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587"/>
                <a:gridCol w="1009291"/>
                <a:gridCol w="931653"/>
                <a:gridCol w="965269"/>
              </a:tblGrid>
              <a:tr h="59918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 –Sep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Jan-Sep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Apr-Sep</a:t>
                      </a:r>
                      <a:endParaRPr lang="en-US" sz="1200" dirty="0"/>
                    </a:p>
                  </a:txBody>
                  <a:tcPr/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MCDQ2</a:t>
                      </a:r>
                    </a:p>
                    <a:p>
                      <a:r>
                        <a:rPr lang="en-US" sz="1200" dirty="0" smtClean="0"/>
                        <a:t>Mica Dam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LYDM8</a:t>
                      </a:r>
                    </a:p>
                    <a:p>
                      <a:r>
                        <a:rPr lang="en-US" sz="1200" dirty="0" smtClean="0"/>
                        <a:t>Libby Dam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HHWM8</a:t>
                      </a:r>
                    </a:p>
                    <a:p>
                      <a:r>
                        <a:rPr lang="en-US" sz="1200" dirty="0" smtClean="0"/>
                        <a:t>Hungry Horse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DWRI1</a:t>
                      </a:r>
                    </a:p>
                    <a:p>
                      <a:r>
                        <a:rPr lang="en-US" sz="1200" dirty="0" err="1" smtClean="0"/>
                        <a:t>Dworshak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PALI1</a:t>
                      </a:r>
                    </a:p>
                    <a:p>
                      <a:r>
                        <a:rPr lang="en-US" sz="1200" dirty="0" smtClean="0"/>
                        <a:t>Palisades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LGDW1</a:t>
                      </a:r>
                    </a:p>
                    <a:p>
                      <a:r>
                        <a:rPr lang="en-US" sz="1200" dirty="0" smtClean="0"/>
                        <a:t>Lowe</a:t>
                      </a:r>
                      <a:r>
                        <a:rPr lang="en-US" sz="1200" baseline="0" dirty="0" smtClean="0"/>
                        <a:t>r Granite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TDAO3</a:t>
                      </a:r>
                    </a:p>
                    <a:p>
                      <a:r>
                        <a:rPr lang="en-US" sz="1200" dirty="0" smtClean="0"/>
                        <a:t>The </a:t>
                      </a:r>
                      <a:r>
                        <a:rPr lang="en-US" sz="1200" dirty="0" err="1" smtClean="0"/>
                        <a:t>Dalles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subTitle"/>
          </p:nvPr>
        </p:nvSpPr>
        <p:spPr>
          <a:xfrm>
            <a:off x="457200" y="-76200"/>
            <a:ext cx="8229240" cy="990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Observed Monthly Runoff Volume – TDAO3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2016WY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81600"/>
            <a:ext cx="8426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99425" cy="382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00400" y="5105400"/>
            <a:ext cx="2590800" cy="1524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371600" y="37338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514600" y="3505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981200" y="35814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048000" y="3505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657600" y="3124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162800" y="1981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934200" y="36576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400800" y="34290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191000" y="30480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724400" y="3124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334000" y="24384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867400" y="27432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543800" y="3733800"/>
            <a:ext cx="152400" cy="152400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19635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- WY 2015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940713"/>
            <a:ext cx="3962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Observed Monthly Runoff Volume – WY 2016</a:t>
            </a:r>
          </a:p>
          <a:p>
            <a:r>
              <a:rPr lang="en-US" sz="1100" dirty="0" smtClean="0"/>
              <a:t>TDAO3 – Columbia River at The </a:t>
            </a:r>
            <a:r>
              <a:rPr lang="en-US" sz="1100" dirty="0" err="1" smtClean="0"/>
              <a:t>Dalles</a:t>
            </a:r>
            <a:r>
              <a:rPr lang="en-US" sz="1100" dirty="0" smtClean="0"/>
              <a:t> Dam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1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448</Words>
  <Application>Microsoft Office PowerPoint</Application>
  <PresentationFormat>On-screen Show (4:3)</PresentationFormat>
  <Paragraphs>132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Columbia River Basin 2016 Water Year Review  National Weather Service – NW River Forecast Center www.nwrfc.noaa.gov/rfc/ </vt:lpstr>
      <vt:lpstr>Presentation Outline</vt:lpstr>
      <vt:lpstr>PowerPoint Presentation</vt:lpstr>
      <vt:lpstr>2015/2016 Precipitation Summary % Normal</vt:lpstr>
      <vt:lpstr>PowerPoint Presentation</vt:lpstr>
      <vt:lpstr>2016 Observed Snowpack Conditions % Normal SWE</vt:lpstr>
      <vt:lpstr>2015/2016 Observed Snowpack Conditions % Normal SWE</vt:lpstr>
      <vt:lpstr>2016 Water Year Runoff Summary</vt:lpstr>
      <vt:lpstr>PowerPoint Presentation</vt:lpstr>
      <vt:lpstr>2016 ESP Review</vt:lpstr>
      <vt:lpstr>PowerPoint Presentation</vt:lpstr>
      <vt:lpstr>PowerPoint Presentation</vt:lpstr>
      <vt:lpstr>2016 WY Summary</vt:lpstr>
      <vt:lpstr>NWRFC 2017 Water Supply Briefing Schedule</vt:lpstr>
      <vt:lpstr>2017 Forecast?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Berghoff</dc:creator>
  <cp:lastModifiedBy>mimi</cp:lastModifiedBy>
  <cp:revision>440</cp:revision>
  <cp:lastPrinted>2016-12-04T20:39:23Z</cp:lastPrinted>
  <dcterms:modified xsi:type="dcterms:W3CDTF">2016-12-07T16:28:11Z</dcterms:modified>
</cp:coreProperties>
</file>