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315" r:id="rId3"/>
    <p:sldId id="272" r:id="rId4"/>
    <p:sldId id="293" r:id="rId5"/>
    <p:sldId id="294" r:id="rId6"/>
    <p:sldId id="267" r:id="rId7"/>
    <p:sldId id="295" r:id="rId8"/>
    <p:sldId id="288" r:id="rId9"/>
    <p:sldId id="297" r:id="rId10"/>
    <p:sldId id="265" r:id="rId11"/>
    <p:sldId id="296" r:id="rId12"/>
    <p:sldId id="298" r:id="rId13"/>
    <p:sldId id="290" r:id="rId14"/>
    <p:sldId id="300" r:id="rId15"/>
    <p:sldId id="301" r:id="rId16"/>
    <p:sldId id="291" r:id="rId17"/>
    <p:sldId id="302" r:id="rId18"/>
    <p:sldId id="303" r:id="rId19"/>
    <p:sldId id="292" r:id="rId20"/>
    <p:sldId id="304" r:id="rId21"/>
    <p:sldId id="284" r:id="rId22"/>
    <p:sldId id="286" r:id="rId23"/>
    <p:sldId id="318" r:id="rId24"/>
    <p:sldId id="320" r:id="rId25"/>
    <p:sldId id="328" r:id="rId26"/>
    <p:sldId id="321" r:id="rId27"/>
    <p:sldId id="319" r:id="rId28"/>
    <p:sldId id="326" r:id="rId29"/>
    <p:sldId id="324" r:id="rId30"/>
    <p:sldId id="327" r:id="rId31"/>
    <p:sldId id="316" r:id="rId32"/>
    <p:sldId id="317"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ndon Chockley" initials="B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26800"/>
    <a:srgbClr val="B2B2B2"/>
    <a:srgbClr val="FF66FF"/>
    <a:srgbClr val="C0C0C0"/>
    <a:srgbClr val="7F7F7F"/>
    <a:srgbClr val="D9D9D9"/>
    <a:srgbClr val="6699FF"/>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99" autoAdjust="0"/>
  </p:normalViewPr>
  <p:slideViewPr>
    <p:cSldViewPr>
      <p:cViewPr>
        <p:scale>
          <a:sx n="70" d="100"/>
          <a:sy n="70" d="100"/>
        </p:scale>
        <p:origin x="-126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24012B1F-C62D-40D7-B446-198D6AD773ED}" type="datetimeFigureOut">
              <a:rPr lang="en-US" smtClean="0"/>
              <a:t>12/6/2016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1DDE256-BF34-4897-A617-371213664DDC}" type="slidenum">
              <a:rPr lang="en-US" smtClean="0"/>
              <a:t>‹#›</a:t>
            </a:fld>
            <a:endParaRPr lang="en-US" dirty="0"/>
          </a:p>
        </p:txBody>
      </p:sp>
    </p:spTree>
    <p:extLst>
      <p:ext uri="{BB962C8B-B14F-4D97-AF65-F5344CB8AC3E}">
        <p14:creationId xmlns:p14="http://schemas.microsoft.com/office/powerpoint/2010/main" val="34915240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61345BF-F458-40ED-9C41-DF00FECAFAC4}" type="datetimeFigureOut">
              <a:rPr lang="en-US" smtClean="0"/>
              <a:t>12/6/2016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D9B8B944-78FF-4FDC-BF2F-D5180612D6D7}" type="slidenum">
              <a:rPr lang="en-US" smtClean="0"/>
              <a:t>‹#›</a:t>
            </a:fld>
            <a:endParaRPr lang="en-US" dirty="0"/>
          </a:p>
        </p:txBody>
      </p:sp>
    </p:spTree>
    <p:extLst>
      <p:ext uri="{BB962C8B-B14F-4D97-AF65-F5344CB8AC3E}">
        <p14:creationId xmlns:p14="http://schemas.microsoft.com/office/powerpoint/2010/main" val="254315879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310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478691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478691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Okanogan sockeye timing (PIT-tags) appeared earlier than previous years.</a:t>
            </a:r>
          </a:p>
        </p:txBody>
      </p:sp>
    </p:spTree>
    <p:extLst>
      <p:ext uri="{BB962C8B-B14F-4D97-AF65-F5344CB8AC3E}">
        <p14:creationId xmlns:p14="http://schemas.microsoft.com/office/powerpoint/2010/main" val="2478691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478691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478691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Spring Objective – 243 Kcfs (Actual 247.5 Kcfs)</a:t>
            </a:r>
          </a:p>
          <a:p>
            <a:r>
              <a:rPr lang="en-US" baseline="0" dirty="0" smtClean="0"/>
              <a:t>Summer Objective – 200 Kcfs (Actual 149 Kcfs)</a:t>
            </a:r>
          </a:p>
          <a:p>
            <a:endParaRPr lang="en-US" baseline="0" dirty="0" smtClean="0"/>
          </a:p>
        </p:txBody>
      </p:sp>
    </p:spTree>
    <p:extLst>
      <p:ext uri="{BB962C8B-B14F-4D97-AF65-F5344CB8AC3E}">
        <p14:creationId xmlns:p14="http://schemas.microsoft.com/office/powerpoint/2010/main" val="3895918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47869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2478691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2478691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baseline="0" dirty="0" smtClean="0"/>
          </a:p>
        </p:txBody>
      </p:sp>
    </p:spTree>
    <p:extLst>
      <p:ext uri="{BB962C8B-B14F-4D97-AF65-F5344CB8AC3E}">
        <p14:creationId xmlns:p14="http://schemas.microsoft.com/office/powerpoint/2010/main" val="247869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895918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478691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 Highest when compared</a:t>
            </a:r>
            <a:r>
              <a:rPr lang="en-US" baseline="0" dirty="0" smtClean="0"/>
              <a:t> to previous 10 years (2006-2015); Lamprey are 5 years (2011-2015)</a:t>
            </a:r>
          </a:p>
          <a:p>
            <a:r>
              <a:rPr lang="en-US" baseline="0" dirty="0" smtClean="0"/>
              <a:t>Green – Lowest when compared to previous 10 years (2006-2015) ; Lamprey are 5 years (2011-2015)</a:t>
            </a:r>
          </a:p>
          <a:p>
            <a:endParaRPr lang="en-US" baseline="0" dirty="0" smtClean="0"/>
          </a:p>
          <a:p>
            <a:r>
              <a:rPr lang="en-US" baseline="0" dirty="0" smtClean="0"/>
              <a:t>Red Box – Although not necessarily records for lamprey, lamprey mortality still highest among target species at Mid-Columbia Projects.</a:t>
            </a:r>
          </a:p>
          <a:p>
            <a:pPr marL="474254" lvl="1"/>
            <a:endParaRPr lang="en-US" baseline="0" dirty="0" smtClean="0"/>
          </a:p>
        </p:txBody>
      </p:sp>
    </p:spTree>
    <p:extLst>
      <p:ext uri="{BB962C8B-B14F-4D97-AF65-F5344CB8AC3E}">
        <p14:creationId xmlns:p14="http://schemas.microsoft.com/office/powerpoint/2010/main" val="1084262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 Highest when compared</a:t>
            </a:r>
            <a:r>
              <a:rPr lang="en-US" baseline="0" dirty="0" smtClean="0"/>
              <a:t> to previous 10 years (2006-2015)</a:t>
            </a:r>
          </a:p>
          <a:p>
            <a:r>
              <a:rPr lang="en-US" baseline="0" dirty="0" smtClean="0"/>
              <a:t>Green – Lowest when compared to previous 10 years (2006-2015)</a:t>
            </a:r>
            <a:endParaRPr lang="en-US" dirty="0" smtClean="0"/>
          </a:p>
          <a:p>
            <a:endParaRPr lang="en-US" dirty="0" smtClean="0"/>
          </a:p>
        </p:txBody>
      </p:sp>
    </p:spTree>
    <p:extLst>
      <p:ext uri="{BB962C8B-B14F-4D97-AF65-F5344CB8AC3E}">
        <p14:creationId xmlns:p14="http://schemas.microsoft.com/office/powerpoint/2010/main" val="1084262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 Highest when compared</a:t>
            </a:r>
            <a:r>
              <a:rPr lang="en-US" baseline="0" dirty="0" smtClean="0"/>
              <a:t> to previous 7 years (2009-2015); Lamprey are 4 years at JDA (2011-2015) and 3 years at BON &amp; MCN (2012-2015)</a:t>
            </a:r>
          </a:p>
          <a:p>
            <a:r>
              <a:rPr lang="en-US" baseline="0" dirty="0" smtClean="0"/>
              <a:t>Green – Lowest when compared to previous 7 years (2009-2015) ; Lamprey are 4 years at JDA (2011-2015) and 3 years at BON &amp; MCN (2012-2015)</a:t>
            </a:r>
          </a:p>
        </p:txBody>
      </p:sp>
    </p:spTree>
    <p:extLst>
      <p:ext uri="{BB962C8B-B14F-4D97-AF65-F5344CB8AC3E}">
        <p14:creationId xmlns:p14="http://schemas.microsoft.com/office/powerpoint/2010/main" val="1084262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 Highest when compared</a:t>
            </a:r>
            <a:r>
              <a:rPr lang="en-US" baseline="0" dirty="0" smtClean="0"/>
              <a:t> to previous 7 years (2009-2015); Lamprey are 4 years at JDA (2011-2015) and 3 years at BON &amp; MCN (2012-2015)</a:t>
            </a:r>
          </a:p>
          <a:p>
            <a:r>
              <a:rPr lang="en-US" baseline="0" dirty="0" smtClean="0"/>
              <a:t>Green – Lowest when compared to previous 7 years (2009-2015) ; Lamprey are 4 years at JDA (2011-2015) and 3 years at BON &amp; MCN (2012-2015)</a:t>
            </a:r>
          </a:p>
          <a:p>
            <a:endParaRPr lang="en-US" dirty="0"/>
          </a:p>
        </p:txBody>
      </p:sp>
    </p:spTree>
    <p:extLst>
      <p:ext uri="{BB962C8B-B14F-4D97-AF65-F5344CB8AC3E}">
        <p14:creationId xmlns:p14="http://schemas.microsoft.com/office/powerpoint/2010/main" val="1084262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Termination</a:t>
            </a:r>
            <a:r>
              <a:rPr lang="en-US" baseline="0" dirty="0" smtClean="0"/>
              <a:t> date was based on PIT-tag detections. For comparisons, PIT-timing added to plots (red dots)</a:t>
            </a:r>
            <a:endParaRPr lang="en-US" dirty="0"/>
          </a:p>
        </p:txBody>
      </p:sp>
    </p:spTree>
    <p:extLst>
      <p:ext uri="{BB962C8B-B14F-4D97-AF65-F5344CB8AC3E}">
        <p14:creationId xmlns:p14="http://schemas.microsoft.com/office/powerpoint/2010/main" val="251117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Spring Objective = 96 Kcfs (actual 84 Kcfs)</a:t>
            </a:r>
          </a:p>
          <a:p>
            <a:r>
              <a:rPr lang="en-US" baseline="0" dirty="0" smtClean="0"/>
              <a:t>Summer Objective = 50.4 Kcfs (actual 31 Kcfs)</a:t>
            </a:r>
          </a:p>
        </p:txBody>
      </p:sp>
    </p:spTree>
    <p:extLst>
      <p:ext uri="{BB962C8B-B14F-4D97-AF65-F5344CB8AC3E}">
        <p14:creationId xmlns:p14="http://schemas.microsoft.com/office/powerpoint/2010/main" val="3895918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948507">
              <a:buFont typeface="Arial" panose="020B0604020202020204" pitchFamily="34" charset="0"/>
              <a:buChar char="•"/>
              <a:defRPr/>
            </a:pPr>
            <a:r>
              <a:rPr lang="en-US" baseline="0" dirty="0" smtClean="0"/>
              <a:t>Collection for transport began on May 1, First barge May 2</a:t>
            </a:r>
          </a:p>
          <a:p>
            <a:pPr marL="652099" lvl="1" indent="-177845">
              <a:buFont typeface="Arial" panose="020B0604020202020204" pitchFamily="34" charset="0"/>
              <a:buChar char="•"/>
            </a:pPr>
            <a:r>
              <a:rPr lang="en-US" baseline="0" dirty="0" smtClean="0"/>
              <a:t>Based on PI, ~68% of CH1 passed LGR prior to start of transport</a:t>
            </a:r>
          </a:p>
          <a:p>
            <a:endParaRPr lang="en-US" baseline="0" dirty="0" smtClean="0"/>
          </a:p>
        </p:txBody>
      </p:sp>
    </p:spTree>
    <p:extLst>
      <p:ext uri="{BB962C8B-B14F-4D97-AF65-F5344CB8AC3E}">
        <p14:creationId xmlns:p14="http://schemas.microsoft.com/office/powerpoint/2010/main" val="389591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948507">
              <a:buFont typeface="Arial" panose="020B0604020202020204" pitchFamily="34" charset="0"/>
              <a:buChar char="•"/>
              <a:defRPr/>
            </a:pPr>
            <a:r>
              <a:rPr lang="en-US" baseline="0" dirty="0" smtClean="0"/>
              <a:t>Collection for transport began on May 1, First barge May 2</a:t>
            </a:r>
          </a:p>
          <a:p>
            <a:pPr marL="652099" lvl="1" indent="-177845">
              <a:buFont typeface="Arial" panose="020B0604020202020204" pitchFamily="34" charset="0"/>
              <a:buChar char="•"/>
            </a:pPr>
            <a:r>
              <a:rPr lang="en-US" baseline="0" dirty="0" smtClean="0"/>
              <a:t>Based on PI, ~63% of ST passed LGR prior to start of transport</a:t>
            </a:r>
          </a:p>
          <a:p>
            <a:pPr marL="652099" lvl="1" indent="-177845">
              <a:buFont typeface="Arial" panose="020B0604020202020204" pitchFamily="34" charset="0"/>
              <a:buChar char="•"/>
            </a:pPr>
            <a:endParaRPr lang="en-US" baseline="0" dirty="0" smtClean="0"/>
          </a:p>
          <a:p>
            <a:pPr marL="652099" lvl="1" indent="-177845">
              <a:buFont typeface="Arial" panose="020B0604020202020204" pitchFamily="34" charset="0"/>
              <a:buChar char="•"/>
            </a:pPr>
            <a:r>
              <a:rPr lang="en-US" baseline="0" dirty="0" smtClean="0"/>
              <a:t>2016 Hatchery release total similar to last 10-years</a:t>
            </a:r>
          </a:p>
          <a:p>
            <a:pPr marL="474254" lvl="1" indent="0">
              <a:buFont typeface="Arial" panose="020B0604020202020204" pitchFamily="34" charset="0"/>
              <a:buNone/>
            </a:pPr>
            <a:endParaRPr lang="en-US" baseline="0" dirty="0" smtClean="0"/>
          </a:p>
        </p:txBody>
      </p:sp>
    </p:spTree>
    <p:extLst>
      <p:ext uri="{BB962C8B-B14F-4D97-AF65-F5344CB8AC3E}">
        <p14:creationId xmlns:p14="http://schemas.microsoft.com/office/powerpoint/2010/main" val="389591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5-6 Kcfs spill from Dworshak for entire month of April. Most Sockeye collected in early April were likely kokanee from Dworshak reservoir.</a:t>
            </a:r>
          </a:p>
          <a:p>
            <a:r>
              <a:rPr lang="en-US" baseline="0" dirty="0" smtClean="0"/>
              <a:t>Hatchery releases started May 9</a:t>
            </a:r>
            <a:r>
              <a:rPr lang="en-US" baseline="30000" dirty="0" smtClean="0"/>
              <a:t>th</a:t>
            </a:r>
            <a:r>
              <a:rPr lang="en-US" baseline="0" dirty="0" smtClean="0"/>
              <a:t>.</a:t>
            </a:r>
          </a:p>
          <a:p>
            <a:endParaRPr lang="en-US" baseline="0" dirty="0" smtClean="0"/>
          </a:p>
          <a:p>
            <a:r>
              <a:rPr lang="en-US" baseline="0" dirty="0" smtClean="0"/>
              <a:t>2016 release total ~635,000 (10-year average is ~260,000)</a:t>
            </a:r>
          </a:p>
        </p:txBody>
      </p:sp>
    </p:spTree>
    <p:extLst>
      <p:ext uri="{BB962C8B-B14F-4D97-AF65-F5344CB8AC3E}">
        <p14:creationId xmlns:p14="http://schemas.microsoft.com/office/powerpoint/2010/main" val="108568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Tree>
    <p:extLst>
      <p:ext uri="{BB962C8B-B14F-4D97-AF65-F5344CB8AC3E}">
        <p14:creationId xmlns:p14="http://schemas.microsoft.com/office/powerpoint/2010/main" val="1085687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568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Spring Objective – 243 Kcfs (Actual 247.5 Kcfs)</a:t>
            </a:r>
          </a:p>
          <a:p>
            <a:r>
              <a:rPr lang="en-US" baseline="0" dirty="0" smtClean="0"/>
              <a:t>Summer Objective – 200 Kcfs (Actual 149 Kcfs)</a:t>
            </a:r>
          </a:p>
        </p:txBody>
      </p:sp>
    </p:spTree>
    <p:extLst>
      <p:ext uri="{BB962C8B-B14F-4D97-AF65-F5344CB8AC3E}">
        <p14:creationId xmlns:p14="http://schemas.microsoft.com/office/powerpoint/2010/main" val="3895918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15E020-5B38-4663-B8B3-CD4AB5CA73A5}" type="datetime1">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319B71-44EC-4BD8-AEEA-B509D2671A44}" type="slidenum">
              <a:rPr lang="en-US" smtClean="0"/>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64FC6-7B03-43EB-AF33-FA75D96FCEA4}" type="datetime1">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319B71-44EC-4BD8-AEEA-B509D2671A44}"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C5CEFB-2ACA-45CB-8135-C82D56A81936}" type="datetime1">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319B71-44EC-4BD8-AEEA-B509D2671A44}"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369353-57E1-40C8-8722-5424BB450E00}" type="datetime1">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319B71-44EC-4BD8-AEEA-B509D2671A44}"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7779BC-B2D9-4A8D-8566-ADAAC9FB00D4}" type="datetime1">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319B71-44EC-4BD8-AEEA-B509D2671A44}"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5C8389-8151-4FD7-939A-A025D6CBB6C4}" type="datetime1">
              <a:rPr lang="en-US" smtClean="0"/>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319B71-44EC-4BD8-AEEA-B509D2671A44}"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FB16BF-0A82-49AE-9B23-741EC0AA5601}" type="datetime1">
              <a:rPr lang="en-US" smtClean="0"/>
              <a:t>12/6/2016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319B71-44EC-4BD8-AEEA-B509D2671A44}"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4F9996-8854-46C5-B899-4106EBE8654F}" type="datetime1">
              <a:rPr lang="en-US" smtClean="0"/>
              <a:t>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319B71-44EC-4BD8-AEEA-B509D2671A44}"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4E320-23D7-4FB7-9E51-43961A3EA46C}" type="datetime1">
              <a:rPr lang="en-US" smtClean="0"/>
              <a:t>12/6/2016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319B71-44EC-4BD8-AEEA-B509D2671A44}"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EDD09-C2AB-48EF-A752-CDD96B367D77}" type="datetime1">
              <a:rPr lang="en-US" smtClean="0"/>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319B71-44EC-4BD8-AEEA-B509D2671A44}"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025ABE-0295-4811-895C-A28F6B60FA47}" type="datetime1">
              <a:rPr lang="en-US" smtClean="0"/>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319B71-44EC-4BD8-AEEA-B509D2671A44}" type="slidenum">
              <a:rPr lang="en-US" smtClean="0"/>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2AE0C28-97E4-4FD4-B535-5274D55A2D2E}" type="datetime1">
              <a:rPr lang="en-US" smtClean="0"/>
              <a:t>12/6/2016</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F319B71-44EC-4BD8-AEEA-B509D2671A4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542" y="76200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0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Juvenile Passage Data and</a:t>
            </a:r>
          </a:p>
          <a:p>
            <a:pPr marL="182880" indent="0" algn="ctr">
              <a:buFont typeface="Georgia" pitchFamily="18" charset="0"/>
              <a:buNone/>
            </a:pPr>
            <a:r>
              <a:rPr lang="en-US" sz="40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 Noteworthy Events</a:t>
            </a:r>
            <a:endParaRPr lang="en-US" sz="40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endParaRPr>
          </a:p>
        </p:txBody>
      </p:sp>
      <p:sp>
        <p:nvSpPr>
          <p:cNvPr id="5" name="Title 1"/>
          <p:cNvSpPr txBox="1">
            <a:spLocks/>
          </p:cNvSpPr>
          <p:nvPr/>
        </p:nvSpPr>
        <p:spPr>
          <a:xfrm>
            <a:off x="1295400" y="3200400"/>
            <a:ext cx="6553200" cy="32004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2016 TMT Year-end Review</a:t>
            </a:r>
          </a:p>
          <a:p>
            <a:pPr marL="182880" indent="0" algn="ctr">
              <a:buFont typeface="Georgia" pitchFamily="18" charset="0"/>
              <a:buNone/>
            </a:pPr>
            <a:r>
              <a:rPr lang="en-US" sz="28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December 7, 2016</a:t>
            </a:r>
          </a:p>
          <a:p>
            <a:pPr marL="182880" indent="0" algn="ctr">
              <a:buFont typeface="Georgia" pitchFamily="18" charset="0"/>
              <a:buNone/>
            </a:pPr>
            <a:endPar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endParaRPr>
          </a:p>
          <a:p>
            <a:pPr marL="182880" indent="0" algn="ctr">
              <a:buFont typeface="Georgia" pitchFamily="18" charset="0"/>
              <a:buNone/>
            </a:pPr>
            <a:endParaRPr lang="en-US" sz="36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endParaRPr>
          </a:p>
          <a:p>
            <a:pPr marL="182880" indent="0" algn="ctr">
              <a:buFont typeface="Georgia" pitchFamily="18" charset="0"/>
              <a:buNone/>
            </a:pPr>
            <a:r>
              <a:rPr lang="en-US" sz="28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Brandon R. Chockley</a:t>
            </a:r>
          </a:p>
          <a:p>
            <a:pPr marL="182880" indent="0" algn="ctr">
              <a:buFont typeface="Georgia" pitchFamily="18" charset="0"/>
              <a:buNone/>
            </a:pPr>
            <a:r>
              <a:rPr lang="en-US" sz="28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Fish Passage Center</a:t>
            </a:r>
            <a:endParaRPr lang="en-US" sz="28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endParaRPr>
          </a:p>
        </p:txBody>
      </p:sp>
      <p:sp>
        <p:nvSpPr>
          <p:cNvPr id="6" name="Title 1"/>
          <p:cNvSpPr txBox="1">
            <a:spLocks/>
          </p:cNvSpPr>
          <p:nvPr/>
        </p:nvSpPr>
        <p:spPr>
          <a:xfrm>
            <a:off x="43542"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2016 Smolt Monitoring Program</a:t>
            </a:r>
            <a:endParaRPr lang="en-US" sz="44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endParaRPr>
          </a:p>
        </p:txBody>
      </p:sp>
      <p:sp>
        <p:nvSpPr>
          <p:cNvPr id="2" name="Slide Number Placeholder 1"/>
          <p:cNvSpPr>
            <a:spLocks noGrp="1"/>
          </p:cNvSpPr>
          <p:nvPr>
            <p:ph type="sldNum" sz="quarter" idx="12"/>
          </p:nvPr>
        </p:nvSpPr>
        <p:spPr>
          <a:xfrm>
            <a:off x="3810000" y="6416722"/>
            <a:ext cx="1828800" cy="365125"/>
          </a:xfrm>
        </p:spPr>
        <p:txBody>
          <a:bodyPr/>
          <a:lstStyle/>
          <a:p>
            <a:fld id="{8F319B71-44EC-4BD8-AEEA-B509D2671A44}" type="slidenum">
              <a:rPr lang="en-US" sz="2000" smtClean="0"/>
              <a:t>1</a:t>
            </a:fld>
            <a:endParaRPr lang="en-US" sz="2000" dirty="0"/>
          </a:p>
        </p:txBody>
      </p:sp>
    </p:spTree>
    <p:extLst>
      <p:ext uri="{BB962C8B-B14F-4D97-AF65-F5344CB8AC3E}">
        <p14:creationId xmlns:p14="http://schemas.microsoft.com/office/powerpoint/2010/main" val="1523511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McNary Dam:</a:t>
            </a:r>
          </a:p>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Yearling Chinook</a:t>
            </a:r>
          </a:p>
        </p:txBody>
      </p:sp>
      <p:sp>
        <p:nvSpPr>
          <p:cNvPr id="2" name="Slide Number Placeholder 1"/>
          <p:cNvSpPr>
            <a:spLocks noGrp="1"/>
          </p:cNvSpPr>
          <p:nvPr>
            <p:ph type="sldNum" sz="quarter" idx="12"/>
          </p:nvPr>
        </p:nvSpPr>
        <p:spPr>
          <a:xfrm>
            <a:off x="8534400" y="6492875"/>
            <a:ext cx="609600" cy="365125"/>
          </a:xfrm>
        </p:spPr>
        <p:txBody>
          <a:bodyPr/>
          <a:lstStyle/>
          <a:p>
            <a:fld id="{8F319B71-44EC-4BD8-AEEA-B509D2671A44}" type="slidenum">
              <a:rPr lang="en-US" sz="2000" smtClean="0"/>
              <a:t>10</a:t>
            </a:fld>
            <a:endParaRPr lang="en-US"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37" y="1447800"/>
            <a:ext cx="8758164"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905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McNary Dam:</a:t>
            </a:r>
            <a:b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b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Steelhead</a:t>
            </a:r>
          </a:p>
        </p:txBody>
      </p:sp>
      <p:sp>
        <p:nvSpPr>
          <p:cNvPr id="2" name="Slide Number Placeholder 1"/>
          <p:cNvSpPr>
            <a:spLocks noGrp="1"/>
          </p:cNvSpPr>
          <p:nvPr>
            <p:ph type="sldNum" sz="quarter" idx="12"/>
          </p:nvPr>
        </p:nvSpPr>
        <p:spPr>
          <a:xfrm>
            <a:off x="8382000" y="6492875"/>
            <a:ext cx="762000" cy="365125"/>
          </a:xfrm>
        </p:spPr>
        <p:txBody>
          <a:bodyPr/>
          <a:lstStyle/>
          <a:p>
            <a:fld id="{8F319B71-44EC-4BD8-AEEA-B509D2671A44}" type="slidenum">
              <a:rPr lang="en-US" sz="2000" smtClean="0"/>
              <a:t>11</a:t>
            </a:fld>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00" y="1524000"/>
            <a:ext cx="8560900"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flipH="1" flipV="1">
            <a:off x="2601912" y="4495800"/>
            <a:ext cx="152400" cy="3048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94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McNary Dam:</a:t>
            </a:r>
          </a:p>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Sockeye</a:t>
            </a:r>
          </a:p>
        </p:txBody>
      </p:sp>
      <p:sp>
        <p:nvSpPr>
          <p:cNvPr id="2" name="Slide Number Placeholder 1"/>
          <p:cNvSpPr>
            <a:spLocks noGrp="1"/>
          </p:cNvSpPr>
          <p:nvPr>
            <p:ph type="sldNum" sz="quarter" idx="12"/>
          </p:nvPr>
        </p:nvSpPr>
        <p:spPr>
          <a:xfrm>
            <a:off x="8381999" y="6523582"/>
            <a:ext cx="792057" cy="365125"/>
          </a:xfrm>
        </p:spPr>
        <p:txBody>
          <a:bodyPr/>
          <a:lstStyle/>
          <a:p>
            <a:fld id="{8F319B71-44EC-4BD8-AEEA-B509D2671A44}" type="slidenum">
              <a:rPr lang="en-US" sz="2000" smtClean="0"/>
              <a:t>12</a:t>
            </a:fld>
            <a:endParaRPr lang="en-US" sz="2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86" y="1371600"/>
            <a:ext cx="8867614" cy="50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958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McNary Dam:</a:t>
            </a:r>
          </a:p>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Subyearling Chinook</a:t>
            </a:r>
          </a:p>
        </p:txBody>
      </p:sp>
      <p:sp>
        <p:nvSpPr>
          <p:cNvPr id="2" name="Slide Number Placeholder 1"/>
          <p:cNvSpPr>
            <a:spLocks noGrp="1"/>
          </p:cNvSpPr>
          <p:nvPr>
            <p:ph type="sldNum" sz="quarter" idx="12"/>
          </p:nvPr>
        </p:nvSpPr>
        <p:spPr>
          <a:xfrm>
            <a:off x="8381999" y="6507162"/>
            <a:ext cx="764439" cy="365125"/>
          </a:xfrm>
        </p:spPr>
        <p:txBody>
          <a:bodyPr/>
          <a:lstStyle/>
          <a:p>
            <a:fld id="{8F319B71-44EC-4BD8-AEEA-B509D2671A44}" type="slidenum">
              <a:rPr lang="en-US" sz="2000" smtClean="0"/>
              <a:t>13</a:t>
            </a:fld>
            <a:endParaRPr lang="en-US"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86" y="1453308"/>
            <a:ext cx="8862964" cy="501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flipV="1">
            <a:off x="4038600" y="3429000"/>
            <a:ext cx="228600" cy="457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998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McNary Dam:</a:t>
            </a:r>
          </a:p>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Juvenile Lamprey</a:t>
            </a:r>
          </a:p>
        </p:txBody>
      </p:sp>
      <p:sp>
        <p:nvSpPr>
          <p:cNvPr id="2" name="Slide Number Placeholder 1"/>
          <p:cNvSpPr>
            <a:spLocks noGrp="1"/>
          </p:cNvSpPr>
          <p:nvPr>
            <p:ph type="sldNum" sz="quarter" idx="12"/>
          </p:nvPr>
        </p:nvSpPr>
        <p:spPr>
          <a:xfrm>
            <a:off x="8534400" y="6482639"/>
            <a:ext cx="609600" cy="365125"/>
          </a:xfrm>
        </p:spPr>
        <p:txBody>
          <a:bodyPr/>
          <a:lstStyle/>
          <a:p>
            <a:fld id="{8F319B71-44EC-4BD8-AEEA-B509D2671A44}" type="slidenum">
              <a:rPr lang="en-US" sz="2000" smtClean="0"/>
              <a:t>14</a:t>
            </a:fld>
            <a:endParaRPr lang="en-US" sz="20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48949"/>
            <a:ext cx="7556500" cy="520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96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Bonneville Dam</a:t>
            </a:r>
          </a:p>
        </p:txBody>
      </p:sp>
      <p:sp>
        <p:nvSpPr>
          <p:cNvPr id="5" name="Title 1"/>
          <p:cNvSpPr txBox="1">
            <a:spLocks/>
          </p:cNvSpPr>
          <p:nvPr/>
        </p:nvSpPr>
        <p:spPr>
          <a:xfrm>
            <a:off x="0" y="875471"/>
            <a:ext cx="9274629" cy="1639129"/>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Mid-Columbia runoff volume ranked 54</a:t>
            </a:r>
            <a:r>
              <a:rPr lang="en-US" sz="3200" spc="50" baseline="3000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th</a:t>
            </a: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 over last 88 years (1929-2016) (@ TDA)</a:t>
            </a:r>
          </a:p>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Average BON spring flows slightly above MCN flow objectives, below in summer</a:t>
            </a:r>
          </a:p>
        </p:txBody>
      </p:sp>
      <p:sp>
        <p:nvSpPr>
          <p:cNvPr id="7" name="Title 1"/>
          <p:cNvSpPr txBox="1">
            <a:spLocks/>
          </p:cNvSpPr>
          <p:nvPr/>
        </p:nvSpPr>
        <p:spPr>
          <a:xfrm>
            <a:off x="17060" y="2895600"/>
            <a:ext cx="2878540" cy="1810165"/>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lumMod val="75000"/>
                </a:schemeClr>
              </a:buClr>
              <a:buFont typeface="Arial" pitchFamily="34" charset="0"/>
              <a:buChar char="•"/>
            </a:pPr>
            <a:r>
              <a:rPr lang="en-US" sz="32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Some excess spill in April, otherwise FOP spill provided</a:t>
            </a:r>
          </a:p>
        </p:txBody>
      </p:sp>
      <p:sp>
        <p:nvSpPr>
          <p:cNvPr id="2" name="Slide Number Placeholder 1"/>
          <p:cNvSpPr>
            <a:spLocks noGrp="1"/>
          </p:cNvSpPr>
          <p:nvPr>
            <p:ph type="sldNum" sz="quarter" idx="12"/>
          </p:nvPr>
        </p:nvSpPr>
        <p:spPr>
          <a:xfrm>
            <a:off x="0" y="6477000"/>
            <a:ext cx="838200" cy="365125"/>
          </a:xfrm>
        </p:spPr>
        <p:txBody>
          <a:bodyPr/>
          <a:lstStyle/>
          <a:p>
            <a:fld id="{8F319B71-44EC-4BD8-AEEA-B509D2671A44}" type="slidenum">
              <a:rPr lang="en-US" sz="2000" smtClean="0"/>
              <a:t>15</a:t>
            </a:fld>
            <a:endParaRPr lang="en-US"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971800"/>
            <a:ext cx="6303844" cy="378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62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Bonneville Dam:</a:t>
            </a:r>
          </a:p>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Yearling Chinook</a:t>
            </a:r>
          </a:p>
        </p:txBody>
      </p:sp>
      <p:sp>
        <p:nvSpPr>
          <p:cNvPr id="2" name="Slide Number Placeholder 1"/>
          <p:cNvSpPr>
            <a:spLocks noGrp="1"/>
          </p:cNvSpPr>
          <p:nvPr>
            <p:ph type="sldNum" sz="quarter" idx="12"/>
          </p:nvPr>
        </p:nvSpPr>
        <p:spPr>
          <a:xfrm>
            <a:off x="8305800" y="6492875"/>
            <a:ext cx="838200" cy="365125"/>
          </a:xfrm>
        </p:spPr>
        <p:txBody>
          <a:bodyPr/>
          <a:lstStyle/>
          <a:p>
            <a:fld id="{8F319B71-44EC-4BD8-AEEA-B509D2671A44}" type="slidenum">
              <a:rPr lang="en-US" sz="2000" smtClean="0"/>
              <a:t>16</a:t>
            </a:fld>
            <a:endParaRPr lang="en-US" sz="20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13641"/>
            <a:ext cx="8991600" cy="492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V="1">
            <a:off x="4495800" y="4136408"/>
            <a:ext cx="381000" cy="50610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899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Bonneville Dam:</a:t>
            </a:r>
          </a:p>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Steelhead</a:t>
            </a:r>
          </a:p>
        </p:txBody>
      </p:sp>
      <p:sp>
        <p:nvSpPr>
          <p:cNvPr id="2" name="Slide Number Placeholder 1"/>
          <p:cNvSpPr>
            <a:spLocks noGrp="1"/>
          </p:cNvSpPr>
          <p:nvPr>
            <p:ph type="sldNum" sz="quarter" idx="12"/>
          </p:nvPr>
        </p:nvSpPr>
        <p:spPr>
          <a:xfrm>
            <a:off x="8382000" y="6492875"/>
            <a:ext cx="762000" cy="365125"/>
          </a:xfrm>
        </p:spPr>
        <p:txBody>
          <a:bodyPr/>
          <a:lstStyle/>
          <a:p>
            <a:fld id="{8F319B71-44EC-4BD8-AEEA-B509D2671A44}" type="slidenum">
              <a:rPr lang="en-US" sz="2000" smtClean="0"/>
              <a:t>17</a:t>
            </a:fld>
            <a:endParaRPr lang="en-US" sz="20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44" y="1600200"/>
            <a:ext cx="8625948" cy="490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397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Bonneville Dam:</a:t>
            </a:r>
          </a:p>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Sockeye</a:t>
            </a:r>
          </a:p>
        </p:txBody>
      </p:sp>
      <p:sp>
        <p:nvSpPr>
          <p:cNvPr id="2" name="Slide Number Placeholder 1"/>
          <p:cNvSpPr>
            <a:spLocks noGrp="1"/>
          </p:cNvSpPr>
          <p:nvPr>
            <p:ph type="sldNum" sz="quarter" idx="12"/>
          </p:nvPr>
        </p:nvSpPr>
        <p:spPr>
          <a:xfrm>
            <a:off x="8534400" y="6496287"/>
            <a:ext cx="609600" cy="365125"/>
          </a:xfrm>
        </p:spPr>
        <p:txBody>
          <a:bodyPr/>
          <a:lstStyle/>
          <a:p>
            <a:fld id="{8F319B71-44EC-4BD8-AEEA-B509D2671A44}" type="slidenum">
              <a:rPr lang="en-US" sz="2000" smtClean="0"/>
              <a:t>18</a:t>
            </a:fld>
            <a:endParaRPr lang="en-US" sz="20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84" y="1524000"/>
            <a:ext cx="8490579" cy="476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H="1" flipV="1">
            <a:off x="3124200" y="4267200"/>
            <a:ext cx="4191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911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Bonneville Dam:</a:t>
            </a:r>
          </a:p>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Subyearling Chinook</a:t>
            </a:r>
          </a:p>
        </p:txBody>
      </p:sp>
      <p:sp>
        <p:nvSpPr>
          <p:cNvPr id="5" name="Slide Number Placeholder 4"/>
          <p:cNvSpPr>
            <a:spLocks noGrp="1"/>
          </p:cNvSpPr>
          <p:nvPr>
            <p:ph type="sldNum" sz="quarter" idx="12"/>
          </p:nvPr>
        </p:nvSpPr>
        <p:spPr>
          <a:xfrm>
            <a:off x="8458200" y="6492875"/>
            <a:ext cx="685800" cy="365125"/>
          </a:xfrm>
        </p:spPr>
        <p:txBody>
          <a:bodyPr/>
          <a:lstStyle/>
          <a:p>
            <a:fld id="{8F319B71-44EC-4BD8-AEEA-B509D2671A44}" type="slidenum">
              <a:rPr lang="en-US" sz="2000" smtClean="0"/>
              <a:t>19</a:t>
            </a:fld>
            <a:endParaRPr lang="en-US" sz="2000"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84" y="1297007"/>
            <a:ext cx="8175046" cy="535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324600" y="3318678"/>
            <a:ext cx="1066800" cy="2521426"/>
            <a:chOff x="6324600" y="3200400"/>
            <a:chExt cx="1066800" cy="2521425"/>
          </a:xfrm>
        </p:grpSpPr>
        <p:sp>
          <p:nvSpPr>
            <p:cNvPr id="2" name="Rectangle 1"/>
            <p:cNvSpPr/>
            <p:nvPr/>
          </p:nvSpPr>
          <p:spPr>
            <a:xfrm>
              <a:off x="6324600" y="3200400"/>
              <a:ext cx="1066800" cy="2521425"/>
            </a:xfrm>
            <a:prstGeom prst="rect">
              <a:avLst/>
            </a:prstGeom>
            <a:solidFill>
              <a:schemeClr val="accent6">
                <a:lumMod val="60000"/>
                <a:lumOff val="40000"/>
                <a:alpha val="3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24600" y="3200400"/>
              <a:ext cx="1066800" cy="954107"/>
            </a:xfrm>
            <a:prstGeom prst="rect">
              <a:avLst/>
            </a:prstGeom>
            <a:noFill/>
          </p:spPr>
          <p:txBody>
            <a:bodyPr wrap="square" rtlCol="0">
              <a:spAutoFit/>
            </a:bodyPr>
            <a:lstStyle/>
            <a:p>
              <a:pPr algn="ctr"/>
              <a:r>
                <a:rPr lang="en-US" sz="1400" dirty="0" smtClean="0"/>
                <a:t>High Temp. Sampling</a:t>
              </a:r>
            </a:p>
            <a:p>
              <a:pPr algn="ctr"/>
              <a:r>
                <a:rPr lang="en-US" sz="1400" dirty="0" smtClean="0"/>
                <a:t>Protocol</a:t>
              </a:r>
              <a:endParaRPr lang="en-US" sz="1400" dirty="0"/>
            </a:p>
          </p:txBody>
        </p:sp>
      </p:grpSp>
    </p:spTree>
    <p:extLst>
      <p:ext uri="{BB962C8B-B14F-4D97-AF65-F5344CB8AC3E}">
        <p14:creationId xmlns:p14="http://schemas.microsoft.com/office/powerpoint/2010/main" val="413927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Juvenile Timing</a:t>
            </a:r>
          </a:p>
        </p:txBody>
      </p:sp>
      <p:sp>
        <p:nvSpPr>
          <p:cNvPr id="8" name="Title 1"/>
          <p:cNvSpPr txBox="1">
            <a:spLocks/>
          </p:cNvSpPr>
          <p:nvPr/>
        </p:nvSpPr>
        <p:spPr>
          <a:xfrm>
            <a:off x="0" y="1447800"/>
            <a:ext cx="9274629" cy="5296729"/>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Presenting 2016 timing compared to </a:t>
            </a:r>
            <a:b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b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10-year average, based on passage index</a:t>
            </a:r>
          </a:p>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Several factors can affect juvenile timing at a project:</a:t>
            </a:r>
          </a:p>
          <a:p>
            <a:pPr marL="804863" indent="-463550">
              <a:buClr>
                <a:schemeClr val="accent1">
                  <a:lumMod val="75000"/>
                </a:schemeClr>
              </a:buClr>
              <a:buSzPct val="100000"/>
              <a:buFont typeface="Courier New" panose="02070309020205020404" pitchFamily="49" charset="0"/>
              <a:buChar char="o"/>
            </a:pPr>
            <a:r>
              <a:rPr lang="en-US" sz="28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Hatchery releases (both magnitude and timing)</a:t>
            </a:r>
          </a:p>
          <a:p>
            <a:pPr marL="804863" indent="-463550">
              <a:buClr>
                <a:schemeClr val="accent1">
                  <a:lumMod val="75000"/>
                </a:schemeClr>
              </a:buClr>
              <a:buSzPct val="100000"/>
              <a:buFont typeface="Courier New" panose="02070309020205020404" pitchFamily="49" charset="0"/>
              <a:buChar char="o"/>
            </a:pPr>
            <a:r>
              <a:rPr lang="en-US" sz="28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Flows</a:t>
            </a:r>
          </a:p>
          <a:p>
            <a:pPr marL="804863" indent="-463550">
              <a:buClr>
                <a:schemeClr val="accent1">
                  <a:lumMod val="75000"/>
                </a:schemeClr>
              </a:buClr>
              <a:buSzPct val="100000"/>
              <a:buFont typeface="Courier New" panose="02070309020205020404" pitchFamily="49" charset="0"/>
              <a:buChar char="o"/>
            </a:pPr>
            <a:r>
              <a:rPr lang="en-US" sz="28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Temperatures</a:t>
            </a:r>
          </a:p>
          <a:p>
            <a:pPr marL="804863" indent="-463550">
              <a:buClr>
                <a:schemeClr val="accent1">
                  <a:lumMod val="75000"/>
                </a:schemeClr>
              </a:buClr>
              <a:buSzPct val="100000"/>
              <a:buFont typeface="Courier New" panose="02070309020205020404" pitchFamily="49" charset="0"/>
              <a:buChar char="o"/>
            </a:pPr>
            <a:r>
              <a:rPr lang="en-US" sz="28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Spill volumes</a:t>
            </a:r>
          </a:p>
          <a:p>
            <a:pPr marL="804863" indent="-463550">
              <a:buClr>
                <a:schemeClr val="accent1">
                  <a:lumMod val="75000"/>
                </a:schemeClr>
              </a:buClr>
              <a:buSzPct val="100000"/>
              <a:buFont typeface="Courier New" panose="02070309020205020404" pitchFamily="49" charset="0"/>
              <a:buChar char="o"/>
            </a:pPr>
            <a:r>
              <a:rPr lang="en-US" sz="28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Survival </a:t>
            </a:r>
            <a:r>
              <a:rPr lang="en-US" sz="28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to point of interest</a:t>
            </a:r>
            <a:endParaRPr lang="en-US" sz="28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endParaRPr>
          </a:p>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More detailed analyses are needed to identify and explain timing differences</a:t>
            </a:r>
            <a:endParaRPr lang="en-US" sz="28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endParaRPr>
          </a:p>
        </p:txBody>
      </p:sp>
      <p:sp>
        <p:nvSpPr>
          <p:cNvPr id="2" name="Slide Number Placeholder 1"/>
          <p:cNvSpPr>
            <a:spLocks noGrp="1"/>
          </p:cNvSpPr>
          <p:nvPr>
            <p:ph type="sldNum" sz="quarter" idx="12"/>
          </p:nvPr>
        </p:nvSpPr>
        <p:spPr>
          <a:xfrm>
            <a:off x="8153400" y="6408974"/>
            <a:ext cx="940396" cy="365125"/>
          </a:xfrm>
        </p:spPr>
        <p:txBody>
          <a:bodyPr/>
          <a:lstStyle/>
          <a:p>
            <a:fld id="{8F319B71-44EC-4BD8-AEEA-B509D2671A44}" type="slidenum">
              <a:rPr lang="en-US" sz="2000" smtClean="0"/>
              <a:t>2</a:t>
            </a:fld>
            <a:endParaRPr lang="en-US" sz="2000" dirty="0"/>
          </a:p>
        </p:txBody>
      </p:sp>
    </p:spTree>
    <p:extLst>
      <p:ext uri="{BB962C8B-B14F-4D97-AF65-F5344CB8AC3E}">
        <p14:creationId xmlns:p14="http://schemas.microsoft.com/office/powerpoint/2010/main" val="417636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Bonneville Dam:</a:t>
            </a:r>
          </a:p>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Juvenile Lamprey</a:t>
            </a:r>
          </a:p>
        </p:txBody>
      </p:sp>
      <p:sp>
        <p:nvSpPr>
          <p:cNvPr id="2" name="Slide Number Placeholder 1"/>
          <p:cNvSpPr>
            <a:spLocks noGrp="1"/>
          </p:cNvSpPr>
          <p:nvPr>
            <p:ph type="sldNum" sz="quarter" idx="12"/>
          </p:nvPr>
        </p:nvSpPr>
        <p:spPr>
          <a:xfrm>
            <a:off x="8382000" y="6492875"/>
            <a:ext cx="762000" cy="365125"/>
          </a:xfrm>
        </p:spPr>
        <p:txBody>
          <a:bodyPr/>
          <a:lstStyle/>
          <a:p>
            <a:fld id="{8F319B71-44EC-4BD8-AEEA-B509D2671A44}" type="slidenum">
              <a:rPr lang="en-US" sz="2000" smtClean="0"/>
              <a:t>20</a:t>
            </a:fld>
            <a:endParaRPr lang="en-US" sz="2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21574"/>
            <a:ext cx="8470900" cy="509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552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399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Noteworthy Events:</a:t>
            </a:r>
          </a:p>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Weighted Average Mortality</a:t>
            </a:r>
            <a:endParaRPr lang="en-US" sz="36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897138944"/>
              </p:ext>
            </p:extLst>
          </p:nvPr>
        </p:nvGraphicFramePr>
        <p:xfrm>
          <a:off x="762000" y="1600200"/>
          <a:ext cx="7772401" cy="4669552"/>
        </p:xfrm>
        <a:graphic>
          <a:graphicData uri="http://schemas.openxmlformats.org/drawingml/2006/table">
            <a:tbl>
              <a:tblPr firstRow="1" bandRow="1">
                <a:tableStyleId>{5C22544A-7EE6-4342-B048-85BDC9FD1C3A}</a:tableStyleId>
              </a:tblPr>
              <a:tblGrid>
                <a:gridCol w="1317356"/>
                <a:gridCol w="1392570"/>
                <a:gridCol w="1161930"/>
                <a:gridCol w="1017182"/>
                <a:gridCol w="854547"/>
                <a:gridCol w="821205"/>
                <a:gridCol w="1207611"/>
              </a:tblGrid>
              <a:tr h="583694">
                <a:tc>
                  <a:txBody>
                    <a:bodyPr/>
                    <a:lstStyle/>
                    <a:p>
                      <a:pPr algn="ctr"/>
                      <a:r>
                        <a:rPr lang="en-US" sz="2400" dirty="0" smtClean="0"/>
                        <a:t>Site</a:t>
                      </a:r>
                      <a:endParaRPr lang="en-US" sz="2400" dirty="0"/>
                    </a:p>
                  </a:txBody>
                  <a:tcPr/>
                </a:tc>
                <a:tc>
                  <a:txBody>
                    <a:bodyPr/>
                    <a:lstStyle/>
                    <a:p>
                      <a:pPr algn="ctr"/>
                      <a:r>
                        <a:rPr lang="en-US" sz="2400" dirty="0" smtClean="0"/>
                        <a:t>CH0</a:t>
                      </a:r>
                      <a:endParaRPr lang="en-US" sz="2400" dirty="0"/>
                    </a:p>
                  </a:txBody>
                  <a:tcPr/>
                </a:tc>
                <a:tc>
                  <a:txBody>
                    <a:bodyPr/>
                    <a:lstStyle/>
                    <a:p>
                      <a:pPr algn="ctr"/>
                      <a:r>
                        <a:rPr lang="en-US" sz="2400" dirty="0" smtClean="0"/>
                        <a:t>CH1</a:t>
                      </a:r>
                      <a:endParaRPr lang="en-US" sz="2400" dirty="0"/>
                    </a:p>
                  </a:txBody>
                  <a:tcPr/>
                </a:tc>
                <a:tc>
                  <a:txBody>
                    <a:bodyPr/>
                    <a:lstStyle/>
                    <a:p>
                      <a:pPr algn="ctr"/>
                      <a:r>
                        <a:rPr lang="en-US" sz="2400" dirty="0" smtClean="0"/>
                        <a:t>CO</a:t>
                      </a:r>
                      <a:endParaRPr lang="en-US" sz="2400" dirty="0"/>
                    </a:p>
                  </a:txBody>
                  <a:tcPr/>
                </a:tc>
                <a:tc>
                  <a:txBody>
                    <a:bodyPr/>
                    <a:lstStyle/>
                    <a:p>
                      <a:pPr algn="ctr"/>
                      <a:r>
                        <a:rPr lang="en-US" sz="2400" dirty="0" smtClean="0"/>
                        <a:t>SO</a:t>
                      </a:r>
                      <a:endParaRPr lang="en-US" sz="2400" dirty="0"/>
                    </a:p>
                  </a:txBody>
                  <a:tcPr/>
                </a:tc>
                <a:tc>
                  <a:txBody>
                    <a:bodyPr/>
                    <a:lstStyle/>
                    <a:p>
                      <a:pPr algn="ctr"/>
                      <a:r>
                        <a:rPr lang="en-US" sz="2400" dirty="0" smtClean="0"/>
                        <a:t>ST</a:t>
                      </a:r>
                      <a:endParaRPr lang="en-US" sz="2400" dirty="0"/>
                    </a:p>
                  </a:txBody>
                  <a:tcPr/>
                </a:tc>
                <a:tc>
                  <a:txBody>
                    <a:bodyPr/>
                    <a:lstStyle/>
                    <a:p>
                      <a:pPr algn="ctr"/>
                      <a:r>
                        <a:rPr lang="en-US" sz="2400" dirty="0" smtClean="0">
                          <a:solidFill>
                            <a:schemeClr val="bg1"/>
                          </a:solidFill>
                        </a:rPr>
                        <a:t>MP</a:t>
                      </a:r>
                      <a:r>
                        <a:rPr lang="en-US" sz="2400" baseline="30000" dirty="0" smtClean="0">
                          <a:solidFill>
                            <a:schemeClr val="bg1"/>
                          </a:solidFill>
                          <a:latin typeface="Times New Roman"/>
                          <a:cs typeface="Times New Roman"/>
                        </a:rPr>
                        <a:t>†</a:t>
                      </a:r>
                      <a:endParaRPr lang="en-US" sz="2400" baseline="30000" dirty="0">
                        <a:solidFill>
                          <a:schemeClr val="bg1"/>
                        </a:solidFill>
                      </a:endParaRPr>
                    </a:p>
                  </a:txBody>
                  <a:tcPr/>
                </a:tc>
              </a:tr>
              <a:tr h="583694">
                <a:tc>
                  <a:txBody>
                    <a:bodyPr/>
                    <a:lstStyle/>
                    <a:p>
                      <a:pPr algn="ctr"/>
                      <a:r>
                        <a:rPr lang="en-US" sz="2400" dirty="0" smtClean="0">
                          <a:solidFill>
                            <a:schemeClr val="tx1"/>
                          </a:solidFill>
                        </a:rPr>
                        <a:t>LGR</a:t>
                      </a:r>
                    </a:p>
                  </a:txBody>
                  <a:tcPr anchor="ctr"/>
                </a:tc>
                <a:tc>
                  <a:txBody>
                    <a:bodyPr/>
                    <a:lstStyle/>
                    <a:p>
                      <a:pPr algn="ctr" fontAlgn="b"/>
                      <a:r>
                        <a:rPr lang="en-US" sz="2400" b="1" i="0" u="none" strike="noStrike" dirty="0" smtClean="0">
                          <a:solidFill>
                            <a:srgbClr val="33CC33"/>
                          </a:solidFill>
                          <a:effectLst/>
                          <a:latin typeface="+mj-lt"/>
                        </a:rPr>
                        <a:t>0.6</a:t>
                      </a:r>
                      <a:endParaRPr lang="en-US" sz="2400" b="1" i="0" u="none" strike="noStrike" dirty="0">
                        <a:solidFill>
                          <a:srgbClr val="33CC33"/>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0.4</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0.2</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2.9</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0.2</a:t>
                      </a:r>
                    </a:p>
                  </a:txBody>
                  <a:tcPr marL="9525" marR="9525" marT="9525" marB="0" anchor="ctr"/>
                </a:tc>
                <a:tc>
                  <a:txBody>
                    <a:bodyPr/>
                    <a:lstStyle/>
                    <a:p>
                      <a:pPr algn="ctr" fontAlgn="b"/>
                      <a:r>
                        <a:rPr lang="en-US" sz="2400" b="0" i="0" u="none" strike="noStrike" dirty="0" smtClean="0">
                          <a:solidFill>
                            <a:srgbClr val="000000"/>
                          </a:solidFill>
                          <a:effectLst/>
                          <a:latin typeface="+mj-lt"/>
                        </a:rPr>
                        <a:t>0.0</a:t>
                      </a:r>
                      <a:endParaRPr lang="en-US" sz="2400" b="0" i="0" u="none" strike="noStrike" dirty="0">
                        <a:solidFill>
                          <a:srgbClr val="000000"/>
                        </a:solidFill>
                        <a:effectLst/>
                        <a:latin typeface="+mj-lt"/>
                      </a:endParaRPr>
                    </a:p>
                  </a:txBody>
                  <a:tcPr marL="9525" marR="9525" marT="9525" marB="0" anchor="ctr"/>
                </a:tc>
              </a:tr>
              <a:tr h="583694">
                <a:tc>
                  <a:txBody>
                    <a:bodyPr/>
                    <a:lstStyle/>
                    <a:p>
                      <a:pPr algn="ctr"/>
                      <a:r>
                        <a:rPr lang="en-US" sz="2400" dirty="0" smtClean="0">
                          <a:solidFill>
                            <a:schemeClr val="tx1"/>
                          </a:solidFill>
                        </a:rPr>
                        <a:t>LGS</a:t>
                      </a:r>
                      <a:endParaRPr lang="en-US" sz="2400" dirty="0">
                        <a:solidFill>
                          <a:schemeClr val="tx1"/>
                        </a:solidFill>
                      </a:endParaRPr>
                    </a:p>
                  </a:txBody>
                  <a:tcPr anchor="ctr"/>
                </a:tc>
                <a:tc>
                  <a:txBody>
                    <a:bodyPr/>
                    <a:lstStyle/>
                    <a:p>
                      <a:pPr algn="ctr" fontAlgn="b"/>
                      <a:r>
                        <a:rPr lang="en-US" sz="2400" b="0" i="0" u="none" strike="noStrike" dirty="0" smtClean="0">
                          <a:solidFill>
                            <a:srgbClr val="000000"/>
                          </a:solidFill>
                          <a:effectLst/>
                          <a:latin typeface="+mj-lt"/>
                        </a:rPr>
                        <a:t>0.3</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0.3</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0.0</a:t>
                      </a:r>
                    </a:p>
                  </a:txBody>
                  <a:tcPr marL="9525" marR="9525" marT="9525" marB="0" anchor="ctr"/>
                </a:tc>
                <a:tc>
                  <a:txBody>
                    <a:bodyPr/>
                    <a:lstStyle/>
                    <a:p>
                      <a:pPr algn="ctr" fontAlgn="b"/>
                      <a:r>
                        <a:rPr lang="en-US" sz="2400" b="0" i="0" u="none" strike="noStrike" dirty="0" smtClean="0">
                          <a:solidFill>
                            <a:schemeClr val="tx1"/>
                          </a:solidFill>
                          <a:effectLst/>
                          <a:latin typeface="+mj-lt"/>
                        </a:rPr>
                        <a:t>2.6</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0.1</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kern="1200" dirty="0" smtClean="0">
                          <a:solidFill>
                            <a:schemeClr val="tx1"/>
                          </a:solidFill>
                          <a:effectLst/>
                          <a:latin typeface="+mn-lt"/>
                          <a:ea typeface="+mn-ea"/>
                          <a:cs typeface="+mn-cs"/>
                        </a:rPr>
                        <a:t>N/A</a:t>
                      </a:r>
                      <a:endParaRPr lang="en-US" sz="2400" b="0" i="0" u="none" strike="noStrike" kern="1200" dirty="0">
                        <a:solidFill>
                          <a:schemeClr val="tx1"/>
                        </a:solidFill>
                        <a:effectLst/>
                        <a:latin typeface="+mn-lt"/>
                        <a:ea typeface="+mn-ea"/>
                        <a:cs typeface="+mn-cs"/>
                      </a:endParaRPr>
                    </a:p>
                  </a:txBody>
                  <a:tcPr marL="9525" marR="9525" marT="9525" marB="0" anchor="ctr"/>
                </a:tc>
              </a:tr>
              <a:tr h="583694">
                <a:tc>
                  <a:txBody>
                    <a:bodyPr/>
                    <a:lstStyle/>
                    <a:p>
                      <a:pPr algn="ctr"/>
                      <a:r>
                        <a:rPr lang="en-US" sz="2400" dirty="0" smtClean="0">
                          <a:solidFill>
                            <a:schemeClr val="tx1"/>
                          </a:solidFill>
                        </a:rPr>
                        <a:t>LMN</a:t>
                      </a:r>
                      <a:endParaRPr lang="en-US" sz="240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0.4</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0.6</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0.0</a:t>
                      </a:r>
                    </a:p>
                  </a:txBody>
                  <a:tcPr marL="9525" marR="9525" marT="9525" marB="0" anchor="ctr"/>
                </a:tc>
                <a:tc>
                  <a:txBody>
                    <a:bodyPr/>
                    <a:lstStyle/>
                    <a:p>
                      <a:pPr algn="ctr" fontAlgn="b"/>
                      <a:r>
                        <a:rPr lang="en-US" sz="2400" b="0" i="0" u="none" strike="noStrike" dirty="0" smtClean="0">
                          <a:solidFill>
                            <a:srgbClr val="000000"/>
                          </a:solidFill>
                          <a:effectLst/>
                          <a:latin typeface="+mj-lt"/>
                        </a:rPr>
                        <a:t>0.3</a:t>
                      </a:r>
                    </a:p>
                  </a:txBody>
                  <a:tcPr marL="9525" marR="9525" marT="9525" marB="0" anchor="ctr"/>
                </a:tc>
                <a:tc>
                  <a:txBody>
                    <a:bodyPr/>
                    <a:lstStyle/>
                    <a:p>
                      <a:pPr algn="ctr" fontAlgn="b"/>
                      <a:r>
                        <a:rPr lang="en-US" sz="2400" b="0" i="0" u="none" strike="noStrike" dirty="0" smtClean="0">
                          <a:solidFill>
                            <a:schemeClr val="tx1"/>
                          </a:solidFill>
                          <a:effectLst/>
                          <a:latin typeface="+mj-lt"/>
                        </a:rPr>
                        <a:t>0.2</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kern="1200" dirty="0" smtClean="0">
                          <a:solidFill>
                            <a:schemeClr val="tx1"/>
                          </a:solidFill>
                          <a:effectLst/>
                          <a:latin typeface="+mn-lt"/>
                          <a:ea typeface="+mn-ea"/>
                          <a:cs typeface="+mn-cs"/>
                        </a:rPr>
                        <a:t>N/A</a:t>
                      </a:r>
                      <a:endParaRPr lang="en-US" sz="2400" b="0" i="0" u="none" strike="noStrike" kern="1200" dirty="0">
                        <a:solidFill>
                          <a:schemeClr val="tx1"/>
                        </a:solidFill>
                        <a:effectLst/>
                        <a:latin typeface="+mn-lt"/>
                        <a:ea typeface="+mn-ea"/>
                        <a:cs typeface="+mn-cs"/>
                      </a:endParaRPr>
                    </a:p>
                  </a:txBody>
                  <a:tcPr marL="9525" marR="9525" marT="9525" marB="0" anchor="ctr"/>
                </a:tc>
              </a:tr>
              <a:tr h="583694">
                <a:tc>
                  <a:txBody>
                    <a:bodyPr/>
                    <a:lstStyle/>
                    <a:p>
                      <a:pPr algn="ctr"/>
                      <a:r>
                        <a:rPr lang="en-US" sz="2400" dirty="0" smtClean="0">
                          <a:solidFill>
                            <a:schemeClr val="tx1"/>
                          </a:solidFill>
                        </a:rPr>
                        <a:t>MCN</a:t>
                      </a:r>
                      <a:endParaRPr lang="en-US" sz="240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0.2</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0.3</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0.6</a:t>
                      </a:r>
                    </a:p>
                  </a:txBody>
                  <a:tcPr marL="9525" marR="9525" marT="9525" marB="0" anchor="ctr"/>
                </a:tc>
                <a:tc>
                  <a:txBody>
                    <a:bodyPr/>
                    <a:lstStyle/>
                    <a:p>
                      <a:pPr algn="ctr" fontAlgn="b"/>
                      <a:r>
                        <a:rPr lang="en-US" sz="2400" b="0" i="0" u="none" strike="noStrike" dirty="0" smtClean="0">
                          <a:solidFill>
                            <a:srgbClr val="000000"/>
                          </a:solidFill>
                          <a:effectLst/>
                          <a:latin typeface="+mj-lt"/>
                        </a:rPr>
                        <a:t>0.3</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0.1</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1.9</a:t>
                      </a:r>
                      <a:endParaRPr lang="en-US" sz="2400" b="0" i="0" u="none" strike="noStrike" dirty="0">
                        <a:solidFill>
                          <a:schemeClr val="tx1"/>
                        </a:solidFill>
                        <a:effectLst/>
                        <a:latin typeface="+mj-lt"/>
                      </a:endParaRPr>
                    </a:p>
                  </a:txBody>
                  <a:tcPr marL="9525" marR="9525" marT="9525" marB="0" anchor="ctr"/>
                </a:tc>
              </a:tr>
              <a:tr h="583694">
                <a:tc>
                  <a:txBody>
                    <a:bodyPr/>
                    <a:lstStyle/>
                    <a:p>
                      <a:pPr algn="ctr"/>
                      <a:r>
                        <a:rPr lang="en-US" sz="2400" dirty="0" smtClean="0">
                          <a:solidFill>
                            <a:schemeClr val="tx1"/>
                          </a:solidFill>
                        </a:rPr>
                        <a:t>JDA</a:t>
                      </a:r>
                      <a:endParaRPr lang="en-US" sz="240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0.2</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1" i="0" u="none" strike="noStrike" dirty="0" smtClean="0">
                          <a:solidFill>
                            <a:srgbClr val="33CC33"/>
                          </a:solidFill>
                          <a:effectLst/>
                          <a:latin typeface="+mj-lt"/>
                        </a:rPr>
                        <a:t>0.1</a:t>
                      </a:r>
                      <a:endParaRPr lang="en-US" sz="2400" b="1" i="0" u="none" strike="noStrike" dirty="0">
                        <a:solidFill>
                          <a:srgbClr val="33CC33"/>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0.0</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0.3</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0.2</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1.0</a:t>
                      </a:r>
                      <a:endParaRPr lang="en-US" sz="2400" b="1" i="0" u="none" strike="noStrike" dirty="0">
                        <a:solidFill>
                          <a:srgbClr val="FF0000"/>
                        </a:solidFill>
                        <a:effectLst/>
                        <a:latin typeface="+mj-lt"/>
                      </a:endParaRPr>
                    </a:p>
                  </a:txBody>
                  <a:tcPr marL="9525" marR="9525" marT="9525" marB="0" anchor="ctr"/>
                </a:tc>
              </a:tr>
              <a:tr h="583694">
                <a:tc>
                  <a:txBody>
                    <a:bodyPr/>
                    <a:lstStyle/>
                    <a:p>
                      <a:pPr algn="ctr"/>
                      <a:r>
                        <a:rPr lang="en-US" sz="2400" dirty="0" smtClean="0">
                          <a:solidFill>
                            <a:schemeClr val="tx1"/>
                          </a:solidFill>
                        </a:rPr>
                        <a:t>BON</a:t>
                      </a:r>
                      <a:endParaRPr lang="en-US" sz="240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0.5</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0.3</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0.4</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1" i="0" u="none" strike="noStrike" dirty="0" smtClean="0">
                          <a:solidFill>
                            <a:srgbClr val="33CC33"/>
                          </a:solidFill>
                          <a:effectLst/>
                          <a:latin typeface="+mj-lt"/>
                        </a:rPr>
                        <a:t>0.4</a:t>
                      </a:r>
                      <a:endParaRPr lang="en-US" sz="2400" b="1" i="0" u="none" strike="noStrike" dirty="0">
                        <a:solidFill>
                          <a:srgbClr val="33CC33"/>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0.1</a:t>
                      </a:r>
                    </a:p>
                  </a:txBody>
                  <a:tcPr marL="9525" marR="9525" marT="9525" marB="0" anchor="ctr"/>
                </a:tc>
                <a:tc>
                  <a:txBody>
                    <a:bodyPr/>
                    <a:lstStyle/>
                    <a:p>
                      <a:pPr algn="ctr" fontAlgn="b"/>
                      <a:r>
                        <a:rPr lang="en-US" sz="2400" b="0" i="0" u="none" strike="noStrike" dirty="0" smtClean="0">
                          <a:solidFill>
                            <a:schemeClr val="tx1"/>
                          </a:solidFill>
                          <a:effectLst/>
                          <a:latin typeface="+mj-lt"/>
                        </a:rPr>
                        <a:t>5.3</a:t>
                      </a:r>
                      <a:endParaRPr lang="en-US" sz="2400" b="0" i="0" u="none" strike="noStrike" dirty="0">
                        <a:solidFill>
                          <a:schemeClr val="tx1"/>
                        </a:solidFill>
                        <a:effectLst/>
                        <a:latin typeface="+mj-lt"/>
                      </a:endParaRPr>
                    </a:p>
                  </a:txBody>
                  <a:tcPr marL="9525" marR="9525" marT="9525" marB="0" anchor="ctr"/>
                </a:tc>
              </a:tr>
              <a:tr h="583694">
                <a:tc>
                  <a:txBody>
                    <a:bodyPr/>
                    <a:lstStyle/>
                    <a:p>
                      <a:pPr algn="ctr"/>
                      <a:r>
                        <a:rPr lang="en-US" sz="2400" dirty="0" smtClean="0">
                          <a:solidFill>
                            <a:schemeClr val="tx1"/>
                          </a:solidFill>
                        </a:rPr>
                        <a:t>RIS</a:t>
                      </a:r>
                      <a:endParaRPr lang="en-US" sz="240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0.1</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0.1</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0.0</a:t>
                      </a:r>
                    </a:p>
                  </a:txBody>
                  <a:tcPr marL="9525" marR="9525" marT="9525" marB="0" anchor="ctr"/>
                </a:tc>
                <a:tc>
                  <a:txBody>
                    <a:bodyPr/>
                    <a:lstStyle/>
                    <a:p>
                      <a:pPr algn="ctr" fontAlgn="b"/>
                      <a:r>
                        <a:rPr lang="en-US" sz="2400" b="0" i="0" u="none" strike="noStrike" dirty="0" smtClean="0">
                          <a:solidFill>
                            <a:schemeClr val="tx1"/>
                          </a:solidFill>
                          <a:effectLst/>
                          <a:latin typeface="+mj-lt"/>
                        </a:rPr>
                        <a:t>0.1</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0.0</a:t>
                      </a:r>
                    </a:p>
                  </a:txBody>
                  <a:tcPr marL="9525" marR="9525" marT="9525" marB="0" anchor="ctr"/>
                </a:tc>
                <a:tc>
                  <a:txBody>
                    <a:bodyPr/>
                    <a:lstStyle/>
                    <a:p>
                      <a:pPr algn="ctr" fontAlgn="b"/>
                      <a:r>
                        <a:rPr lang="en-US" sz="2400" b="0" i="0" u="none" strike="noStrike" dirty="0" smtClean="0">
                          <a:solidFill>
                            <a:schemeClr val="tx1"/>
                          </a:solidFill>
                          <a:effectLst/>
                          <a:latin typeface="+mj-lt"/>
                        </a:rPr>
                        <a:t>N/A</a:t>
                      </a:r>
                      <a:endParaRPr lang="en-US" sz="2400" b="0" i="0" u="none" strike="noStrike" dirty="0">
                        <a:solidFill>
                          <a:schemeClr val="tx1"/>
                        </a:solidFill>
                        <a:effectLst/>
                        <a:latin typeface="+mj-lt"/>
                      </a:endParaRPr>
                    </a:p>
                  </a:txBody>
                  <a:tcPr marL="9525" marR="9525" marT="9525" marB="0" anchor="ctr"/>
                </a:tc>
              </a:tr>
            </a:tbl>
          </a:graphicData>
        </a:graphic>
      </p:graphicFrame>
      <p:sp>
        <p:nvSpPr>
          <p:cNvPr id="2" name="TextBox 1"/>
          <p:cNvSpPr txBox="1"/>
          <p:nvPr/>
        </p:nvSpPr>
        <p:spPr>
          <a:xfrm>
            <a:off x="685800" y="6334078"/>
            <a:ext cx="7848600" cy="338554"/>
          </a:xfrm>
          <a:prstGeom prst="rect">
            <a:avLst/>
          </a:prstGeom>
          <a:noFill/>
        </p:spPr>
        <p:txBody>
          <a:bodyPr wrap="square" rtlCol="0">
            <a:spAutoFit/>
          </a:bodyPr>
          <a:lstStyle/>
          <a:p>
            <a:pPr marL="228600" indent="-228600"/>
            <a:r>
              <a:rPr lang="en-US" sz="1600" baseline="30000" dirty="0" smtClean="0">
                <a:latin typeface="Times New Roman"/>
                <a:cs typeface="Times New Roman"/>
              </a:rPr>
              <a:t>† </a:t>
            </a:r>
            <a:r>
              <a:rPr lang="en-US" sz="1600" b="1" dirty="0" smtClean="0">
                <a:latin typeface="Times New Roman"/>
                <a:cs typeface="Times New Roman"/>
              </a:rPr>
              <a:t>Weighted by estimated collection or sample count, instead of passage index</a:t>
            </a:r>
            <a:endParaRPr lang="en-US" sz="1600" b="1" dirty="0"/>
          </a:p>
        </p:txBody>
      </p:sp>
      <p:sp>
        <p:nvSpPr>
          <p:cNvPr id="4" name="Slide Number Placeholder 3"/>
          <p:cNvSpPr>
            <a:spLocks noGrp="1"/>
          </p:cNvSpPr>
          <p:nvPr>
            <p:ph type="sldNum" sz="quarter" idx="12"/>
          </p:nvPr>
        </p:nvSpPr>
        <p:spPr>
          <a:xfrm>
            <a:off x="8382000" y="6503355"/>
            <a:ext cx="762000" cy="365125"/>
          </a:xfrm>
        </p:spPr>
        <p:txBody>
          <a:bodyPr/>
          <a:lstStyle/>
          <a:p>
            <a:fld id="{8F319B71-44EC-4BD8-AEEA-B509D2671A44}" type="slidenum">
              <a:rPr lang="en-US" sz="2000" smtClean="0"/>
              <a:t>21</a:t>
            </a:fld>
            <a:endParaRPr lang="en-US" sz="2000" dirty="0"/>
          </a:p>
        </p:txBody>
      </p:sp>
      <p:sp>
        <p:nvSpPr>
          <p:cNvPr id="5" name="Rectangle 4"/>
          <p:cNvSpPr/>
          <p:nvPr/>
        </p:nvSpPr>
        <p:spPr>
          <a:xfrm>
            <a:off x="7391400" y="3962400"/>
            <a:ext cx="1066800" cy="1676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14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399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Noteworthy Events:</a:t>
            </a:r>
          </a:p>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Weighted Average Descaling</a:t>
            </a:r>
          </a:p>
        </p:txBody>
      </p:sp>
      <p:graphicFrame>
        <p:nvGraphicFramePr>
          <p:cNvPr id="3" name="Table 2"/>
          <p:cNvGraphicFramePr>
            <a:graphicFrameLocks noGrp="1"/>
          </p:cNvGraphicFramePr>
          <p:nvPr>
            <p:extLst>
              <p:ext uri="{D42A27DB-BD31-4B8C-83A1-F6EECF244321}">
                <p14:modId xmlns:p14="http://schemas.microsoft.com/office/powerpoint/2010/main" val="2793223086"/>
              </p:ext>
            </p:extLst>
          </p:nvPr>
        </p:nvGraphicFramePr>
        <p:xfrm>
          <a:off x="838200" y="1600200"/>
          <a:ext cx="7543803" cy="4866637"/>
        </p:xfrm>
        <a:graphic>
          <a:graphicData uri="http://schemas.openxmlformats.org/drawingml/2006/table">
            <a:tbl>
              <a:tblPr firstRow="1" bandRow="1">
                <a:tableStyleId>{5C22544A-7EE6-4342-B048-85BDC9FD1C3A}</a:tableStyleId>
              </a:tblPr>
              <a:tblGrid>
                <a:gridCol w="1367560"/>
                <a:gridCol w="1422017"/>
                <a:gridCol w="1422017"/>
                <a:gridCol w="1153022"/>
                <a:gridCol w="1115829"/>
                <a:gridCol w="1063358"/>
              </a:tblGrid>
              <a:tr h="601026">
                <a:tc>
                  <a:txBody>
                    <a:bodyPr/>
                    <a:lstStyle/>
                    <a:p>
                      <a:pPr algn="ctr"/>
                      <a:r>
                        <a:rPr lang="en-US" sz="2400" dirty="0" smtClean="0"/>
                        <a:t>Site</a:t>
                      </a:r>
                      <a:endParaRPr lang="en-US" sz="2400" dirty="0"/>
                    </a:p>
                  </a:txBody>
                  <a:tcPr/>
                </a:tc>
                <a:tc>
                  <a:txBody>
                    <a:bodyPr/>
                    <a:lstStyle/>
                    <a:p>
                      <a:pPr algn="ctr"/>
                      <a:r>
                        <a:rPr lang="en-US" sz="2400" dirty="0" smtClean="0"/>
                        <a:t>CH0</a:t>
                      </a:r>
                      <a:endParaRPr lang="en-US" sz="2400" dirty="0"/>
                    </a:p>
                  </a:txBody>
                  <a:tcPr/>
                </a:tc>
                <a:tc>
                  <a:txBody>
                    <a:bodyPr/>
                    <a:lstStyle/>
                    <a:p>
                      <a:pPr algn="ctr"/>
                      <a:r>
                        <a:rPr lang="en-US" sz="2400" dirty="0" smtClean="0"/>
                        <a:t>CH1</a:t>
                      </a:r>
                      <a:endParaRPr lang="en-US" sz="2400" dirty="0"/>
                    </a:p>
                  </a:txBody>
                  <a:tcPr/>
                </a:tc>
                <a:tc>
                  <a:txBody>
                    <a:bodyPr/>
                    <a:lstStyle/>
                    <a:p>
                      <a:pPr algn="ctr"/>
                      <a:r>
                        <a:rPr lang="en-US" sz="2400" dirty="0" smtClean="0"/>
                        <a:t>CO</a:t>
                      </a:r>
                      <a:endParaRPr lang="en-US" sz="2400" dirty="0"/>
                    </a:p>
                  </a:txBody>
                  <a:tcPr/>
                </a:tc>
                <a:tc>
                  <a:txBody>
                    <a:bodyPr/>
                    <a:lstStyle/>
                    <a:p>
                      <a:pPr algn="ctr"/>
                      <a:r>
                        <a:rPr lang="en-US" sz="2400" dirty="0" smtClean="0"/>
                        <a:t>SO</a:t>
                      </a:r>
                      <a:endParaRPr lang="en-US" sz="2400" dirty="0"/>
                    </a:p>
                  </a:txBody>
                  <a:tcPr/>
                </a:tc>
                <a:tc>
                  <a:txBody>
                    <a:bodyPr/>
                    <a:lstStyle/>
                    <a:p>
                      <a:pPr algn="ctr"/>
                      <a:r>
                        <a:rPr lang="en-US" sz="2400" dirty="0" smtClean="0"/>
                        <a:t>ST</a:t>
                      </a:r>
                      <a:endParaRPr lang="en-US" sz="2400" dirty="0"/>
                    </a:p>
                  </a:txBody>
                  <a:tcPr/>
                </a:tc>
              </a:tr>
              <a:tr h="609373">
                <a:tc>
                  <a:txBody>
                    <a:bodyPr/>
                    <a:lstStyle/>
                    <a:p>
                      <a:pPr algn="ctr"/>
                      <a:r>
                        <a:rPr lang="en-US" sz="2400" dirty="0" smtClean="0">
                          <a:solidFill>
                            <a:schemeClr val="tx1"/>
                          </a:solidFill>
                        </a:rPr>
                        <a:t>LGR</a:t>
                      </a:r>
                    </a:p>
                  </a:txBody>
                  <a:tcPr anchor="ctr"/>
                </a:tc>
                <a:tc>
                  <a:txBody>
                    <a:bodyPr/>
                    <a:lstStyle/>
                    <a:p>
                      <a:pPr algn="ctr" fontAlgn="b"/>
                      <a:r>
                        <a:rPr lang="en-US" sz="2400" b="0" i="0" u="none" strike="noStrike" dirty="0" smtClean="0">
                          <a:solidFill>
                            <a:schemeClr val="tx1"/>
                          </a:solidFill>
                          <a:effectLst/>
                          <a:latin typeface="+mj-lt"/>
                        </a:rPr>
                        <a:t>0.5</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0.9</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0.4</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1" i="0" u="none" strike="noStrike" dirty="0" smtClean="0">
                          <a:solidFill>
                            <a:srgbClr val="33CC33"/>
                          </a:solidFill>
                          <a:effectLst/>
                          <a:latin typeface="+mj-lt"/>
                        </a:rPr>
                        <a:t>0.8</a:t>
                      </a:r>
                      <a:endParaRPr lang="en-US" sz="2400" b="1" i="0" u="none" strike="noStrike" dirty="0">
                        <a:solidFill>
                          <a:srgbClr val="33CC33"/>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1.3</a:t>
                      </a:r>
                      <a:endParaRPr lang="en-US" sz="2400" b="0" i="0" u="none" strike="noStrike" dirty="0">
                        <a:solidFill>
                          <a:srgbClr val="000000"/>
                        </a:solidFill>
                        <a:effectLst/>
                        <a:latin typeface="+mj-lt"/>
                      </a:endParaRPr>
                    </a:p>
                  </a:txBody>
                  <a:tcPr marL="9525" marR="9525" marT="9525" marB="0" anchor="ctr"/>
                </a:tc>
              </a:tr>
              <a:tr h="609373">
                <a:tc>
                  <a:txBody>
                    <a:bodyPr/>
                    <a:lstStyle/>
                    <a:p>
                      <a:pPr algn="ctr"/>
                      <a:r>
                        <a:rPr lang="en-US" sz="2400" dirty="0" smtClean="0">
                          <a:solidFill>
                            <a:schemeClr val="tx1"/>
                          </a:solidFill>
                        </a:rPr>
                        <a:t>LGS</a:t>
                      </a:r>
                      <a:endParaRPr lang="en-US" sz="2400" dirty="0">
                        <a:solidFill>
                          <a:schemeClr val="tx1"/>
                        </a:solidFill>
                      </a:endParaRPr>
                    </a:p>
                  </a:txBody>
                  <a:tcPr anchor="ctr"/>
                </a:tc>
                <a:tc>
                  <a:txBody>
                    <a:bodyPr/>
                    <a:lstStyle/>
                    <a:p>
                      <a:pPr algn="ctr" fontAlgn="b"/>
                      <a:r>
                        <a:rPr lang="en-US" sz="2400" b="0" i="0" u="none" strike="noStrike" dirty="0" smtClean="0">
                          <a:solidFill>
                            <a:srgbClr val="000000"/>
                          </a:solidFill>
                          <a:effectLst/>
                          <a:latin typeface="+mj-lt"/>
                        </a:rPr>
                        <a:t>0.9</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1.0</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0.6</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1.1</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1.0</a:t>
                      </a:r>
                      <a:endParaRPr lang="en-US" sz="2400" b="0" i="0" u="none" strike="noStrike" dirty="0">
                        <a:solidFill>
                          <a:srgbClr val="000000"/>
                        </a:solidFill>
                        <a:effectLst/>
                        <a:latin typeface="+mj-lt"/>
                      </a:endParaRPr>
                    </a:p>
                  </a:txBody>
                  <a:tcPr marL="9525" marR="9525" marT="9525" marB="0" anchor="ctr"/>
                </a:tc>
              </a:tr>
              <a:tr h="609373">
                <a:tc>
                  <a:txBody>
                    <a:bodyPr/>
                    <a:lstStyle/>
                    <a:p>
                      <a:pPr algn="ctr"/>
                      <a:r>
                        <a:rPr lang="en-US" sz="2400" dirty="0" smtClean="0">
                          <a:solidFill>
                            <a:schemeClr val="tx1"/>
                          </a:solidFill>
                        </a:rPr>
                        <a:t>LMN</a:t>
                      </a:r>
                      <a:endParaRPr lang="en-US" sz="2400" dirty="0">
                        <a:solidFill>
                          <a:schemeClr val="tx1"/>
                        </a:solidFill>
                      </a:endParaRPr>
                    </a:p>
                  </a:txBody>
                  <a:tcPr anchor="ctr"/>
                </a:tc>
                <a:tc>
                  <a:txBody>
                    <a:bodyPr/>
                    <a:lstStyle/>
                    <a:p>
                      <a:pPr algn="ctr" fontAlgn="b"/>
                      <a:r>
                        <a:rPr lang="en-US" sz="2400" b="0" i="0" u="none" strike="noStrike" dirty="0" smtClean="0">
                          <a:solidFill>
                            <a:srgbClr val="000000"/>
                          </a:solidFill>
                          <a:effectLst/>
                          <a:latin typeface="+mj-lt"/>
                        </a:rPr>
                        <a:t>1.4</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1" i="0" u="none" strike="noStrike" dirty="0" smtClean="0">
                          <a:solidFill>
                            <a:srgbClr val="33CC33"/>
                          </a:solidFill>
                          <a:effectLst/>
                          <a:latin typeface="+mj-lt"/>
                        </a:rPr>
                        <a:t>1.6</a:t>
                      </a:r>
                      <a:endParaRPr lang="en-US" sz="2400" b="1" i="0" u="none" strike="noStrike" dirty="0">
                        <a:solidFill>
                          <a:srgbClr val="33CC33"/>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4.0</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5.7</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2.6</a:t>
                      </a:r>
                      <a:endParaRPr lang="en-US" sz="2400" b="0" i="0" u="none" strike="noStrike" dirty="0">
                        <a:solidFill>
                          <a:srgbClr val="000000"/>
                        </a:solidFill>
                        <a:effectLst/>
                        <a:latin typeface="+mj-lt"/>
                      </a:endParaRPr>
                    </a:p>
                  </a:txBody>
                  <a:tcPr marL="9525" marR="9525" marT="9525" marB="0" anchor="ctr"/>
                </a:tc>
              </a:tr>
              <a:tr h="609373">
                <a:tc>
                  <a:txBody>
                    <a:bodyPr/>
                    <a:lstStyle/>
                    <a:p>
                      <a:pPr algn="ctr"/>
                      <a:r>
                        <a:rPr lang="en-US" sz="2400" b="0" dirty="0" smtClean="0">
                          <a:solidFill>
                            <a:schemeClr val="tx1"/>
                          </a:solidFill>
                        </a:rPr>
                        <a:t>MCN</a:t>
                      </a:r>
                      <a:endParaRPr lang="en-US" sz="2400" b="0" dirty="0">
                        <a:solidFill>
                          <a:schemeClr val="tx1"/>
                        </a:solidFill>
                      </a:endParaRPr>
                    </a:p>
                  </a:txBody>
                  <a:tcPr anchor="ctr"/>
                </a:tc>
                <a:tc>
                  <a:txBody>
                    <a:bodyPr/>
                    <a:lstStyle/>
                    <a:p>
                      <a:pPr algn="ctr" fontAlgn="b"/>
                      <a:r>
                        <a:rPr lang="en-US" sz="2400" b="1" i="0" u="none" strike="noStrike" dirty="0" smtClean="0">
                          <a:solidFill>
                            <a:srgbClr val="33CC33"/>
                          </a:solidFill>
                          <a:effectLst/>
                          <a:latin typeface="+mj-lt"/>
                        </a:rPr>
                        <a:t>0.5</a:t>
                      </a:r>
                      <a:endParaRPr lang="en-US" sz="2400" b="1" i="0" u="none" strike="noStrike" dirty="0">
                        <a:solidFill>
                          <a:srgbClr val="33CC33"/>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2.4</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2.5</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4.0</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3.5</a:t>
                      </a:r>
                      <a:endParaRPr lang="en-US" sz="2400" b="0" i="0" u="none" strike="noStrike" dirty="0">
                        <a:solidFill>
                          <a:schemeClr val="tx1"/>
                        </a:solidFill>
                        <a:effectLst/>
                        <a:latin typeface="+mj-lt"/>
                      </a:endParaRPr>
                    </a:p>
                  </a:txBody>
                  <a:tcPr marL="9525" marR="9525" marT="9525" marB="0" anchor="ctr"/>
                </a:tc>
              </a:tr>
              <a:tr h="609373">
                <a:tc>
                  <a:txBody>
                    <a:bodyPr/>
                    <a:lstStyle/>
                    <a:p>
                      <a:pPr algn="ctr"/>
                      <a:r>
                        <a:rPr lang="en-US" sz="2400" dirty="0" smtClean="0">
                          <a:solidFill>
                            <a:schemeClr val="tx1"/>
                          </a:solidFill>
                        </a:rPr>
                        <a:t>JDA</a:t>
                      </a:r>
                      <a:endParaRPr lang="en-US" sz="2400" dirty="0">
                        <a:solidFill>
                          <a:schemeClr val="tx1"/>
                        </a:solidFill>
                      </a:endParaRPr>
                    </a:p>
                  </a:txBody>
                  <a:tcPr anchor="ctr"/>
                </a:tc>
                <a:tc>
                  <a:txBody>
                    <a:bodyPr/>
                    <a:lstStyle/>
                    <a:p>
                      <a:pPr algn="ctr" fontAlgn="b"/>
                      <a:r>
                        <a:rPr lang="en-US" sz="2400" b="0" i="0" u="none" strike="noStrike" dirty="0" smtClean="0">
                          <a:solidFill>
                            <a:srgbClr val="000000"/>
                          </a:solidFill>
                          <a:effectLst/>
                          <a:latin typeface="+mj-lt"/>
                        </a:rPr>
                        <a:t>2.3</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2.4</a:t>
                      </a:r>
                    </a:p>
                  </a:txBody>
                  <a:tcPr marL="9525" marR="9525" marT="9525" marB="0" anchor="ctr"/>
                </a:tc>
                <a:tc>
                  <a:txBody>
                    <a:bodyPr/>
                    <a:lstStyle/>
                    <a:p>
                      <a:pPr algn="ctr" fontAlgn="b"/>
                      <a:r>
                        <a:rPr lang="en-US" sz="2400" b="0" i="0" u="none" strike="noStrike" dirty="0" smtClean="0">
                          <a:solidFill>
                            <a:srgbClr val="000000"/>
                          </a:solidFill>
                          <a:effectLst/>
                          <a:latin typeface="+mj-lt"/>
                        </a:rPr>
                        <a:t>3.6</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5.6</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6.6</a:t>
                      </a:r>
                      <a:endParaRPr lang="en-US" sz="2400" b="0" i="0" u="none" strike="noStrike" dirty="0">
                        <a:solidFill>
                          <a:schemeClr val="tx1"/>
                        </a:solidFill>
                        <a:effectLst/>
                        <a:latin typeface="+mj-lt"/>
                      </a:endParaRPr>
                    </a:p>
                  </a:txBody>
                  <a:tcPr marL="9525" marR="9525" marT="9525" marB="0" anchor="ctr"/>
                </a:tc>
              </a:tr>
              <a:tr h="609373">
                <a:tc>
                  <a:txBody>
                    <a:bodyPr/>
                    <a:lstStyle/>
                    <a:p>
                      <a:pPr algn="ctr"/>
                      <a:r>
                        <a:rPr lang="en-US" sz="2400" dirty="0" smtClean="0">
                          <a:solidFill>
                            <a:schemeClr val="tx1"/>
                          </a:solidFill>
                        </a:rPr>
                        <a:t>BON</a:t>
                      </a:r>
                      <a:endParaRPr lang="en-US" sz="2400" dirty="0">
                        <a:solidFill>
                          <a:schemeClr val="tx1"/>
                        </a:solidFill>
                      </a:endParaRPr>
                    </a:p>
                  </a:txBody>
                  <a:tcPr anchor="ctr"/>
                </a:tc>
                <a:tc>
                  <a:txBody>
                    <a:bodyPr/>
                    <a:lstStyle/>
                    <a:p>
                      <a:pPr algn="ctr" fontAlgn="b"/>
                      <a:r>
                        <a:rPr lang="en-US" sz="2400" b="0" i="0" u="none" strike="noStrike" dirty="0" smtClean="0">
                          <a:solidFill>
                            <a:schemeClr val="tx2"/>
                          </a:solidFill>
                          <a:effectLst/>
                          <a:latin typeface="+mj-lt"/>
                        </a:rPr>
                        <a:t>0.2</a:t>
                      </a:r>
                      <a:endParaRPr lang="en-US" sz="2400" b="0" i="0" u="none" strike="noStrike" dirty="0">
                        <a:solidFill>
                          <a:schemeClr val="tx2"/>
                        </a:solidFill>
                        <a:effectLst/>
                        <a:latin typeface="+mj-lt"/>
                      </a:endParaRPr>
                    </a:p>
                  </a:txBody>
                  <a:tcPr marL="9525" marR="9525" marT="9525" marB="0" anchor="ctr"/>
                </a:tc>
                <a:tc>
                  <a:txBody>
                    <a:bodyPr/>
                    <a:lstStyle/>
                    <a:p>
                      <a:pPr algn="ctr" fontAlgn="b"/>
                      <a:r>
                        <a:rPr lang="en-US" sz="2400" b="1" i="0" u="none" strike="noStrike" dirty="0" smtClean="0">
                          <a:solidFill>
                            <a:srgbClr val="33CC33"/>
                          </a:solidFill>
                          <a:effectLst/>
                          <a:latin typeface="+mj-lt"/>
                        </a:rPr>
                        <a:t>1.8</a:t>
                      </a:r>
                      <a:endParaRPr lang="en-US" sz="2400" b="1" i="0" u="none" strike="noStrike" dirty="0">
                        <a:solidFill>
                          <a:srgbClr val="33CC33"/>
                        </a:solidFill>
                        <a:effectLst/>
                        <a:latin typeface="+mj-lt"/>
                      </a:endParaRPr>
                    </a:p>
                  </a:txBody>
                  <a:tcPr marL="9525" marR="9525" marT="9525" marB="0" anchor="ctr"/>
                </a:tc>
                <a:tc>
                  <a:txBody>
                    <a:bodyPr/>
                    <a:lstStyle/>
                    <a:p>
                      <a:pPr algn="ctr" fontAlgn="b"/>
                      <a:r>
                        <a:rPr lang="en-US" sz="2400" b="0" i="0" u="none" strike="noStrike" dirty="0" smtClean="0">
                          <a:solidFill>
                            <a:schemeClr val="tx2"/>
                          </a:solidFill>
                          <a:effectLst/>
                          <a:latin typeface="+mj-lt"/>
                        </a:rPr>
                        <a:t>1.0</a:t>
                      </a:r>
                      <a:endParaRPr lang="en-US" sz="2400" b="0" i="0" u="none" strike="noStrike" dirty="0">
                        <a:solidFill>
                          <a:schemeClr val="tx2"/>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4.8</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2.4</a:t>
                      </a:r>
                      <a:endParaRPr lang="en-US" sz="2400" b="0" i="0" u="none" strike="noStrike" dirty="0">
                        <a:solidFill>
                          <a:srgbClr val="000000"/>
                        </a:solidFill>
                        <a:effectLst/>
                        <a:latin typeface="+mj-lt"/>
                      </a:endParaRPr>
                    </a:p>
                  </a:txBody>
                  <a:tcPr marL="9525" marR="9525" marT="9525" marB="0" anchor="ctr"/>
                </a:tc>
              </a:tr>
              <a:tr h="609373">
                <a:tc>
                  <a:txBody>
                    <a:bodyPr/>
                    <a:lstStyle/>
                    <a:p>
                      <a:pPr algn="ctr"/>
                      <a:r>
                        <a:rPr lang="en-US" sz="2400" dirty="0" smtClean="0">
                          <a:solidFill>
                            <a:schemeClr val="tx1"/>
                          </a:solidFill>
                        </a:rPr>
                        <a:t>RIS</a:t>
                      </a:r>
                      <a:endParaRPr lang="en-US" sz="240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0.8</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0.4</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0.6</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2"/>
                          </a:solidFill>
                          <a:effectLst/>
                          <a:latin typeface="+mj-lt"/>
                        </a:rPr>
                        <a:t>1.1</a:t>
                      </a:r>
                      <a:endParaRPr lang="en-US" sz="2400" b="0" i="0" u="none" strike="noStrike" dirty="0">
                        <a:solidFill>
                          <a:schemeClr val="tx2"/>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0.8</a:t>
                      </a:r>
                    </a:p>
                  </a:txBody>
                  <a:tcPr marL="9525" marR="9525" marT="9525" marB="0" anchor="ctr"/>
                </a:tc>
              </a:tr>
            </a:tbl>
          </a:graphicData>
        </a:graphic>
      </p:graphicFrame>
      <p:sp>
        <p:nvSpPr>
          <p:cNvPr id="2" name="Slide Number Placeholder 1"/>
          <p:cNvSpPr>
            <a:spLocks noGrp="1"/>
          </p:cNvSpPr>
          <p:nvPr>
            <p:ph type="sldNum" sz="quarter" idx="12"/>
          </p:nvPr>
        </p:nvSpPr>
        <p:spPr>
          <a:xfrm>
            <a:off x="8534400" y="6492875"/>
            <a:ext cx="593678" cy="365125"/>
          </a:xfrm>
        </p:spPr>
        <p:txBody>
          <a:bodyPr/>
          <a:lstStyle/>
          <a:p>
            <a:fld id="{8F319B71-44EC-4BD8-AEEA-B509D2671A44}" type="slidenum">
              <a:rPr lang="en-US" sz="2000" smtClean="0"/>
              <a:t>22</a:t>
            </a:fld>
            <a:endParaRPr lang="en-US" sz="2000" dirty="0"/>
          </a:p>
        </p:txBody>
      </p:sp>
    </p:spTree>
    <p:extLst>
      <p:ext uri="{BB962C8B-B14F-4D97-AF65-F5344CB8AC3E}">
        <p14:creationId xmlns:p14="http://schemas.microsoft.com/office/powerpoint/2010/main" val="213255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399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Noteworthy Events:</a:t>
            </a:r>
          </a:p>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Weighted Average Injury</a:t>
            </a:r>
          </a:p>
        </p:txBody>
      </p:sp>
      <p:graphicFrame>
        <p:nvGraphicFramePr>
          <p:cNvPr id="3" name="Table 2"/>
          <p:cNvGraphicFramePr>
            <a:graphicFrameLocks noGrp="1"/>
          </p:cNvGraphicFramePr>
          <p:nvPr>
            <p:extLst>
              <p:ext uri="{D42A27DB-BD31-4B8C-83A1-F6EECF244321}">
                <p14:modId xmlns:p14="http://schemas.microsoft.com/office/powerpoint/2010/main" val="1495871852"/>
              </p:ext>
            </p:extLst>
          </p:nvPr>
        </p:nvGraphicFramePr>
        <p:xfrm>
          <a:off x="800097" y="1981200"/>
          <a:ext cx="7543803" cy="4257264"/>
        </p:xfrm>
        <a:graphic>
          <a:graphicData uri="http://schemas.openxmlformats.org/drawingml/2006/table">
            <a:tbl>
              <a:tblPr firstRow="1" bandRow="1">
                <a:tableStyleId>{5C22544A-7EE6-4342-B048-85BDC9FD1C3A}</a:tableStyleId>
              </a:tblPr>
              <a:tblGrid>
                <a:gridCol w="1198607"/>
                <a:gridCol w="1246336"/>
                <a:gridCol w="1246336"/>
                <a:gridCol w="1010574"/>
                <a:gridCol w="977976"/>
                <a:gridCol w="931987"/>
                <a:gridCol w="931987"/>
              </a:tblGrid>
              <a:tr h="601026">
                <a:tc>
                  <a:txBody>
                    <a:bodyPr/>
                    <a:lstStyle/>
                    <a:p>
                      <a:pPr algn="ctr"/>
                      <a:r>
                        <a:rPr lang="en-US" sz="2400" dirty="0" smtClean="0"/>
                        <a:t>Site</a:t>
                      </a:r>
                      <a:endParaRPr lang="en-US" sz="2400" dirty="0"/>
                    </a:p>
                  </a:txBody>
                  <a:tcPr/>
                </a:tc>
                <a:tc>
                  <a:txBody>
                    <a:bodyPr/>
                    <a:lstStyle/>
                    <a:p>
                      <a:pPr algn="ctr"/>
                      <a:r>
                        <a:rPr lang="en-US" sz="2400" dirty="0" smtClean="0"/>
                        <a:t>CH0</a:t>
                      </a:r>
                      <a:endParaRPr lang="en-US" sz="2400" dirty="0"/>
                    </a:p>
                  </a:txBody>
                  <a:tcPr/>
                </a:tc>
                <a:tc>
                  <a:txBody>
                    <a:bodyPr/>
                    <a:lstStyle/>
                    <a:p>
                      <a:pPr algn="ctr"/>
                      <a:r>
                        <a:rPr lang="en-US" sz="2400" dirty="0" smtClean="0"/>
                        <a:t>CH1</a:t>
                      </a:r>
                      <a:endParaRPr lang="en-US" sz="2400" dirty="0"/>
                    </a:p>
                  </a:txBody>
                  <a:tcPr/>
                </a:tc>
                <a:tc>
                  <a:txBody>
                    <a:bodyPr/>
                    <a:lstStyle/>
                    <a:p>
                      <a:pPr algn="ctr"/>
                      <a:r>
                        <a:rPr lang="en-US" sz="2400" dirty="0" smtClean="0"/>
                        <a:t>CO</a:t>
                      </a:r>
                      <a:endParaRPr lang="en-US" sz="2400" dirty="0"/>
                    </a:p>
                  </a:txBody>
                  <a:tcPr/>
                </a:tc>
                <a:tc>
                  <a:txBody>
                    <a:bodyPr/>
                    <a:lstStyle/>
                    <a:p>
                      <a:pPr algn="ctr"/>
                      <a:r>
                        <a:rPr lang="en-US" sz="2400" dirty="0" smtClean="0"/>
                        <a:t>SO</a:t>
                      </a:r>
                      <a:endParaRPr lang="en-US" sz="2400" dirty="0"/>
                    </a:p>
                  </a:txBody>
                  <a:tcPr/>
                </a:tc>
                <a:tc>
                  <a:txBody>
                    <a:bodyPr/>
                    <a:lstStyle/>
                    <a:p>
                      <a:pPr algn="ctr"/>
                      <a:r>
                        <a:rPr lang="en-US" sz="2400" dirty="0" smtClean="0"/>
                        <a:t>ST</a:t>
                      </a:r>
                      <a:endParaRPr lang="en-US" sz="2400" dirty="0"/>
                    </a:p>
                  </a:txBody>
                  <a:tcPr/>
                </a:tc>
                <a:tc>
                  <a:txBody>
                    <a:bodyPr/>
                    <a:lstStyle/>
                    <a:p>
                      <a:pPr algn="ctr"/>
                      <a:r>
                        <a:rPr lang="en-US" sz="2400" dirty="0" smtClean="0"/>
                        <a:t>MP</a:t>
                      </a:r>
                      <a:r>
                        <a:rPr lang="en-US" sz="2400" baseline="30000" dirty="0" smtClean="0">
                          <a:solidFill>
                            <a:schemeClr val="bg1"/>
                          </a:solidFill>
                          <a:latin typeface="Times New Roman"/>
                          <a:cs typeface="Times New Roman"/>
                        </a:rPr>
                        <a:t>†</a:t>
                      </a:r>
                      <a:endParaRPr lang="en-US" sz="2400" dirty="0"/>
                    </a:p>
                  </a:txBody>
                  <a:tcPr/>
                </a:tc>
              </a:tr>
              <a:tr h="609373">
                <a:tc>
                  <a:txBody>
                    <a:bodyPr/>
                    <a:lstStyle/>
                    <a:p>
                      <a:pPr algn="ctr"/>
                      <a:r>
                        <a:rPr lang="en-US" sz="2400" dirty="0" smtClean="0">
                          <a:solidFill>
                            <a:schemeClr val="tx1"/>
                          </a:solidFill>
                        </a:rPr>
                        <a:t>LGR</a:t>
                      </a:r>
                    </a:p>
                  </a:txBody>
                  <a:tcPr anchor="ctr"/>
                </a:tc>
                <a:tc>
                  <a:txBody>
                    <a:bodyPr/>
                    <a:lstStyle/>
                    <a:p>
                      <a:pPr algn="ctr" fontAlgn="b"/>
                      <a:r>
                        <a:rPr lang="en-US" sz="2400" b="1" i="0" u="none" strike="noStrike" dirty="0" smtClean="0">
                          <a:solidFill>
                            <a:srgbClr val="FF0000"/>
                          </a:solidFill>
                          <a:effectLst/>
                          <a:latin typeface="+mj-lt"/>
                        </a:rPr>
                        <a:t>7.1</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5.7</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4.4</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10.8</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2.5</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N/A</a:t>
                      </a:r>
                      <a:endParaRPr lang="en-US" sz="2400" b="0" i="0" u="none" strike="noStrike" dirty="0">
                        <a:solidFill>
                          <a:srgbClr val="000000"/>
                        </a:solidFill>
                        <a:effectLst/>
                        <a:latin typeface="+mj-lt"/>
                      </a:endParaRPr>
                    </a:p>
                  </a:txBody>
                  <a:tcPr marL="9525" marR="9525" marT="9525" marB="0" anchor="ctr"/>
                </a:tc>
              </a:tr>
              <a:tr h="609373">
                <a:tc>
                  <a:txBody>
                    <a:bodyPr/>
                    <a:lstStyle/>
                    <a:p>
                      <a:pPr algn="ctr"/>
                      <a:r>
                        <a:rPr lang="en-US" sz="2400" dirty="0" smtClean="0">
                          <a:solidFill>
                            <a:schemeClr val="tx1"/>
                          </a:solidFill>
                        </a:rPr>
                        <a:t>LGS</a:t>
                      </a:r>
                      <a:endParaRPr lang="en-US" sz="240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12.5</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8.7</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10.8</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5.1</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5.5</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kern="1200" dirty="0" smtClean="0">
                          <a:solidFill>
                            <a:srgbClr val="000000"/>
                          </a:solidFill>
                          <a:effectLst/>
                          <a:latin typeface="+mn-lt"/>
                          <a:ea typeface="+mn-ea"/>
                          <a:cs typeface="+mn-cs"/>
                        </a:rPr>
                        <a:t>N/A</a:t>
                      </a:r>
                      <a:endParaRPr lang="en-US" sz="2400" b="0" i="0" u="none" strike="noStrike" dirty="0">
                        <a:solidFill>
                          <a:srgbClr val="000000"/>
                        </a:solidFill>
                        <a:effectLst/>
                        <a:latin typeface="+mj-lt"/>
                      </a:endParaRPr>
                    </a:p>
                  </a:txBody>
                  <a:tcPr marL="9525" marR="9525" marT="9525" marB="0" anchor="ctr"/>
                </a:tc>
              </a:tr>
              <a:tr h="609373">
                <a:tc>
                  <a:txBody>
                    <a:bodyPr/>
                    <a:lstStyle/>
                    <a:p>
                      <a:pPr algn="ctr"/>
                      <a:r>
                        <a:rPr lang="en-US" sz="2400" dirty="0" smtClean="0">
                          <a:solidFill>
                            <a:schemeClr val="tx1"/>
                          </a:solidFill>
                        </a:rPr>
                        <a:t>LMN</a:t>
                      </a:r>
                      <a:endParaRPr lang="en-US" sz="240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5.9</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8.5</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1.3</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31.3</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7.9</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kern="1200" dirty="0" smtClean="0">
                          <a:solidFill>
                            <a:srgbClr val="000000"/>
                          </a:solidFill>
                          <a:effectLst/>
                          <a:latin typeface="+mn-lt"/>
                          <a:ea typeface="+mn-ea"/>
                          <a:cs typeface="+mn-cs"/>
                        </a:rPr>
                        <a:t>N/A</a:t>
                      </a:r>
                      <a:endParaRPr lang="en-US" sz="2400" b="0" i="0" u="none" strike="noStrike" dirty="0">
                        <a:solidFill>
                          <a:srgbClr val="000000"/>
                        </a:solidFill>
                        <a:effectLst/>
                        <a:latin typeface="+mj-lt"/>
                      </a:endParaRPr>
                    </a:p>
                  </a:txBody>
                  <a:tcPr marL="9525" marR="9525" marT="9525" marB="0" anchor="ctr"/>
                </a:tc>
              </a:tr>
              <a:tr h="609373">
                <a:tc>
                  <a:txBody>
                    <a:bodyPr/>
                    <a:lstStyle/>
                    <a:p>
                      <a:pPr algn="ctr"/>
                      <a:r>
                        <a:rPr lang="en-US" sz="2400" b="0" dirty="0" smtClean="0">
                          <a:solidFill>
                            <a:schemeClr val="tx1"/>
                          </a:solidFill>
                        </a:rPr>
                        <a:t>MCN</a:t>
                      </a:r>
                      <a:endParaRPr lang="en-US" sz="2400" b="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0.6</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2.4</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3.0</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2.5</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4.0</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1.3</a:t>
                      </a:r>
                      <a:endParaRPr lang="en-US" sz="2400" b="0" i="0" u="none" strike="noStrike" dirty="0">
                        <a:solidFill>
                          <a:schemeClr val="tx1"/>
                        </a:solidFill>
                        <a:effectLst/>
                        <a:latin typeface="+mj-lt"/>
                      </a:endParaRPr>
                    </a:p>
                  </a:txBody>
                  <a:tcPr marL="9525" marR="9525" marT="9525" marB="0" anchor="ctr"/>
                </a:tc>
              </a:tr>
              <a:tr h="609373">
                <a:tc>
                  <a:txBody>
                    <a:bodyPr/>
                    <a:lstStyle/>
                    <a:p>
                      <a:pPr algn="ctr"/>
                      <a:r>
                        <a:rPr lang="en-US" sz="2400" dirty="0" smtClean="0">
                          <a:solidFill>
                            <a:schemeClr val="tx1"/>
                          </a:solidFill>
                        </a:rPr>
                        <a:t>JDA</a:t>
                      </a:r>
                      <a:endParaRPr lang="en-US" sz="2400" dirty="0">
                        <a:solidFill>
                          <a:schemeClr val="tx1"/>
                        </a:solidFill>
                      </a:endParaRPr>
                    </a:p>
                  </a:txBody>
                  <a:tcPr anchor="ctr"/>
                </a:tc>
                <a:tc>
                  <a:txBody>
                    <a:bodyPr/>
                    <a:lstStyle/>
                    <a:p>
                      <a:pPr algn="ctr" fontAlgn="b"/>
                      <a:r>
                        <a:rPr lang="en-US" sz="2400" b="1" i="0" u="none" strike="noStrike" dirty="0" smtClean="0">
                          <a:solidFill>
                            <a:srgbClr val="FF0000"/>
                          </a:solidFill>
                          <a:effectLst/>
                          <a:latin typeface="+mj-lt"/>
                        </a:rPr>
                        <a:t>3.1</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3.9</a:t>
                      </a:r>
                    </a:p>
                  </a:txBody>
                  <a:tcPr marL="9525" marR="9525" marT="9525" marB="0" anchor="ctr"/>
                </a:tc>
                <a:tc>
                  <a:txBody>
                    <a:bodyPr/>
                    <a:lstStyle/>
                    <a:p>
                      <a:pPr algn="ctr" fontAlgn="b"/>
                      <a:r>
                        <a:rPr lang="en-US" sz="2400" b="0" i="0" u="none" strike="noStrike" dirty="0" smtClean="0">
                          <a:solidFill>
                            <a:srgbClr val="000000"/>
                          </a:solidFill>
                          <a:effectLst/>
                          <a:latin typeface="+mj-lt"/>
                        </a:rPr>
                        <a:t>3.2</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3.0</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9.0</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7.0</a:t>
                      </a:r>
                      <a:endParaRPr lang="en-US" sz="2400" b="0" i="0" u="none" strike="noStrike" dirty="0">
                        <a:solidFill>
                          <a:schemeClr val="tx1"/>
                        </a:solidFill>
                        <a:effectLst/>
                        <a:latin typeface="+mj-lt"/>
                      </a:endParaRPr>
                    </a:p>
                  </a:txBody>
                  <a:tcPr marL="9525" marR="9525" marT="9525" marB="0" anchor="ctr"/>
                </a:tc>
              </a:tr>
              <a:tr h="609373">
                <a:tc>
                  <a:txBody>
                    <a:bodyPr/>
                    <a:lstStyle/>
                    <a:p>
                      <a:pPr algn="ctr"/>
                      <a:r>
                        <a:rPr lang="en-US" sz="2400" dirty="0" smtClean="0">
                          <a:solidFill>
                            <a:schemeClr val="tx1"/>
                          </a:solidFill>
                        </a:rPr>
                        <a:t>BON</a:t>
                      </a:r>
                      <a:endParaRPr lang="en-US" sz="2400" dirty="0">
                        <a:solidFill>
                          <a:schemeClr val="tx1"/>
                        </a:solidFill>
                      </a:endParaRPr>
                    </a:p>
                  </a:txBody>
                  <a:tcPr anchor="ctr"/>
                </a:tc>
                <a:tc>
                  <a:txBody>
                    <a:bodyPr/>
                    <a:lstStyle/>
                    <a:p>
                      <a:pPr algn="ctr" fontAlgn="b"/>
                      <a:r>
                        <a:rPr lang="en-US" sz="2400" b="1" i="0" u="none" strike="noStrike" dirty="0" smtClean="0">
                          <a:solidFill>
                            <a:srgbClr val="FF0000"/>
                          </a:solidFill>
                          <a:effectLst/>
                          <a:latin typeface="+mj-lt"/>
                        </a:rPr>
                        <a:t>9.3</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11.6</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7.9</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13.8</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14.5</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6.4</a:t>
                      </a:r>
                      <a:endParaRPr lang="en-US" sz="2400" b="0" i="0" u="none" strike="noStrike" dirty="0">
                        <a:solidFill>
                          <a:schemeClr val="tx1"/>
                        </a:solidFill>
                        <a:effectLst/>
                        <a:latin typeface="+mj-lt"/>
                      </a:endParaRPr>
                    </a:p>
                  </a:txBody>
                  <a:tcPr marL="9525" marR="9525" marT="9525" marB="0" anchor="ctr"/>
                </a:tc>
              </a:tr>
            </a:tbl>
          </a:graphicData>
        </a:graphic>
      </p:graphicFrame>
      <p:sp>
        <p:nvSpPr>
          <p:cNvPr id="2" name="Slide Number Placeholder 1"/>
          <p:cNvSpPr>
            <a:spLocks noGrp="1"/>
          </p:cNvSpPr>
          <p:nvPr>
            <p:ph type="sldNum" sz="quarter" idx="12"/>
          </p:nvPr>
        </p:nvSpPr>
        <p:spPr>
          <a:xfrm>
            <a:off x="8534400" y="6492875"/>
            <a:ext cx="593678" cy="365125"/>
          </a:xfrm>
        </p:spPr>
        <p:txBody>
          <a:bodyPr/>
          <a:lstStyle/>
          <a:p>
            <a:fld id="{8F319B71-44EC-4BD8-AEEA-B509D2671A44}" type="slidenum">
              <a:rPr lang="en-US" sz="2000" smtClean="0"/>
              <a:t>23</a:t>
            </a:fld>
            <a:endParaRPr lang="en-US" sz="2000" dirty="0"/>
          </a:p>
        </p:txBody>
      </p:sp>
      <p:sp>
        <p:nvSpPr>
          <p:cNvPr id="5" name="TextBox 4"/>
          <p:cNvSpPr txBox="1"/>
          <p:nvPr/>
        </p:nvSpPr>
        <p:spPr>
          <a:xfrm>
            <a:off x="685800" y="6334078"/>
            <a:ext cx="7848600" cy="338554"/>
          </a:xfrm>
          <a:prstGeom prst="rect">
            <a:avLst/>
          </a:prstGeom>
          <a:noFill/>
        </p:spPr>
        <p:txBody>
          <a:bodyPr wrap="square" rtlCol="0">
            <a:spAutoFit/>
          </a:bodyPr>
          <a:lstStyle/>
          <a:p>
            <a:pPr marL="228600" indent="-228600"/>
            <a:r>
              <a:rPr lang="en-US" sz="1600" baseline="30000" dirty="0" smtClean="0">
                <a:latin typeface="Times New Roman"/>
                <a:cs typeface="Times New Roman"/>
              </a:rPr>
              <a:t>† </a:t>
            </a:r>
            <a:r>
              <a:rPr lang="en-US" sz="1600" b="1" dirty="0" smtClean="0">
                <a:latin typeface="Times New Roman"/>
                <a:cs typeface="Times New Roman"/>
              </a:rPr>
              <a:t>Weighted by estimated collection, instead of passage index</a:t>
            </a:r>
            <a:endParaRPr lang="en-US" sz="1600" b="1" dirty="0"/>
          </a:p>
        </p:txBody>
      </p:sp>
    </p:spTree>
    <p:extLst>
      <p:ext uri="{BB962C8B-B14F-4D97-AF65-F5344CB8AC3E}">
        <p14:creationId xmlns:p14="http://schemas.microsoft.com/office/powerpoint/2010/main" val="3960278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23026" y="6492875"/>
            <a:ext cx="609600" cy="365125"/>
          </a:xfrm>
        </p:spPr>
        <p:txBody>
          <a:bodyPr/>
          <a:lstStyle/>
          <a:p>
            <a:fld id="{8F319B71-44EC-4BD8-AEEA-B509D2671A44}" type="slidenum">
              <a:rPr lang="en-US" sz="2000" smtClean="0"/>
              <a:t>24</a:t>
            </a:fld>
            <a:endParaRPr lang="en-US" sz="2000" dirty="0"/>
          </a:p>
        </p:txBody>
      </p:sp>
      <p:sp>
        <p:nvSpPr>
          <p:cNvPr id="5" name="Title 1"/>
          <p:cNvSpPr txBox="1">
            <a:spLocks/>
          </p:cNvSpPr>
          <p:nvPr/>
        </p:nvSpPr>
        <p:spPr>
          <a:xfrm>
            <a:off x="0" y="0"/>
            <a:ext cx="914399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Condition Monitoring: Injuries</a:t>
            </a:r>
          </a:p>
        </p:txBody>
      </p:sp>
      <p:sp>
        <p:nvSpPr>
          <p:cNvPr id="6" name="Title 1"/>
          <p:cNvSpPr txBox="1">
            <a:spLocks/>
          </p:cNvSpPr>
          <p:nvPr/>
        </p:nvSpPr>
        <p:spPr>
          <a:xfrm>
            <a:off x="0" y="1485071"/>
            <a:ext cx="9143999" cy="1639129"/>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lumMod val="75000"/>
                </a:schemeClr>
              </a:buClr>
              <a:buFont typeface="Arial" pitchFamily="34" charset="0"/>
              <a:buChar char="•"/>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According to the Condition Monitoring protocol:</a:t>
            </a:r>
          </a:p>
          <a:p>
            <a:pPr marL="914400" indent="-450850">
              <a:buClr>
                <a:schemeClr val="accent1">
                  <a:lumMod val="75000"/>
                </a:schemeClr>
              </a:buClr>
              <a:buFont typeface="Courier New" panose="02070309020205020404" pitchFamily="49" charset="0"/>
              <a:buChar char="o"/>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Injury category contains conditions that are attributable to dam operations</a:t>
            </a:r>
          </a:p>
          <a:p>
            <a:pPr marL="914400" indent="-450850">
              <a:buClr>
                <a:schemeClr val="accent1">
                  <a:lumMod val="75000"/>
                </a:schemeClr>
              </a:buClr>
              <a:buFont typeface="Courier New" panose="02070309020205020404" pitchFamily="49" charset="0"/>
              <a:buChar char="o"/>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Obviously old (i.e., likely not to have occurred at the dam where fish is being examined) should not be recorded as injured.</a:t>
            </a:r>
          </a:p>
        </p:txBody>
      </p:sp>
    </p:spTree>
    <p:extLst>
      <p:ext uri="{BB962C8B-B14F-4D97-AF65-F5344CB8AC3E}">
        <p14:creationId xmlns:p14="http://schemas.microsoft.com/office/powerpoint/2010/main" val="132096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23026" y="6492875"/>
            <a:ext cx="609600" cy="365125"/>
          </a:xfrm>
        </p:spPr>
        <p:txBody>
          <a:bodyPr/>
          <a:lstStyle/>
          <a:p>
            <a:fld id="{8F319B71-44EC-4BD8-AEEA-B509D2671A44}" type="slidenum">
              <a:rPr lang="en-US" sz="2000" smtClean="0"/>
              <a:t>25</a:t>
            </a:fld>
            <a:endParaRPr lang="en-US" sz="2000" dirty="0"/>
          </a:p>
        </p:txBody>
      </p:sp>
      <p:sp>
        <p:nvSpPr>
          <p:cNvPr id="5" name="Title 1"/>
          <p:cNvSpPr txBox="1">
            <a:spLocks/>
          </p:cNvSpPr>
          <p:nvPr/>
        </p:nvSpPr>
        <p:spPr>
          <a:xfrm>
            <a:off x="0" y="0"/>
            <a:ext cx="914399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Noteworthy Events:</a:t>
            </a:r>
          </a:p>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Injury Types</a:t>
            </a:r>
          </a:p>
        </p:txBody>
      </p:sp>
      <p:sp>
        <p:nvSpPr>
          <p:cNvPr id="6" name="Title 1"/>
          <p:cNvSpPr txBox="1">
            <a:spLocks/>
          </p:cNvSpPr>
          <p:nvPr/>
        </p:nvSpPr>
        <p:spPr>
          <a:xfrm>
            <a:off x="0" y="1789871"/>
            <a:ext cx="9143999" cy="1181929"/>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Most common injury is Fin Injury (at nearly all sites, all species, and all years)</a:t>
            </a:r>
          </a:p>
        </p:txBody>
      </p:sp>
      <p:sp>
        <p:nvSpPr>
          <p:cNvPr id="7" name="Title 1"/>
          <p:cNvSpPr txBox="1">
            <a:spLocks/>
          </p:cNvSpPr>
          <p:nvPr/>
        </p:nvSpPr>
        <p:spPr>
          <a:xfrm>
            <a:off x="1138" y="2856671"/>
            <a:ext cx="9062851" cy="1639129"/>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Fin injury is any cut, abrasion, laceration swelling, or other injury to the fins.  Split fins should only be reported when the split reaches from the outer margin of the fin to where the fin meets the body.</a:t>
            </a:r>
          </a:p>
        </p:txBody>
      </p:sp>
      <p:pic>
        <p:nvPicPr>
          <p:cNvPr id="8" name="Picture 26" descr="apr 8 bird pred mark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436" t="839" r="39179" b="12735"/>
          <a:stretch/>
        </p:blipFill>
        <p:spPr bwMode="auto">
          <a:xfrm>
            <a:off x="2133600" y="5513696"/>
            <a:ext cx="1119225" cy="116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G:\STAFF\BRANDON\2014 Projects\2014 SMP&amp;GBT\LampreyInjuryPics\MP tail injury and hem not bird resized 040814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885" t="36927" b="26401"/>
          <a:stretch/>
        </p:blipFill>
        <p:spPr bwMode="auto">
          <a:xfrm>
            <a:off x="4876800" y="5569509"/>
            <a:ext cx="2303367" cy="9486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 descr="blood in caudal on subyearling 090401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93" t="9285" r="21513" b="8401"/>
          <a:stretch/>
        </p:blipFill>
        <p:spPr bwMode="auto">
          <a:xfrm>
            <a:off x="3352800" y="5513696"/>
            <a:ext cx="1312156" cy="115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85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23026" y="6492875"/>
            <a:ext cx="609600" cy="365125"/>
          </a:xfrm>
        </p:spPr>
        <p:txBody>
          <a:bodyPr/>
          <a:lstStyle/>
          <a:p>
            <a:fld id="{8F319B71-44EC-4BD8-AEEA-B509D2671A44}" type="slidenum">
              <a:rPr lang="en-US" sz="2000" smtClean="0"/>
              <a:t>26</a:t>
            </a:fld>
            <a:endParaRPr lang="en-US" sz="2000" dirty="0"/>
          </a:p>
        </p:txBody>
      </p:sp>
      <p:sp>
        <p:nvSpPr>
          <p:cNvPr id="5" name="Title 1"/>
          <p:cNvSpPr txBox="1">
            <a:spLocks/>
          </p:cNvSpPr>
          <p:nvPr/>
        </p:nvSpPr>
        <p:spPr>
          <a:xfrm>
            <a:off x="0" y="0"/>
            <a:ext cx="914399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Noteworthy Events:</a:t>
            </a:r>
          </a:p>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Injury Types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119" y="2309448"/>
            <a:ext cx="6976281" cy="409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718484"/>
            <a:ext cx="9143999" cy="819564"/>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Example: Lower Granite</a:t>
            </a:r>
          </a:p>
        </p:txBody>
      </p:sp>
    </p:spTree>
    <p:extLst>
      <p:ext uri="{BB962C8B-B14F-4D97-AF65-F5344CB8AC3E}">
        <p14:creationId xmlns:p14="http://schemas.microsoft.com/office/powerpoint/2010/main" val="270583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399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Noteworthy Events:</a:t>
            </a:r>
          </a:p>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Weighted Average Disease</a:t>
            </a:r>
          </a:p>
        </p:txBody>
      </p:sp>
      <p:graphicFrame>
        <p:nvGraphicFramePr>
          <p:cNvPr id="3" name="Table 2"/>
          <p:cNvGraphicFramePr>
            <a:graphicFrameLocks noGrp="1"/>
          </p:cNvGraphicFramePr>
          <p:nvPr>
            <p:extLst>
              <p:ext uri="{D42A27DB-BD31-4B8C-83A1-F6EECF244321}">
                <p14:modId xmlns:p14="http://schemas.microsoft.com/office/powerpoint/2010/main" val="293605014"/>
              </p:ext>
            </p:extLst>
          </p:nvPr>
        </p:nvGraphicFramePr>
        <p:xfrm>
          <a:off x="800097" y="1981200"/>
          <a:ext cx="7543803" cy="4257264"/>
        </p:xfrm>
        <a:graphic>
          <a:graphicData uri="http://schemas.openxmlformats.org/drawingml/2006/table">
            <a:tbl>
              <a:tblPr firstRow="1" bandRow="1">
                <a:tableStyleId>{5C22544A-7EE6-4342-B048-85BDC9FD1C3A}</a:tableStyleId>
              </a:tblPr>
              <a:tblGrid>
                <a:gridCol w="1198607"/>
                <a:gridCol w="1246336"/>
                <a:gridCol w="1246336"/>
                <a:gridCol w="1010574"/>
                <a:gridCol w="977976"/>
                <a:gridCol w="931987"/>
                <a:gridCol w="931987"/>
              </a:tblGrid>
              <a:tr h="601026">
                <a:tc>
                  <a:txBody>
                    <a:bodyPr/>
                    <a:lstStyle/>
                    <a:p>
                      <a:pPr algn="ctr"/>
                      <a:r>
                        <a:rPr lang="en-US" sz="2400" dirty="0" smtClean="0"/>
                        <a:t>Site</a:t>
                      </a:r>
                      <a:endParaRPr lang="en-US" sz="2400" dirty="0"/>
                    </a:p>
                  </a:txBody>
                  <a:tcPr/>
                </a:tc>
                <a:tc>
                  <a:txBody>
                    <a:bodyPr/>
                    <a:lstStyle/>
                    <a:p>
                      <a:pPr algn="ctr"/>
                      <a:r>
                        <a:rPr lang="en-US" sz="2400" dirty="0" smtClean="0"/>
                        <a:t>CH0</a:t>
                      </a:r>
                      <a:endParaRPr lang="en-US" sz="2400" dirty="0"/>
                    </a:p>
                  </a:txBody>
                  <a:tcPr/>
                </a:tc>
                <a:tc>
                  <a:txBody>
                    <a:bodyPr/>
                    <a:lstStyle/>
                    <a:p>
                      <a:pPr algn="ctr"/>
                      <a:r>
                        <a:rPr lang="en-US" sz="2400" dirty="0" smtClean="0"/>
                        <a:t>CH1</a:t>
                      </a:r>
                      <a:endParaRPr lang="en-US" sz="2400" dirty="0"/>
                    </a:p>
                  </a:txBody>
                  <a:tcPr/>
                </a:tc>
                <a:tc>
                  <a:txBody>
                    <a:bodyPr/>
                    <a:lstStyle/>
                    <a:p>
                      <a:pPr algn="ctr"/>
                      <a:r>
                        <a:rPr lang="en-US" sz="2400" dirty="0" smtClean="0"/>
                        <a:t>CO</a:t>
                      </a:r>
                      <a:endParaRPr lang="en-US" sz="2400" dirty="0"/>
                    </a:p>
                  </a:txBody>
                  <a:tcPr/>
                </a:tc>
                <a:tc>
                  <a:txBody>
                    <a:bodyPr/>
                    <a:lstStyle/>
                    <a:p>
                      <a:pPr algn="ctr"/>
                      <a:r>
                        <a:rPr lang="en-US" sz="2400" dirty="0" smtClean="0"/>
                        <a:t>SO</a:t>
                      </a:r>
                      <a:endParaRPr lang="en-US" sz="2400" dirty="0"/>
                    </a:p>
                  </a:txBody>
                  <a:tcPr/>
                </a:tc>
                <a:tc>
                  <a:txBody>
                    <a:bodyPr/>
                    <a:lstStyle/>
                    <a:p>
                      <a:pPr algn="ctr"/>
                      <a:r>
                        <a:rPr lang="en-US" sz="2400" dirty="0" smtClean="0"/>
                        <a:t>ST</a:t>
                      </a:r>
                      <a:endParaRPr lang="en-US" sz="2400" dirty="0"/>
                    </a:p>
                  </a:txBody>
                  <a:tcPr/>
                </a:tc>
                <a:tc>
                  <a:txBody>
                    <a:bodyPr/>
                    <a:lstStyle/>
                    <a:p>
                      <a:pPr algn="ctr"/>
                      <a:r>
                        <a:rPr lang="en-US" sz="2400" dirty="0" smtClean="0"/>
                        <a:t>MP</a:t>
                      </a:r>
                      <a:r>
                        <a:rPr lang="en-US" sz="2400" baseline="30000" dirty="0" smtClean="0">
                          <a:solidFill>
                            <a:schemeClr val="bg1"/>
                          </a:solidFill>
                          <a:latin typeface="Times New Roman"/>
                          <a:cs typeface="Times New Roman"/>
                        </a:rPr>
                        <a:t>†</a:t>
                      </a:r>
                      <a:endParaRPr lang="en-US" sz="2400" dirty="0"/>
                    </a:p>
                  </a:txBody>
                  <a:tcPr/>
                </a:tc>
              </a:tr>
              <a:tr h="609373">
                <a:tc>
                  <a:txBody>
                    <a:bodyPr/>
                    <a:lstStyle/>
                    <a:p>
                      <a:pPr algn="ctr"/>
                      <a:r>
                        <a:rPr lang="en-US" sz="2400" dirty="0" smtClean="0">
                          <a:solidFill>
                            <a:schemeClr val="tx1"/>
                          </a:solidFill>
                        </a:rPr>
                        <a:t>LGR</a:t>
                      </a:r>
                    </a:p>
                  </a:txBody>
                  <a:tcPr anchor="ctr"/>
                </a:tc>
                <a:tc>
                  <a:txBody>
                    <a:bodyPr/>
                    <a:lstStyle/>
                    <a:p>
                      <a:pPr algn="ctr" fontAlgn="b"/>
                      <a:r>
                        <a:rPr lang="en-US" sz="2400" b="1" i="0" u="none" strike="noStrike" dirty="0" smtClean="0">
                          <a:solidFill>
                            <a:srgbClr val="FF0000"/>
                          </a:solidFill>
                          <a:effectLst/>
                          <a:latin typeface="+mj-lt"/>
                        </a:rPr>
                        <a:t>4.0</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1.8</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2.3</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13.7</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2.0</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N/A</a:t>
                      </a:r>
                      <a:endParaRPr lang="en-US" sz="2400" b="0" i="0" u="none" strike="noStrike" dirty="0">
                        <a:solidFill>
                          <a:srgbClr val="000000"/>
                        </a:solidFill>
                        <a:effectLst/>
                        <a:latin typeface="+mj-lt"/>
                      </a:endParaRPr>
                    </a:p>
                  </a:txBody>
                  <a:tcPr marL="9525" marR="9525" marT="9525" marB="0" anchor="ctr"/>
                </a:tc>
              </a:tr>
              <a:tr h="609373">
                <a:tc>
                  <a:txBody>
                    <a:bodyPr/>
                    <a:lstStyle/>
                    <a:p>
                      <a:pPr algn="ctr"/>
                      <a:r>
                        <a:rPr lang="en-US" sz="2400" dirty="0" smtClean="0">
                          <a:solidFill>
                            <a:schemeClr val="tx1"/>
                          </a:solidFill>
                        </a:rPr>
                        <a:t>LGS</a:t>
                      </a:r>
                      <a:endParaRPr lang="en-US" sz="240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2.2</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1.0</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1.1</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42.8</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2.2</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kern="1200" dirty="0" smtClean="0">
                          <a:solidFill>
                            <a:srgbClr val="000000"/>
                          </a:solidFill>
                          <a:effectLst/>
                          <a:latin typeface="+mn-lt"/>
                          <a:ea typeface="+mn-ea"/>
                          <a:cs typeface="+mn-cs"/>
                        </a:rPr>
                        <a:t>N/A</a:t>
                      </a:r>
                      <a:endParaRPr lang="en-US" sz="2400" b="0" i="0" u="none" strike="noStrike" dirty="0">
                        <a:solidFill>
                          <a:srgbClr val="000000"/>
                        </a:solidFill>
                        <a:effectLst/>
                        <a:latin typeface="+mj-lt"/>
                      </a:endParaRPr>
                    </a:p>
                  </a:txBody>
                  <a:tcPr marL="9525" marR="9525" marT="9525" marB="0" anchor="ctr"/>
                </a:tc>
              </a:tr>
              <a:tr h="609373">
                <a:tc>
                  <a:txBody>
                    <a:bodyPr/>
                    <a:lstStyle/>
                    <a:p>
                      <a:pPr algn="ctr"/>
                      <a:r>
                        <a:rPr lang="en-US" sz="2400" dirty="0" smtClean="0">
                          <a:solidFill>
                            <a:schemeClr val="tx1"/>
                          </a:solidFill>
                        </a:rPr>
                        <a:t>LMN</a:t>
                      </a:r>
                      <a:endParaRPr lang="en-US" sz="2400" dirty="0">
                        <a:solidFill>
                          <a:schemeClr val="tx1"/>
                        </a:solidFill>
                      </a:endParaRPr>
                    </a:p>
                  </a:txBody>
                  <a:tcPr anchor="ctr"/>
                </a:tc>
                <a:tc>
                  <a:txBody>
                    <a:bodyPr/>
                    <a:lstStyle/>
                    <a:p>
                      <a:pPr algn="ctr" fontAlgn="b"/>
                      <a:r>
                        <a:rPr lang="en-US" sz="2400" b="1" i="0" u="none" strike="noStrike" dirty="0" smtClean="0">
                          <a:solidFill>
                            <a:srgbClr val="FF0000"/>
                          </a:solidFill>
                          <a:effectLst/>
                          <a:latin typeface="+mj-lt"/>
                        </a:rPr>
                        <a:t>2.1</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0.5</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1.3</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3.3</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1" i="0" u="none" strike="noStrike" dirty="0" smtClean="0">
                          <a:solidFill>
                            <a:srgbClr val="33CC33"/>
                          </a:solidFill>
                          <a:effectLst/>
                          <a:latin typeface="+mj-lt"/>
                        </a:rPr>
                        <a:t>1.6</a:t>
                      </a:r>
                      <a:endParaRPr lang="en-US" sz="2400" b="1" i="0" u="none" strike="noStrike" dirty="0">
                        <a:solidFill>
                          <a:srgbClr val="33CC33"/>
                        </a:solidFill>
                        <a:effectLst/>
                        <a:latin typeface="+mj-lt"/>
                      </a:endParaRPr>
                    </a:p>
                  </a:txBody>
                  <a:tcPr marL="9525" marR="9525" marT="9525" marB="0" anchor="ctr"/>
                </a:tc>
                <a:tc>
                  <a:txBody>
                    <a:bodyPr/>
                    <a:lstStyle/>
                    <a:p>
                      <a:pPr algn="ctr" fontAlgn="b"/>
                      <a:r>
                        <a:rPr lang="en-US" sz="2400" b="0" i="0" u="none" strike="noStrike" kern="1200" dirty="0" smtClean="0">
                          <a:solidFill>
                            <a:srgbClr val="000000"/>
                          </a:solidFill>
                          <a:effectLst/>
                          <a:latin typeface="+mn-lt"/>
                          <a:ea typeface="+mn-ea"/>
                          <a:cs typeface="+mn-cs"/>
                        </a:rPr>
                        <a:t>N/A</a:t>
                      </a:r>
                      <a:endParaRPr lang="en-US" sz="2400" b="0" i="0" u="none" strike="noStrike" dirty="0">
                        <a:solidFill>
                          <a:srgbClr val="000000"/>
                        </a:solidFill>
                        <a:effectLst/>
                        <a:latin typeface="+mj-lt"/>
                      </a:endParaRPr>
                    </a:p>
                  </a:txBody>
                  <a:tcPr marL="9525" marR="9525" marT="9525" marB="0" anchor="ctr"/>
                </a:tc>
              </a:tr>
              <a:tr h="609373">
                <a:tc>
                  <a:txBody>
                    <a:bodyPr/>
                    <a:lstStyle/>
                    <a:p>
                      <a:pPr algn="ctr"/>
                      <a:r>
                        <a:rPr lang="en-US" sz="2400" b="0" dirty="0" smtClean="0">
                          <a:solidFill>
                            <a:schemeClr val="tx1"/>
                          </a:solidFill>
                        </a:rPr>
                        <a:t>MCN</a:t>
                      </a:r>
                      <a:endParaRPr lang="en-US" sz="2400" b="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10.1</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1" i="0" u="none" strike="noStrike" dirty="0" smtClean="0">
                          <a:solidFill>
                            <a:srgbClr val="33CC33"/>
                          </a:solidFill>
                          <a:effectLst/>
                          <a:latin typeface="+mj-lt"/>
                        </a:rPr>
                        <a:t>0.2</a:t>
                      </a:r>
                      <a:endParaRPr lang="en-US" sz="2400" b="1" i="0" u="none" strike="noStrike" dirty="0">
                        <a:solidFill>
                          <a:srgbClr val="33CC33"/>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3.0</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0.0</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2.2</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0.7</a:t>
                      </a:r>
                      <a:endParaRPr lang="en-US" sz="2400" b="0" i="0" u="none" strike="noStrike" dirty="0">
                        <a:solidFill>
                          <a:schemeClr val="tx1"/>
                        </a:solidFill>
                        <a:effectLst/>
                        <a:latin typeface="+mj-lt"/>
                      </a:endParaRPr>
                    </a:p>
                  </a:txBody>
                  <a:tcPr marL="9525" marR="9525" marT="9525" marB="0" anchor="ctr"/>
                </a:tc>
              </a:tr>
              <a:tr h="609373">
                <a:tc>
                  <a:txBody>
                    <a:bodyPr/>
                    <a:lstStyle/>
                    <a:p>
                      <a:pPr algn="ctr"/>
                      <a:r>
                        <a:rPr lang="en-US" sz="2400" dirty="0" smtClean="0">
                          <a:solidFill>
                            <a:schemeClr val="tx1"/>
                          </a:solidFill>
                        </a:rPr>
                        <a:t>JDA</a:t>
                      </a:r>
                      <a:endParaRPr lang="en-US" sz="240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10.4</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1.9</a:t>
                      </a:r>
                    </a:p>
                  </a:txBody>
                  <a:tcPr marL="9525" marR="9525" marT="9525" marB="0" anchor="ctr"/>
                </a:tc>
                <a:tc>
                  <a:txBody>
                    <a:bodyPr/>
                    <a:lstStyle/>
                    <a:p>
                      <a:pPr algn="ctr" fontAlgn="b"/>
                      <a:r>
                        <a:rPr lang="en-US" sz="2400" b="1" i="0" u="none" strike="noStrike" dirty="0" smtClean="0">
                          <a:solidFill>
                            <a:srgbClr val="33CC33"/>
                          </a:solidFill>
                          <a:effectLst/>
                          <a:latin typeface="+mj-lt"/>
                        </a:rPr>
                        <a:t>1.1</a:t>
                      </a:r>
                      <a:endParaRPr lang="en-US" sz="2400" b="1" i="0" u="none" strike="noStrike" dirty="0">
                        <a:solidFill>
                          <a:srgbClr val="33CC33"/>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0.3</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5.4</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rgbClr val="33CC33"/>
                          </a:solidFill>
                          <a:effectLst/>
                          <a:latin typeface="+mj-lt"/>
                        </a:rPr>
                        <a:t>0.0</a:t>
                      </a:r>
                      <a:endParaRPr lang="en-US" sz="2400" b="0" i="0" u="none" strike="noStrike" dirty="0">
                        <a:solidFill>
                          <a:srgbClr val="33CC33"/>
                        </a:solidFill>
                        <a:effectLst/>
                        <a:latin typeface="+mj-lt"/>
                      </a:endParaRPr>
                    </a:p>
                  </a:txBody>
                  <a:tcPr marL="9525" marR="9525" marT="9525" marB="0" anchor="ctr"/>
                </a:tc>
              </a:tr>
              <a:tr h="609373">
                <a:tc>
                  <a:txBody>
                    <a:bodyPr/>
                    <a:lstStyle/>
                    <a:p>
                      <a:pPr algn="ctr"/>
                      <a:r>
                        <a:rPr lang="en-US" sz="2400" dirty="0" smtClean="0">
                          <a:solidFill>
                            <a:schemeClr val="tx1"/>
                          </a:solidFill>
                        </a:rPr>
                        <a:t>BON</a:t>
                      </a:r>
                      <a:endParaRPr lang="en-US" sz="2400" dirty="0">
                        <a:solidFill>
                          <a:schemeClr val="tx1"/>
                        </a:solidFill>
                      </a:endParaRPr>
                    </a:p>
                  </a:txBody>
                  <a:tcPr anchor="ctr"/>
                </a:tc>
                <a:tc>
                  <a:txBody>
                    <a:bodyPr/>
                    <a:lstStyle/>
                    <a:p>
                      <a:pPr algn="ctr" fontAlgn="b"/>
                      <a:r>
                        <a:rPr lang="en-US" sz="2400" b="1" i="0" u="none" strike="noStrike" dirty="0" smtClean="0">
                          <a:solidFill>
                            <a:srgbClr val="FF0000"/>
                          </a:solidFill>
                          <a:effectLst/>
                          <a:latin typeface="+mj-lt"/>
                        </a:rPr>
                        <a:t>11.5</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0.7</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0.9</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0.0</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2.3</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0.4</a:t>
                      </a:r>
                      <a:endParaRPr lang="en-US" sz="2400" b="1" i="0" u="none" strike="noStrike" dirty="0">
                        <a:solidFill>
                          <a:srgbClr val="FF0000"/>
                        </a:solidFill>
                        <a:effectLst/>
                        <a:latin typeface="+mj-lt"/>
                      </a:endParaRPr>
                    </a:p>
                  </a:txBody>
                  <a:tcPr marL="9525" marR="9525" marT="9525" marB="0" anchor="ctr"/>
                </a:tc>
              </a:tr>
            </a:tbl>
          </a:graphicData>
        </a:graphic>
      </p:graphicFrame>
      <p:sp>
        <p:nvSpPr>
          <p:cNvPr id="2" name="Slide Number Placeholder 1"/>
          <p:cNvSpPr>
            <a:spLocks noGrp="1"/>
          </p:cNvSpPr>
          <p:nvPr>
            <p:ph type="sldNum" sz="quarter" idx="12"/>
          </p:nvPr>
        </p:nvSpPr>
        <p:spPr>
          <a:xfrm>
            <a:off x="8534400" y="6492875"/>
            <a:ext cx="593678" cy="365125"/>
          </a:xfrm>
        </p:spPr>
        <p:txBody>
          <a:bodyPr/>
          <a:lstStyle/>
          <a:p>
            <a:fld id="{8F319B71-44EC-4BD8-AEEA-B509D2671A44}" type="slidenum">
              <a:rPr lang="en-US" sz="2000" smtClean="0"/>
              <a:t>27</a:t>
            </a:fld>
            <a:endParaRPr lang="en-US" sz="2000" dirty="0"/>
          </a:p>
        </p:txBody>
      </p:sp>
      <p:sp>
        <p:nvSpPr>
          <p:cNvPr id="5" name="TextBox 4"/>
          <p:cNvSpPr txBox="1"/>
          <p:nvPr/>
        </p:nvSpPr>
        <p:spPr>
          <a:xfrm>
            <a:off x="685800" y="6334078"/>
            <a:ext cx="7848600" cy="338554"/>
          </a:xfrm>
          <a:prstGeom prst="rect">
            <a:avLst/>
          </a:prstGeom>
          <a:noFill/>
        </p:spPr>
        <p:txBody>
          <a:bodyPr wrap="square" rtlCol="0">
            <a:spAutoFit/>
          </a:bodyPr>
          <a:lstStyle/>
          <a:p>
            <a:pPr marL="228600" indent="-228600"/>
            <a:r>
              <a:rPr lang="en-US" sz="1600" baseline="30000" dirty="0" smtClean="0">
                <a:latin typeface="Times New Roman"/>
                <a:cs typeface="Times New Roman"/>
              </a:rPr>
              <a:t>† </a:t>
            </a:r>
            <a:r>
              <a:rPr lang="en-US" sz="1600" b="1" dirty="0" smtClean="0">
                <a:latin typeface="Times New Roman"/>
                <a:cs typeface="Times New Roman"/>
              </a:rPr>
              <a:t>Weighted by estimated collection, instead of passage index</a:t>
            </a:r>
            <a:endParaRPr lang="en-US" sz="1600" b="1" dirty="0"/>
          </a:p>
        </p:txBody>
      </p:sp>
    </p:spTree>
    <p:extLst>
      <p:ext uri="{BB962C8B-B14F-4D97-AF65-F5344CB8AC3E}">
        <p14:creationId xmlns:p14="http://schemas.microsoft.com/office/powerpoint/2010/main" val="1779944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23026" y="6492875"/>
            <a:ext cx="609600" cy="365125"/>
          </a:xfrm>
        </p:spPr>
        <p:txBody>
          <a:bodyPr/>
          <a:lstStyle/>
          <a:p>
            <a:fld id="{8F319B71-44EC-4BD8-AEEA-B509D2671A44}" type="slidenum">
              <a:rPr lang="en-US" sz="2000" smtClean="0"/>
              <a:t>28</a:t>
            </a:fld>
            <a:endParaRPr lang="en-US" sz="2000" dirty="0"/>
          </a:p>
        </p:txBody>
      </p:sp>
      <p:sp>
        <p:nvSpPr>
          <p:cNvPr id="5" name="Title 1"/>
          <p:cNvSpPr txBox="1">
            <a:spLocks/>
          </p:cNvSpPr>
          <p:nvPr/>
        </p:nvSpPr>
        <p:spPr>
          <a:xfrm>
            <a:off x="0" y="0"/>
            <a:ext cx="914399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Noteworthy Events: </a:t>
            </a:r>
          </a:p>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Disease Types – Snake River</a:t>
            </a:r>
          </a:p>
        </p:txBody>
      </p:sp>
      <p:sp>
        <p:nvSpPr>
          <p:cNvPr id="6" name="Title 1"/>
          <p:cNvSpPr txBox="1">
            <a:spLocks/>
          </p:cNvSpPr>
          <p:nvPr/>
        </p:nvSpPr>
        <p:spPr>
          <a:xfrm>
            <a:off x="-1" y="1713671"/>
            <a:ext cx="9143999" cy="1639129"/>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Types appear to be species/timing specific</a:t>
            </a:r>
          </a:p>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Spring: parasites, fungus, and deformity most common</a:t>
            </a:r>
          </a:p>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Summer: </a:t>
            </a:r>
            <a:r>
              <a:rPr lang="en-US" sz="3200" i="1"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Columnaris</a:t>
            </a: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 most common</a:t>
            </a:r>
            <a:endParaRPr lang="en-US" sz="3200" i="1"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3905625"/>
            <a:ext cx="4343401" cy="257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86200"/>
            <a:ext cx="4343400" cy="25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56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23026" y="6492875"/>
            <a:ext cx="609600" cy="365125"/>
          </a:xfrm>
        </p:spPr>
        <p:txBody>
          <a:bodyPr/>
          <a:lstStyle/>
          <a:p>
            <a:fld id="{8F319B71-44EC-4BD8-AEEA-B509D2671A44}" type="slidenum">
              <a:rPr lang="en-US" sz="2000" smtClean="0"/>
              <a:t>29</a:t>
            </a:fld>
            <a:endParaRPr lang="en-US" sz="2000" dirty="0"/>
          </a:p>
        </p:txBody>
      </p:sp>
      <p:sp>
        <p:nvSpPr>
          <p:cNvPr id="5" name="Title 1"/>
          <p:cNvSpPr txBox="1">
            <a:spLocks/>
          </p:cNvSpPr>
          <p:nvPr/>
        </p:nvSpPr>
        <p:spPr>
          <a:xfrm>
            <a:off x="0" y="0"/>
            <a:ext cx="914399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Noteworthy Events:</a:t>
            </a:r>
          </a:p>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Disease Types – Mid-Columbia</a:t>
            </a:r>
          </a:p>
        </p:txBody>
      </p:sp>
      <p:sp>
        <p:nvSpPr>
          <p:cNvPr id="6" name="Title 1"/>
          <p:cNvSpPr txBox="1">
            <a:spLocks/>
          </p:cNvSpPr>
          <p:nvPr/>
        </p:nvSpPr>
        <p:spPr>
          <a:xfrm>
            <a:off x="-1" y="1752600"/>
            <a:ext cx="9143999" cy="1258129"/>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lumMod val="75000"/>
                </a:schemeClr>
              </a:buClr>
              <a:buFont typeface="Arial" pitchFamily="34" charset="0"/>
              <a:buChar char="•"/>
            </a:pPr>
            <a:r>
              <a:rPr lang="en-US" sz="32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Types appear </a:t>
            </a: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less species/timing </a:t>
            </a:r>
            <a:r>
              <a:rPr lang="en-US" sz="32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specific</a:t>
            </a:r>
          </a:p>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Spring: parasites</a:t>
            </a:r>
            <a:r>
              <a:rPr lang="en-US" sz="32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 fungus, and </a:t>
            </a: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deformity most common</a:t>
            </a:r>
          </a:p>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Summer: parasite is most common</a:t>
            </a:r>
            <a:endParaRPr lang="en-US" sz="3200" i="1"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36462"/>
            <a:ext cx="4408487" cy="260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3936461"/>
            <a:ext cx="4408487" cy="261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32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Lower Granite Dam</a:t>
            </a:r>
          </a:p>
        </p:txBody>
      </p:sp>
      <p:sp>
        <p:nvSpPr>
          <p:cNvPr id="8" name="Title 1"/>
          <p:cNvSpPr txBox="1">
            <a:spLocks/>
          </p:cNvSpPr>
          <p:nvPr/>
        </p:nvSpPr>
        <p:spPr>
          <a:xfrm>
            <a:off x="0" y="1561271"/>
            <a:ext cx="9274629" cy="2096329"/>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Snake River runoff volume (Jan-Jul) at LGR ranked 52</a:t>
            </a:r>
            <a:r>
              <a:rPr lang="en-US" sz="3200" spc="50" baseline="3000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nd</a:t>
            </a: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 over last 88 years</a:t>
            </a:r>
          </a:p>
          <a:p>
            <a:pPr marL="342900" indent="-342900">
              <a:buClr>
                <a:schemeClr val="accent1">
                  <a:lumMod val="75000"/>
                </a:schemeClr>
              </a:buClr>
              <a:buFont typeface="Arial" pitchFamily="34" charset="0"/>
              <a:buChar char="•"/>
            </a:pPr>
            <a:r>
              <a:rPr lang="en-US" sz="3200" spc="50" dirty="0" err="1"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BiOp</a:t>
            </a: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 flow objectives not met</a:t>
            </a:r>
          </a:p>
        </p:txBody>
      </p:sp>
      <p:sp>
        <p:nvSpPr>
          <p:cNvPr id="10" name="Title 1"/>
          <p:cNvSpPr txBox="1">
            <a:spLocks/>
          </p:cNvSpPr>
          <p:nvPr/>
        </p:nvSpPr>
        <p:spPr>
          <a:xfrm>
            <a:off x="0" y="3124200"/>
            <a:ext cx="3124200" cy="1810165"/>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Two brief periods of spill in excess of FOP</a:t>
            </a:r>
          </a:p>
        </p:txBody>
      </p:sp>
      <p:sp>
        <p:nvSpPr>
          <p:cNvPr id="2" name="Slide Number Placeholder 1"/>
          <p:cNvSpPr>
            <a:spLocks noGrp="1"/>
          </p:cNvSpPr>
          <p:nvPr>
            <p:ph type="sldNum" sz="quarter" idx="12"/>
          </p:nvPr>
        </p:nvSpPr>
        <p:spPr>
          <a:xfrm>
            <a:off x="-9099" y="6492875"/>
            <a:ext cx="923499" cy="365125"/>
          </a:xfrm>
        </p:spPr>
        <p:txBody>
          <a:bodyPr/>
          <a:lstStyle/>
          <a:p>
            <a:fld id="{8F319B71-44EC-4BD8-AEEA-B509D2671A44}" type="slidenum">
              <a:rPr lang="en-US" sz="2000" smtClean="0"/>
              <a:t>3</a:t>
            </a:fld>
            <a:endParaRPr lang="en-US" sz="2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124200"/>
            <a:ext cx="6118405" cy="367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47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23026" y="6492875"/>
            <a:ext cx="609600" cy="365125"/>
          </a:xfrm>
        </p:spPr>
        <p:txBody>
          <a:bodyPr/>
          <a:lstStyle/>
          <a:p>
            <a:fld id="{8F319B71-44EC-4BD8-AEEA-B509D2671A44}" type="slidenum">
              <a:rPr lang="en-US" sz="2000" smtClean="0"/>
              <a:t>30</a:t>
            </a:fld>
            <a:endParaRPr lang="en-US" sz="2000" dirty="0"/>
          </a:p>
        </p:txBody>
      </p:sp>
      <p:sp>
        <p:nvSpPr>
          <p:cNvPr id="5" name="Title 1"/>
          <p:cNvSpPr txBox="1">
            <a:spLocks/>
          </p:cNvSpPr>
          <p:nvPr/>
        </p:nvSpPr>
        <p:spPr>
          <a:xfrm>
            <a:off x="0" y="0"/>
            <a:ext cx="914399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Noteworthy Events:</a:t>
            </a:r>
          </a:p>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Disease Types</a:t>
            </a:r>
          </a:p>
        </p:txBody>
      </p:sp>
      <p:sp>
        <p:nvSpPr>
          <p:cNvPr id="6" name="Title 1"/>
          <p:cNvSpPr txBox="1">
            <a:spLocks/>
          </p:cNvSpPr>
          <p:nvPr/>
        </p:nvSpPr>
        <p:spPr>
          <a:xfrm>
            <a:off x="-1" y="1676400"/>
            <a:ext cx="9143999" cy="1639129"/>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lumMod val="75000"/>
                </a:schemeClr>
              </a:buClr>
              <a:buFont typeface="Arial" pitchFamily="34" charset="0"/>
              <a:buChar char="•"/>
            </a:pPr>
            <a:r>
              <a:rPr lang="en-US" sz="3200" i="1"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Columnaris</a:t>
            </a: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 much more prevalent among Snake River subyearlings than Mid-Columbia subyearlings</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9" y="3842982"/>
            <a:ext cx="4449214" cy="263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393" y="3842982"/>
            <a:ext cx="4456110" cy="263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586" y="3505200"/>
            <a:ext cx="4449214" cy="400110"/>
          </a:xfrm>
          <a:prstGeom prst="rect">
            <a:avLst/>
          </a:prstGeom>
          <a:noFill/>
        </p:spPr>
        <p:txBody>
          <a:bodyPr wrap="square" rtlCol="0">
            <a:spAutoFit/>
          </a:bodyPr>
          <a:lstStyle/>
          <a:p>
            <a:pPr algn="ctr"/>
            <a:r>
              <a:rPr lang="en-US" sz="2000" b="1"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Lower Granite Dam</a:t>
            </a:r>
            <a:endParaRPr lang="en-US" sz="2000" b="1" dirty="0"/>
          </a:p>
        </p:txBody>
      </p:sp>
      <p:sp>
        <p:nvSpPr>
          <p:cNvPr id="10" name="TextBox 9"/>
          <p:cNvSpPr txBox="1"/>
          <p:nvPr/>
        </p:nvSpPr>
        <p:spPr>
          <a:xfrm>
            <a:off x="4612987" y="3520279"/>
            <a:ext cx="4449214" cy="484133"/>
          </a:xfrm>
          <a:prstGeom prst="rect">
            <a:avLst/>
          </a:prstGeom>
          <a:noFill/>
        </p:spPr>
        <p:txBody>
          <a:bodyPr wrap="square" rtlCol="0">
            <a:spAutoFit/>
          </a:bodyPr>
          <a:lstStyle/>
          <a:p>
            <a:pPr algn="ctr"/>
            <a:r>
              <a:rPr lang="en-US" sz="2000" b="1"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McNary Dam</a:t>
            </a:r>
            <a:endParaRPr lang="en-US" sz="2000" b="1" dirty="0"/>
          </a:p>
        </p:txBody>
      </p:sp>
    </p:spTree>
    <p:extLst>
      <p:ext uri="{BB962C8B-B14F-4D97-AF65-F5344CB8AC3E}">
        <p14:creationId xmlns:p14="http://schemas.microsoft.com/office/powerpoint/2010/main" val="322400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810000" y="6400800"/>
            <a:ext cx="1828800" cy="365125"/>
          </a:xfrm>
        </p:spPr>
        <p:txBody>
          <a:bodyPr/>
          <a:lstStyle/>
          <a:p>
            <a:fld id="{8F319B71-44EC-4BD8-AEEA-B509D2671A44}" type="slidenum">
              <a:rPr lang="en-US" sz="2000" smtClean="0"/>
              <a:t>31</a:t>
            </a:fld>
            <a:endParaRPr lang="en-US" sz="2000" dirty="0"/>
          </a:p>
        </p:txBody>
      </p:sp>
      <p:sp>
        <p:nvSpPr>
          <p:cNvPr id="5" name="Title 1"/>
          <p:cNvSpPr txBox="1">
            <a:spLocks/>
          </p:cNvSpPr>
          <p:nvPr/>
        </p:nvSpPr>
        <p:spPr>
          <a:xfrm>
            <a:off x="0" y="0"/>
            <a:ext cx="914399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Noteworthy Events:</a:t>
            </a:r>
          </a:p>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LMN SORs for Sockeye Passage</a:t>
            </a:r>
          </a:p>
        </p:txBody>
      </p:sp>
      <p:sp>
        <p:nvSpPr>
          <p:cNvPr id="6" name="Title 1"/>
          <p:cNvSpPr txBox="1">
            <a:spLocks/>
          </p:cNvSpPr>
          <p:nvPr/>
        </p:nvSpPr>
        <p:spPr>
          <a:xfrm>
            <a:off x="0" y="1866071"/>
            <a:ext cx="9143999" cy="1639129"/>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On May 13</a:t>
            </a:r>
            <a:r>
              <a:rPr lang="en-US" sz="3200" spc="50" baseline="3000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th</a:t>
            </a: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 salmon managers submitted two SORs for spill operations at LMN</a:t>
            </a:r>
          </a:p>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SORs requested spill at LMN to switch from bulk pattern to flat pattern to increase spillway passage of juvenile sockeye</a:t>
            </a:r>
          </a:p>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SORs differed in the requested duration of the operation and justification</a:t>
            </a:r>
          </a:p>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Flat spill provided at LMN from May 13-June 3</a:t>
            </a:r>
          </a:p>
        </p:txBody>
      </p:sp>
    </p:spTree>
    <p:extLst>
      <p:ext uri="{BB962C8B-B14F-4D97-AF65-F5344CB8AC3E}">
        <p14:creationId xmlns:p14="http://schemas.microsoft.com/office/powerpoint/2010/main" val="285353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53" y="1584249"/>
            <a:ext cx="7887492" cy="489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7924800" y="6492875"/>
            <a:ext cx="1219200" cy="365125"/>
          </a:xfrm>
        </p:spPr>
        <p:txBody>
          <a:bodyPr/>
          <a:lstStyle/>
          <a:p>
            <a:fld id="{8F319B71-44EC-4BD8-AEEA-B509D2671A44}" type="slidenum">
              <a:rPr lang="en-US" sz="2000" smtClean="0"/>
              <a:t>32</a:t>
            </a:fld>
            <a:endParaRPr lang="en-US" sz="2000" dirty="0"/>
          </a:p>
        </p:txBody>
      </p:sp>
      <p:sp>
        <p:nvSpPr>
          <p:cNvPr id="5" name="Title 1"/>
          <p:cNvSpPr txBox="1">
            <a:spLocks/>
          </p:cNvSpPr>
          <p:nvPr/>
        </p:nvSpPr>
        <p:spPr>
          <a:xfrm>
            <a:off x="0" y="0"/>
            <a:ext cx="914399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Noteworthy Events:</a:t>
            </a:r>
          </a:p>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LMN SORs for Sockeye Passage</a:t>
            </a:r>
          </a:p>
        </p:txBody>
      </p:sp>
      <p:cxnSp>
        <p:nvCxnSpPr>
          <p:cNvPr id="4" name="Straight Connector 3"/>
          <p:cNvCxnSpPr/>
          <p:nvPr/>
        </p:nvCxnSpPr>
        <p:spPr>
          <a:xfrm flipH="1">
            <a:off x="4876800" y="5105400"/>
            <a:ext cx="228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581400" y="1877704"/>
            <a:ext cx="1828800" cy="3886200"/>
          </a:xfrm>
          <a:prstGeom prst="rect">
            <a:avLst/>
          </a:prstGeom>
          <a:solidFill>
            <a:srgbClr val="B2B2B2">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111992" y="1828800"/>
            <a:ext cx="2107159" cy="3886200"/>
            <a:chOff x="3200400" y="1981200"/>
            <a:chExt cx="2107159" cy="3886200"/>
          </a:xfrm>
        </p:grpSpPr>
        <p:cxnSp>
          <p:nvCxnSpPr>
            <p:cNvPr id="10" name="Straight Connector 9"/>
            <p:cNvCxnSpPr/>
            <p:nvPr/>
          </p:nvCxnSpPr>
          <p:spPr>
            <a:xfrm flipV="1">
              <a:off x="3200400" y="2057400"/>
              <a:ext cx="0" cy="381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1981200"/>
              <a:ext cx="2107159" cy="461665"/>
            </a:xfrm>
            <a:prstGeom prst="rect">
              <a:avLst/>
            </a:prstGeom>
            <a:noFill/>
            <a:ln>
              <a:noFill/>
            </a:ln>
          </p:spPr>
          <p:txBody>
            <a:bodyPr wrap="square" rtlCol="0">
              <a:spAutoFit/>
            </a:bodyPr>
            <a:lstStyle/>
            <a:p>
              <a:r>
                <a:rPr lang="en-US" sz="1200" b="1" dirty="0" smtClean="0"/>
                <a:t>1</a:t>
              </a:r>
              <a:r>
                <a:rPr lang="en-US" sz="1200" b="1" baseline="30000" dirty="0" smtClean="0"/>
                <a:t>st</a:t>
              </a:r>
              <a:r>
                <a:rPr lang="en-US" sz="1200" b="1" dirty="0" smtClean="0"/>
                <a:t> PIT detection</a:t>
              </a:r>
            </a:p>
            <a:p>
              <a:r>
                <a:rPr lang="en-US" sz="1200" b="1" dirty="0" smtClean="0"/>
                <a:t>Apr. 25 (Wild)</a:t>
              </a:r>
              <a:endParaRPr lang="en-US" sz="1200" b="1" dirty="0"/>
            </a:p>
          </p:txBody>
        </p:sp>
      </p:grpSp>
      <p:grpSp>
        <p:nvGrpSpPr>
          <p:cNvPr id="12" name="Group 11"/>
          <p:cNvGrpSpPr/>
          <p:nvPr/>
        </p:nvGrpSpPr>
        <p:grpSpPr>
          <a:xfrm>
            <a:off x="6628545" y="2895600"/>
            <a:ext cx="2107159" cy="2819400"/>
            <a:chOff x="3200400" y="1981200"/>
            <a:chExt cx="2107159" cy="3886200"/>
          </a:xfrm>
        </p:grpSpPr>
        <p:cxnSp>
          <p:nvCxnSpPr>
            <p:cNvPr id="13" name="Straight Connector 12"/>
            <p:cNvCxnSpPr/>
            <p:nvPr/>
          </p:nvCxnSpPr>
          <p:spPr>
            <a:xfrm flipV="1">
              <a:off x="3200400" y="2057400"/>
              <a:ext cx="0" cy="381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00400" y="1981200"/>
              <a:ext cx="2107159" cy="890889"/>
            </a:xfrm>
            <a:prstGeom prst="rect">
              <a:avLst/>
            </a:prstGeom>
            <a:noFill/>
            <a:ln>
              <a:noFill/>
            </a:ln>
          </p:spPr>
          <p:txBody>
            <a:bodyPr wrap="square" rtlCol="0">
              <a:spAutoFit/>
            </a:bodyPr>
            <a:lstStyle/>
            <a:p>
              <a:r>
                <a:rPr lang="en-US" sz="1200" b="1" dirty="0" smtClean="0"/>
                <a:t>Last PIT</a:t>
              </a:r>
            </a:p>
            <a:p>
              <a:r>
                <a:rPr lang="en-US" sz="1200" b="1" dirty="0" smtClean="0"/>
                <a:t>detection</a:t>
              </a:r>
            </a:p>
            <a:p>
              <a:r>
                <a:rPr lang="en-US" sz="1200" b="1" dirty="0" smtClean="0"/>
                <a:t>June 19</a:t>
              </a:r>
              <a:endParaRPr lang="en-US" sz="1200" b="1" dirty="0"/>
            </a:p>
          </p:txBody>
        </p:sp>
      </p:grpSp>
      <p:grpSp>
        <p:nvGrpSpPr>
          <p:cNvPr id="17" name="Group 16"/>
          <p:cNvGrpSpPr/>
          <p:nvPr/>
        </p:nvGrpSpPr>
        <p:grpSpPr>
          <a:xfrm>
            <a:off x="3011751" y="4316976"/>
            <a:ext cx="1948072" cy="194746"/>
            <a:chOff x="3011751" y="4316976"/>
            <a:chExt cx="1948072" cy="194746"/>
          </a:xfrm>
        </p:grpSpPr>
        <p:cxnSp>
          <p:nvCxnSpPr>
            <p:cNvPr id="8" name="Straight Connector 7"/>
            <p:cNvCxnSpPr>
              <a:stCxn id="20" idx="1"/>
            </p:cNvCxnSpPr>
            <p:nvPr/>
          </p:nvCxnSpPr>
          <p:spPr>
            <a:xfrm>
              <a:off x="3101721" y="4425063"/>
              <a:ext cx="179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iamond 15"/>
            <p:cNvSpPr/>
            <p:nvPr/>
          </p:nvSpPr>
          <p:spPr>
            <a:xfrm>
              <a:off x="4309280" y="4316976"/>
              <a:ext cx="152400" cy="173318"/>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p:cNvSpPr/>
            <p:nvPr/>
          </p:nvSpPr>
          <p:spPr>
            <a:xfrm>
              <a:off x="3011751" y="4338404"/>
              <a:ext cx="152400" cy="173318"/>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4807423" y="4318379"/>
              <a:ext cx="152400" cy="173318"/>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81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0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Lower Granite Dam:</a:t>
            </a:r>
          </a:p>
          <a:p>
            <a:pPr marL="182880" indent="0" algn="ctr">
              <a:buFont typeface="Georgia" pitchFamily="18" charset="0"/>
              <a:buNone/>
            </a:pPr>
            <a:r>
              <a:rPr lang="en-US" sz="40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Yearling Chinook</a:t>
            </a:r>
          </a:p>
        </p:txBody>
      </p:sp>
      <p:sp>
        <p:nvSpPr>
          <p:cNvPr id="2" name="Slide Number Placeholder 1"/>
          <p:cNvSpPr>
            <a:spLocks noGrp="1"/>
          </p:cNvSpPr>
          <p:nvPr>
            <p:ph type="sldNum" sz="quarter" idx="12"/>
          </p:nvPr>
        </p:nvSpPr>
        <p:spPr>
          <a:xfrm>
            <a:off x="8305799" y="6523037"/>
            <a:ext cx="816429" cy="365125"/>
          </a:xfrm>
        </p:spPr>
        <p:txBody>
          <a:bodyPr/>
          <a:lstStyle/>
          <a:p>
            <a:fld id="{8F319B71-44EC-4BD8-AEEA-B509D2671A44}" type="slidenum">
              <a:rPr lang="en-US" sz="2000" smtClean="0"/>
              <a:t>4</a:t>
            </a:fld>
            <a:endParaRPr lang="en-US" sz="2000"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20" y="1600201"/>
            <a:ext cx="8459846" cy="493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flipH="1" flipV="1">
            <a:off x="2514600" y="3429000"/>
            <a:ext cx="228600" cy="76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276600" y="1905000"/>
            <a:ext cx="228600" cy="152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388283" y="2922896"/>
            <a:ext cx="145535" cy="152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652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0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Lower Granite Dam:</a:t>
            </a:r>
          </a:p>
          <a:p>
            <a:pPr marL="182880" indent="0" algn="ctr">
              <a:buFont typeface="Georgia" pitchFamily="18" charset="0"/>
              <a:buNone/>
            </a:pPr>
            <a:r>
              <a:rPr lang="en-US" sz="40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Steelhead</a:t>
            </a:r>
          </a:p>
        </p:txBody>
      </p:sp>
      <p:sp>
        <p:nvSpPr>
          <p:cNvPr id="2" name="Slide Number Placeholder 1"/>
          <p:cNvSpPr>
            <a:spLocks noGrp="1"/>
          </p:cNvSpPr>
          <p:nvPr>
            <p:ph type="sldNum" sz="quarter" idx="12"/>
          </p:nvPr>
        </p:nvSpPr>
        <p:spPr>
          <a:xfrm>
            <a:off x="8382000" y="6522202"/>
            <a:ext cx="774510" cy="365125"/>
          </a:xfrm>
        </p:spPr>
        <p:txBody>
          <a:bodyPr/>
          <a:lstStyle/>
          <a:p>
            <a:fld id="{8F319B71-44EC-4BD8-AEEA-B509D2671A44}" type="slidenum">
              <a:rPr lang="en-US" sz="2000" smtClean="0"/>
              <a:t>5</a:t>
            </a:fld>
            <a:endParaRPr lang="en-US" sz="20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24" y="1828800"/>
            <a:ext cx="874439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162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Lower Granite Dam:</a:t>
            </a:r>
          </a:p>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Sockeye</a:t>
            </a:r>
          </a:p>
        </p:txBody>
      </p:sp>
      <p:sp>
        <p:nvSpPr>
          <p:cNvPr id="2" name="Slide Number Placeholder 1"/>
          <p:cNvSpPr>
            <a:spLocks noGrp="1"/>
          </p:cNvSpPr>
          <p:nvPr>
            <p:ph type="sldNum" sz="quarter" idx="12"/>
          </p:nvPr>
        </p:nvSpPr>
        <p:spPr>
          <a:xfrm>
            <a:off x="8458200" y="6492875"/>
            <a:ext cx="685800" cy="365125"/>
          </a:xfrm>
        </p:spPr>
        <p:txBody>
          <a:bodyPr/>
          <a:lstStyle/>
          <a:p>
            <a:fld id="{8F319B71-44EC-4BD8-AEEA-B509D2671A44}" type="slidenum">
              <a:rPr lang="en-US" sz="2000" smtClean="0"/>
              <a:t>6</a:t>
            </a:fld>
            <a:endParaRPr lang="en-US" sz="20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00" y="1420812"/>
            <a:ext cx="8440800" cy="505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2971800" y="1676400"/>
            <a:ext cx="2107159" cy="3886200"/>
            <a:chOff x="3200400" y="1981200"/>
            <a:chExt cx="2107159" cy="3886200"/>
          </a:xfrm>
        </p:grpSpPr>
        <p:cxnSp>
          <p:nvCxnSpPr>
            <p:cNvPr id="3" name="Straight Connector 2"/>
            <p:cNvCxnSpPr/>
            <p:nvPr/>
          </p:nvCxnSpPr>
          <p:spPr>
            <a:xfrm flipV="1">
              <a:off x="3200400" y="2057400"/>
              <a:ext cx="0" cy="381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00400" y="1981200"/>
              <a:ext cx="2107159" cy="461665"/>
            </a:xfrm>
            <a:prstGeom prst="rect">
              <a:avLst/>
            </a:prstGeom>
            <a:noFill/>
            <a:ln>
              <a:noFill/>
            </a:ln>
          </p:spPr>
          <p:txBody>
            <a:bodyPr wrap="square" rtlCol="0">
              <a:spAutoFit/>
            </a:bodyPr>
            <a:lstStyle/>
            <a:p>
              <a:r>
                <a:rPr lang="en-US" sz="1200" b="1" dirty="0" smtClean="0"/>
                <a:t>1</a:t>
              </a:r>
              <a:r>
                <a:rPr lang="en-US" sz="1200" b="1" baseline="30000" dirty="0" smtClean="0"/>
                <a:t>st</a:t>
              </a:r>
              <a:r>
                <a:rPr lang="en-US" sz="1200" b="1" dirty="0" smtClean="0"/>
                <a:t> PIT-tag detection</a:t>
              </a:r>
            </a:p>
            <a:p>
              <a:r>
                <a:rPr lang="en-US" sz="1200" b="1" dirty="0" smtClean="0"/>
                <a:t>Apr. 24 (Wild)</a:t>
              </a:r>
              <a:endParaRPr lang="en-US" sz="1200" b="1" dirty="0"/>
            </a:p>
          </p:txBody>
        </p:sp>
      </p:grpSp>
      <p:cxnSp>
        <p:nvCxnSpPr>
          <p:cNvPr id="22" name="Straight Connector 21"/>
          <p:cNvCxnSpPr/>
          <p:nvPr/>
        </p:nvCxnSpPr>
        <p:spPr>
          <a:xfrm>
            <a:off x="3794149" y="4550392"/>
            <a:ext cx="203934" cy="6858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4561114" y="3837296"/>
            <a:ext cx="307401" cy="1905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68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Lower Granite Dam:</a:t>
            </a:r>
          </a:p>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Subyearling Chinook</a:t>
            </a:r>
          </a:p>
        </p:txBody>
      </p:sp>
      <p:sp>
        <p:nvSpPr>
          <p:cNvPr id="2" name="Slide Number Placeholder 1"/>
          <p:cNvSpPr>
            <a:spLocks noGrp="1"/>
          </p:cNvSpPr>
          <p:nvPr>
            <p:ph type="sldNum" sz="quarter" idx="12"/>
          </p:nvPr>
        </p:nvSpPr>
        <p:spPr>
          <a:xfrm>
            <a:off x="8534400" y="6475412"/>
            <a:ext cx="609600" cy="365125"/>
          </a:xfrm>
        </p:spPr>
        <p:txBody>
          <a:bodyPr/>
          <a:lstStyle/>
          <a:p>
            <a:fld id="{8F319B71-44EC-4BD8-AEEA-B509D2671A44}" type="slidenum">
              <a:rPr lang="en-US" sz="2000" smtClean="0"/>
              <a:t>7</a:t>
            </a:fld>
            <a:endParaRPr lang="en-US" sz="20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01542"/>
            <a:ext cx="8763000" cy="4963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flipH="1">
            <a:off x="3664221" y="2209800"/>
            <a:ext cx="139158" cy="3310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52131" y="4800600"/>
            <a:ext cx="304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042848" y="4574844"/>
            <a:ext cx="139158" cy="533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603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Lower Granite Dam:</a:t>
            </a:r>
          </a:p>
          <a:p>
            <a:pPr marL="182880" indent="0" algn="ctr">
              <a:buFont typeface="Georgia" pitchFamily="18" charset="0"/>
              <a:buNone/>
            </a:pPr>
            <a:r>
              <a:rPr lang="en-US" sz="36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Juvenile Lamprey</a:t>
            </a:r>
          </a:p>
        </p:txBody>
      </p:sp>
      <p:sp>
        <p:nvSpPr>
          <p:cNvPr id="2" name="Slide Number Placeholder 1"/>
          <p:cNvSpPr>
            <a:spLocks noGrp="1"/>
          </p:cNvSpPr>
          <p:nvPr>
            <p:ph type="sldNum" sz="quarter" idx="12"/>
          </p:nvPr>
        </p:nvSpPr>
        <p:spPr>
          <a:xfrm>
            <a:off x="8458200" y="6492875"/>
            <a:ext cx="685800" cy="365125"/>
          </a:xfrm>
        </p:spPr>
        <p:txBody>
          <a:bodyPr/>
          <a:lstStyle/>
          <a:p>
            <a:fld id="{8F319B71-44EC-4BD8-AEEA-B509D2671A44}" type="slidenum">
              <a:rPr lang="en-US" sz="2000" smtClean="0"/>
              <a:t>8</a:t>
            </a:fld>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91" y="1295400"/>
            <a:ext cx="8641209"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831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2222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44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McNary Dam</a:t>
            </a:r>
          </a:p>
        </p:txBody>
      </p:sp>
      <p:sp>
        <p:nvSpPr>
          <p:cNvPr id="8" name="Title 1"/>
          <p:cNvSpPr txBox="1">
            <a:spLocks/>
          </p:cNvSpPr>
          <p:nvPr/>
        </p:nvSpPr>
        <p:spPr>
          <a:xfrm>
            <a:off x="0" y="1104071"/>
            <a:ext cx="9274629" cy="1639129"/>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Mid-Columbia runoff volume (Jan-Jul) at TDA ranked 54</a:t>
            </a:r>
            <a:r>
              <a:rPr lang="en-US" sz="3200" spc="50" baseline="3000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th</a:t>
            </a: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 over last 88 years</a:t>
            </a:r>
          </a:p>
          <a:p>
            <a:pPr marL="342900" indent="-342900">
              <a:buClr>
                <a:schemeClr val="accent1">
                  <a:lumMod val="75000"/>
                </a:schemeClr>
              </a:buClr>
              <a:buFont typeface="Arial" pitchFamily="34" charset="0"/>
              <a:buChar char="•"/>
            </a:pPr>
            <a:r>
              <a:rPr lang="en-US" sz="32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Average </a:t>
            </a: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MCN </a:t>
            </a:r>
            <a:r>
              <a:rPr lang="en-US" sz="32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spring flows slightly above </a:t>
            </a: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flow objective, </a:t>
            </a:r>
            <a:r>
              <a:rPr lang="en-US" sz="32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below in summer</a:t>
            </a:r>
          </a:p>
        </p:txBody>
      </p:sp>
      <p:sp>
        <p:nvSpPr>
          <p:cNvPr id="10" name="Title 1"/>
          <p:cNvSpPr txBox="1">
            <a:spLocks/>
          </p:cNvSpPr>
          <p:nvPr/>
        </p:nvSpPr>
        <p:spPr>
          <a:xfrm>
            <a:off x="-1" y="3066635"/>
            <a:ext cx="3200401" cy="1810165"/>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lumMod val="75000"/>
                </a:schemeClr>
              </a:buClr>
              <a:buFont typeface="Arial" pitchFamily="34" charset="0"/>
              <a:buChar char="•"/>
            </a:pPr>
            <a:r>
              <a:rPr lang="en-US" sz="3200" spc="50" dirty="0" smtClean="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Some excess spill in April, otherwise FOP spill provided</a:t>
            </a:r>
          </a:p>
        </p:txBody>
      </p:sp>
      <p:sp>
        <p:nvSpPr>
          <p:cNvPr id="2" name="Slide Number Placeholder 1"/>
          <p:cNvSpPr>
            <a:spLocks noGrp="1"/>
          </p:cNvSpPr>
          <p:nvPr>
            <p:ph type="sldNum" sz="quarter" idx="12"/>
          </p:nvPr>
        </p:nvSpPr>
        <p:spPr>
          <a:xfrm>
            <a:off x="0" y="6492875"/>
            <a:ext cx="838200" cy="365125"/>
          </a:xfrm>
        </p:spPr>
        <p:txBody>
          <a:bodyPr/>
          <a:lstStyle/>
          <a:p>
            <a:fld id="{8F319B71-44EC-4BD8-AEEA-B509D2671A44}" type="slidenum">
              <a:rPr lang="en-US" sz="2000" smtClean="0"/>
              <a:t>9</a:t>
            </a:fld>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165" y="3198213"/>
            <a:ext cx="5961635" cy="358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99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6081</TotalTime>
  <Words>1216</Words>
  <Application>Microsoft Office PowerPoint</Application>
  <PresentationFormat>On-screen Show (4:3)</PresentationFormat>
  <Paragraphs>375</Paragraphs>
  <Slides>32</Slides>
  <Notes>25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Chockley</dc:creator>
  <cp:lastModifiedBy>mimi</cp:lastModifiedBy>
  <cp:revision>315</cp:revision>
  <cp:lastPrinted>2015-12-07T16:36:35Z</cp:lastPrinted>
  <dcterms:created xsi:type="dcterms:W3CDTF">2012-11-14T17:31:33Z</dcterms:created>
  <dcterms:modified xsi:type="dcterms:W3CDTF">2016-12-06T18:40:17Z</dcterms:modified>
</cp:coreProperties>
</file>