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75" r:id="rId3"/>
    <p:sldMasterId id="2147483688" r:id="rId4"/>
    <p:sldMasterId id="2147483701" r:id="rId5"/>
    <p:sldMasterId id="2147483708" r:id="rId6"/>
  </p:sldMasterIdLst>
  <p:notesMasterIdLst>
    <p:notesMasterId r:id="rId67"/>
  </p:notesMasterIdLst>
  <p:sldIdLst>
    <p:sldId id="327" r:id="rId7"/>
    <p:sldId id="295" r:id="rId8"/>
    <p:sldId id="296" r:id="rId9"/>
    <p:sldId id="297" r:id="rId10"/>
    <p:sldId id="294" r:id="rId11"/>
    <p:sldId id="326" r:id="rId12"/>
    <p:sldId id="322" r:id="rId13"/>
    <p:sldId id="260" r:id="rId14"/>
    <p:sldId id="264" r:id="rId15"/>
    <p:sldId id="265" r:id="rId16"/>
    <p:sldId id="261" r:id="rId17"/>
    <p:sldId id="328" r:id="rId18"/>
    <p:sldId id="329" r:id="rId19"/>
    <p:sldId id="287" r:id="rId20"/>
    <p:sldId id="288" r:id="rId21"/>
    <p:sldId id="268" r:id="rId22"/>
    <p:sldId id="283" r:id="rId23"/>
    <p:sldId id="330" r:id="rId24"/>
    <p:sldId id="285" r:id="rId25"/>
    <p:sldId id="286" r:id="rId26"/>
    <p:sldId id="269" r:id="rId27"/>
    <p:sldId id="331" r:id="rId28"/>
    <p:sldId id="332" r:id="rId29"/>
    <p:sldId id="333" r:id="rId30"/>
    <p:sldId id="363" r:id="rId31"/>
    <p:sldId id="336" r:id="rId32"/>
    <p:sldId id="337" r:id="rId33"/>
    <p:sldId id="338" r:id="rId34"/>
    <p:sldId id="343" r:id="rId35"/>
    <p:sldId id="348" r:id="rId36"/>
    <p:sldId id="349" r:id="rId37"/>
    <p:sldId id="351" r:id="rId38"/>
    <p:sldId id="352" r:id="rId39"/>
    <p:sldId id="353" r:id="rId40"/>
    <p:sldId id="354" r:id="rId41"/>
    <p:sldId id="355" r:id="rId42"/>
    <p:sldId id="356" r:id="rId43"/>
    <p:sldId id="361" r:id="rId44"/>
    <p:sldId id="364" r:id="rId45"/>
    <p:sldId id="365" r:id="rId46"/>
    <p:sldId id="358" r:id="rId47"/>
    <p:sldId id="362" r:id="rId48"/>
    <p:sldId id="366" r:id="rId49"/>
    <p:sldId id="367" r:id="rId50"/>
    <p:sldId id="368" r:id="rId51"/>
    <p:sldId id="369" r:id="rId52"/>
    <p:sldId id="371" r:id="rId53"/>
    <p:sldId id="372" r:id="rId54"/>
    <p:sldId id="373" r:id="rId55"/>
    <p:sldId id="378" r:id="rId56"/>
    <p:sldId id="375" r:id="rId57"/>
    <p:sldId id="376" r:id="rId58"/>
    <p:sldId id="377" r:id="rId59"/>
    <p:sldId id="379" r:id="rId60"/>
    <p:sldId id="380" r:id="rId61"/>
    <p:sldId id="381" r:id="rId62"/>
    <p:sldId id="382" r:id="rId63"/>
    <p:sldId id="383" r:id="rId64"/>
    <p:sldId id="384" r:id="rId65"/>
    <p:sldId id="360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7" y="3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A397F-C3CF-4251-AF39-86A78BB6D6A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E69AC-6CDC-4A75-A0D7-D5D347002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3440" indent="-282092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28370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579717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31065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482413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33761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385109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36457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CF32F6-CBC4-41D0-9D0C-A41BA9FBDDF5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Map etc.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3440" indent="-282092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28370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579717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31065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482413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33761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385109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36457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81BF6D-9DB8-4976-BC5C-EB2427E73FD3}" type="slidenum">
              <a:rPr lang="en-US" sz="1200">
                <a:solidFill>
                  <a:prstClr val="black"/>
                </a:solidFill>
              </a:rPr>
              <a:pPr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Source: for most recent year: Table 25 of Report (Table 16 for LMO-ICE, ICE-MCN)</a:t>
            </a:r>
          </a:p>
          <a:p>
            <a:r>
              <a:rPr lang="en-US" smtClean="0"/>
              <a:t>For average: sgs’s “Clean S” spreadsheet – averages for 2002-2011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3440" indent="-282092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28370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579717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31065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482413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33761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385109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36457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81BF6D-9DB8-4976-BC5C-EB2427E73FD3}" type="slidenum">
              <a:rPr lang="en-US" sz="1200">
                <a:solidFill>
                  <a:prstClr val="black"/>
                </a:solidFill>
              </a:rPr>
              <a:pPr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Source: for most recent year: Table 25 of Report (Table 16 for LMO-ICE, ICE-MCN)</a:t>
            </a:r>
          </a:p>
          <a:p>
            <a:r>
              <a:rPr lang="en-US" smtClean="0"/>
              <a:t>For average: sgs’s “Clean S” spreadsheet – averages for 2002-2011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1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4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6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1A031-C52E-44D6-8B9C-05C8A5AF2B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200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988A4-72BD-48B9-8159-65039607E0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225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0AAAE-A318-46A0-93DF-7CC64C373B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316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14EDC-3F95-4D99-AD7D-D2A3D6DA63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105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C9A7-139B-41FE-885F-1445CC7089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970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2FD4D-C6E3-405C-9131-554FC28C7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7980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4FFC9-DB76-4AC5-9762-B1108B34A2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926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42A8A-95F8-4671-958F-56E6B498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074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B40BE-1C36-432B-8029-768E4618B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9941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AE15A-8ABF-43F7-ACBD-F491D22F6B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57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AA4DF-2BB5-40AF-8396-2462A68E2C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4830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A13CB-D0FF-41F9-A4D8-E35C9A7FD1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2542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1A031-C52E-44D6-8B9C-05C8A5AF2B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5317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988A4-72BD-48B9-8159-65039607E0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4230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0AAAE-A318-46A0-93DF-7CC64C373B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9038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14EDC-3F95-4D99-AD7D-D2A3D6DA63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5358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C9A7-139B-41FE-885F-1445CC7089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563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88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2FD4D-C6E3-405C-9131-554FC28C7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3359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4FFC9-DB76-4AC5-9762-B1108B34A2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814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42A8A-95F8-4671-958F-56E6B498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0558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B40BE-1C36-432B-8029-768E4618B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7096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AE15A-8ABF-43F7-ACBD-F491D22F6B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3697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AA4DF-2BB5-40AF-8396-2462A68E2C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3035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A13CB-D0FF-41F9-A4D8-E35C9A7FD1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9956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47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32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1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90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52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39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99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9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7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9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E445-2D50-4872-9900-31CDEABCC46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1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7E445-2D50-4872-9900-31CDEABCC469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7C7D0-0CDF-4583-9EB6-F23B87BBB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0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pPr defTabSz="457200"/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9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E880E-8756-4F40-9DB2-89873DA75B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E880E-8756-4F40-9DB2-89873DA75B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7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6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3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1141666"/>
            <a:ext cx="6477000" cy="1398472"/>
          </a:xfrm>
        </p:spPr>
        <p:txBody>
          <a:bodyPr/>
          <a:lstStyle/>
          <a:p>
            <a:r>
              <a:rPr lang="en-US" sz="3600" dirty="0" smtClean="0"/>
              <a:t>Smolt Survival and Travel Time &amp;  Transportation Analyses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9900"/>
                </a:solidFill>
              </a:rPr>
              <a:t>Update with 2016 Data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Northwest Fisheries Science Center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600" dirty="0" smtClean="0"/>
              <a:t>Steven G. Smith</a:t>
            </a:r>
          </a:p>
          <a:p>
            <a:r>
              <a:rPr lang="en-US" sz="3600" dirty="0" smtClean="0"/>
              <a:t>Dec</a:t>
            </a:r>
            <a:r>
              <a:rPr lang="en-US" sz="3600" dirty="0" smtClean="0"/>
              <a:t>ember </a:t>
            </a:r>
            <a:r>
              <a:rPr lang="en-US" sz="3600" dirty="0"/>
              <a:t>7</a:t>
            </a:r>
            <a:r>
              <a:rPr lang="en-US" sz="3600" dirty="0" smtClean="0"/>
              <a:t>, </a:t>
            </a:r>
            <a:r>
              <a:rPr lang="en-US" sz="3600" dirty="0" smtClean="0"/>
              <a:t>2016</a:t>
            </a:r>
            <a:endParaRPr lang="en-US" sz="3600" dirty="0"/>
          </a:p>
          <a:p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24200" y="3195623"/>
            <a:ext cx="5484812" cy="598408"/>
          </a:xfrm>
        </p:spPr>
        <p:txBody>
          <a:bodyPr>
            <a:noAutofit/>
          </a:bodyPr>
          <a:lstStyle/>
          <a:p>
            <a:r>
              <a:rPr lang="en-US" sz="2000" dirty="0" smtClean="0"/>
              <a:t>Technical Management Team</a:t>
            </a:r>
            <a:endParaRPr lang="en-US" sz="2000" dirty="0" smtClean="0"/>
          </a:p>
          <a:p>
            <a:r>
              <a:rPr lang="en-US" sz="2000" dirty="0" smtClean="0"/>
              <a:t>2016 Year-End</a:t>
            </a:r>
            <a:r>
              <a:rPr lang="en-US" sz="2000" dirty="0" smtClean="0"/>
              <a:t> </a:t>
            </a:r>
            <a:r>
              <a:rPr lang="en-US" sz="2000" dirty="0" smtClean="0"/>
              <a:t>Review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49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155448"/>
            <a:ext cx="996469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155448"/>
            <a:ext cx="996469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155448"/>
            <a:ext cx="996469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79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155448"/>
            <a:ext cx="996469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8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olumbiamapno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113" y="-682625"/>
            <a:ext cx="10885488" cy="7843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</p:pic>
      <p:sp>
        <p:nvSpPr>
          <p:cNvPr id="18435" name="Text Box 9"/>
          <p:cNvSpPr txBox="1">
            <a:spLocks noChangeArrowheads="1"/>
          </p:cNvSpPr>
          <p:nvPr/>
        </p:nvSpPr>
        <p:spPr bwMode="auto">
          <a:xfrm rot="-5413068">
            <a:off x="5302250" y="2817813"/>
            <a:ext cx="4286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8438" name="Text Box 25"/>
          <p:cNvSpPr txBox="1">
            <a:spLocks noChangeArrowheads="1"/>
          </p:cNvSpPr>
          <p:nvPr/>
        </p:nvSpPr>
        <p:spPr bwMode="auto">
          <a:xfrm>
            <a:off x="1776413" y="4064000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BON</a:t>
            </a:r>
          </a:p>
        </p:txBody>
      </p:sp>
      <p:sp>
        <p:nvSpPr>
          <p:cNvPr id="18439" name="Text Box 27"/>
          <p:cNvSpPr txBox="1">
            <a:spLocks noChangeArrowheads="1"/>
          </p:cNvSpPr>
          <p:nvPr/>
        </p:nvSpPr>
        <p:spPr bwMode="auto">
          <a:xfrm>
            <a:off x="2849563" y="408622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TDA</a:t>
            </a:r>
          </a:p>
        </p:txBody>
      </p:sp>
      <p:pic>
        <p:nvPicPr>
          <p:cNvPr id="18441" name="Picture 34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115050"/>
            <a:ext cx="4492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Oval 35"/>
          <p:cNvSpPr>
            <a:spLocks noChangeArrowheads="1"/>
          </p:cNvSpPr>
          <p:nvPr/>
        </p:nvSpPr>
        <p:spPr bwMode="auto">
          <a:xfrm>
            <a:off x="7659688" y="33591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18443" name="Picture 3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8" y="10842625"/>
            <a:ext cx="4492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4" name="Group 73"/>
          <p:cNvGrpSpPr>
            <a:grpSpLocks/>
          </p:cNvGrpSpPr>
          <p:nvPr/>
        </p:nvGrpSpPr>
        <p:grpSpPr bwMode="auto">
          <a:xfrm>
            <a:off x="1841500" y="4872038"/>
            <a:ext cx="6353175" cy="955675"/>
            <a:chOff x="1160" y="3069"/>
            <a:chExt cx="4002" cy="602"/>
          </a:xfrm>
        </p:grpSpPr>
        <p:grpSp>
          <p:nvGrpSpPr>
            <p:cNvPr id="18454" name="Group 71"/>
            <p:cNvGrpSpPr>
              <a:grpSpLocks/>
            </p:cNvGrpSpPr>
            <p:nvPr/>
          </p:nvGrpSpPr>
          <p:grpSpPr bwMode="auto">
            <a:xfrm>
              <a:off x="1360" y="3069"/>
              <a:ext cx="3639" cy="602"/>
              <a:chOff x="1360" y="3069"/>
              <a:chExt cx="3639" cy="602"/>
            </a:xfrm>
          </p:grpSpPr>
          <p:grpSp>
            <p:nvGrpSpPr>
              <p:cNvPr id="18463" name="Group 46"/>
              <p:cNvGrpSpPr>
                <a:grpSpLocks/>
              </p:cNvGrpSpPr>
              <p:nvPr/>
            </p:nvGrpSpPr>
            <p:grpSpPr bwMode="auto">
              <a:xfrm>
                <a:off x="1360" y="3273"/>
                <a:ext cx="3588" cy="82"/>
                <a:chOff x="1608" y="2000"/>
                <a:chExt cx="3588" cy="82"/>
              </a:xfrm>
            </p:grpSpPr>
            <p:sp>
              <p:nvSpPr>
                <p:cNvPr id="18478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608" y="2035"/>
                  <a:ext cx="3588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lg" len="sm"/>
                  <a:tailEnd type="oval" w="lg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9" name="Oval 40"/>
                <p:cNvSpPr>
                  <a:spLocks noChangeArrowheads="1"/>
                </p:cNvSpPr>
                <p:nvPr/>
              </p:nvSpPr>
              <p:spPr bwMode="auto">
                <a:xfrm>
                  <a:off x="2496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0" name="Oval 41"/>
                <p:cNvSpPr>
                  <a:spLocks noChangeArrowheads="1"/>
                </p:cNvSpPr>
                <p:nvPr/>
              </p:nvSpPr>
              <p:spPr bwMode="auto">
                <a:xfrm>
                  <a:off x="3488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1" name="Oval 43"/>
                <p:cNvSpPr>
                  <a:spLocks noChangeArrowheads="1"/>
                </p:cNvSpPr>
                <p:nvPr/>
              </p:nvSpPr>
              <p:spPr bwMode="auto">
                <a:xfrm>
                  <a:off x="4055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2" name="Oval 44"/>
                <p:cNvSpPr>
                  <a:spLocks noChangeArrowheads="1"/>
                </p:cNvSpPr>
                <p:nvPr/>
              </p:nvSpPr>
              <p:spPr bwMode="auto">
                <a:xfrm>
                  <a:off x="4407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3" name="Oval 45"/>
                <p:cNvSpPr>
                  <a:spLocks noChangeArrowheads="1"/>
                </p:cNvSpPr>
                <p:nvPr/>
              </p:nvSpPr>
              <p:spPr bwMode="auto">
                <a:xfrm>
                  <a:off x="4868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464" name="Group 70"/>
              <p:cNvGrpSpPr>
                <a:grpSpLocks/>
              </p:cNvGrpSpPr>
              <p:nvPr/>
            </p:nvGrpSpPr>
            <p:grpSpPr bwMode="auto">
              <a:xfrm>
                <a:off x="1627" y="3069"/>
                <a:ext cx="3371" cy="233"/>
                <a:chOff x="1627" y="3069"/>
                <a:chExt cx="3371" cy="233"/>
              </a:xfrm>
            </p:grpSpPr>
            <p:sp>
              <p:nvSpPr>
                <p:cNvPr id="1847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05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95.6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  <p:sp>
              <p:nvSpPr>
                <p:cNvPr id="1847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77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91.2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  <p:sp>
              <p:nvSpPr>
                <p:cNvPr id="1847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83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79.6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  <p:sp>
              <p:nvSpPr>
                <p:cNvPr id="1847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27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87.1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  <p:sp>
              <p:nvSpPr>
                <p:cNvPr id="1847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599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93.6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  <p:sp>
              <p:nvSpPr>
                <p:cNvPr id="1847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334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87.2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8465" name="Group 69"/>
              <p:cNvGrpSpPr>
                <a:grpSpLocks/>
              </p:cNvGrpSpPr>
              <p:nvPr/>
            </p:nvGrpSpPr>
            <p:grpSpPr bwMode="auto">
              <a:xfrm>
                <a:off x="1627" y="3438"/>
                <a:ext cx="3372" cy="233"/>
                <a:chOff x="1627" y="3438"/>
                <a:chExt cx="3372" cy="233"/>
              </a:xfrm>
            </p:grpSpPr>
            <p:sp>
              <p:nvSpPr>
                <p:cNvPr id="1846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600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93.6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  <p:sp>
              <p:nvSpPr>
                <p:cNvPr id="1846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206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92.9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  <p:sp>
              <p:nvSpPr>
                <p:cNvPr id="1846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776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94.2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  <p:sp>
              <p:nvSpPr>
                <p:cNvPr id="1846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583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88.3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  <p:sp>
              <p:nvSpPr>
                <p:cNvPr id="1847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627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82.4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  <p:sp>
              <p:nvSpPr>
                <p:cNvPr id="1847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333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87.1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8455" name="Group 72"/>
            <p:cNvGrpSpPr>
              <a:grpSpLocks/>
            </p:cNvGrpSpPr>
            <p:nvPr/>
          </p:nvGrpSpPr>
          <p:grpSpPr bwMode="auto">
            <a:xfrm>
              <a:off x="1160" y="3318"/>
              <a:ext cx="4002" cy="213"/>
              <a:chOff x="1160" y="3318"/>
              <a:chExt cx="4002" cy="213"/>
            </a:xfrm>
          </p:grpSpPr>
          <p:sp>
            <p:nvSpPr>
              <p:cNvPr id="18456" name="Text Box 24"/>
              <p:cNvSpPr txBox="1">
                <a:spLocks noChangeArrowheads="1"/>
              </p:cNvSpPr>
              <p:nvPr/>
            </p:nvSpPr>
            <p:spPr bwMode="auto">
              <a:xfrm>
                <a:off x="3031" y="3318"/>
                <a:ext cx="40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MCN</a:t>
                </a:r>
              </a:p>
            </p:txBody>
          </p:sp>
          <p:sp>
            <p:nvSpPr>
              <p:cNvPr id="18457" name="Text Box 26"/>
              <p:cNvSpPr txBox="1">
                <a:spLocks noChangeArrowheads="1"/>
              </p:cNvSpPr>
              <p:nvPr/>
            </p:nvSpPr>
            <p:spPr bwMode="auto">
              <a:xfrm>
                <a:off x="2077" y="3318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JDA</a:t>
                </a:r>
              </a:p>
            </p:txBody>
          </p:sp>
          <p:sp>
            <p:nvSpPr>
              <p:cNvPr id="18458" name="Text Box 29"/>
              <p:cNvSpPr txBox="1">
                <a:spLocks noChangeArrowheads="1"/>
              </p:cNvSpPr>
              <p:nvPr/>
            </p:nvSpPr>
            <p:spPr bwMode="auto">
              <a:xfrm>
                <a:off x="3603" y="3318"/>
                <a:ext cx="4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LMO</a:t>
                </a:r>
              </a:p>
            </p:txBody>
          </p:sp>
          <p:sp>
            <p:nvSpPr>
              <p:cNvPr id="18459" name="Text Box 30"/>
              <p:cNvSpPr txBox="1">
                <a:spLocks noChangeArrowheads="1"/>
              </p:cNvSpPr>
              <p:nvPr/>
            </p:nvSpPr>
            <p:spPr bwMode="auto">
              <a:xfrm>
                <a:off x="4425" y="3318"/>
                <a:ext cx="41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000000"/>
                    </a:solidFill>
                    <a:latin typeface="Arial" charset="0"/>
                  </a:rPr>
                  <a:t>LWG</a:t>
                </a:r>
                <a:endParaRPr lang="en-US" sz="16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60" name="Text Box 31"/>
              <p:cNvSpPr txBox="1">
                <a:spLocks noChangeArrowheads="1"/>
              </p:cNvSpPr>
              <p:nvPr/>
            </p:nvSpPr>
            <p:spPr bwMode="auto">
              <a:xfrm>
                <a:off x="3985" y="3318"/>
                <a:ext cx="38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000000"/>
                    </a:solidFill>
                    <a:latin typeface="Arial" charset="0"/>
                  </a:rPr>
                  <a:t>LGS</a:t>
                </a:r>
                <a:endParaRPr lang="en-US" sz="16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61" name="Text Box 32"/>
              <p:cNvSpPr txBox="1">
                <a:spLocks noChangeArrowheads="1"/>
              </p:cNvSpPr>
              <p:nvPr/>
            </p:nvSpPr>
            <p:spPr bwMode="auto">
              <a:xfrm>
                <a:off x="4791" y="3318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SRT</a:t>
                </a:r>
              </a:p>
            </p:txBody>
          </p:sp>
          <p:sp>
            <p:nvSpPr>
              <p:cNvPr id="18462" name="Text Box 54"/>
              <p:cNvSpPr txBox="1">
                <a:spLocks noChangeArrowheads="1"/>
              </p:cNvSpPr>
              <p:nvPr/>
            </p:nvSpPr>
            <p:spPr bwMode="auto">
              <a:xfrm>
                <a:off x="1160" y="3318"/>
                <a:ext cx="4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BON</a:t>
                </a:r>
              </a:p>
            </p:txBody>
          </p:sp>
        </p:grpSp>
      </p:grpSp>
      <p:sp>
        <p:nvSpPr>
          <p:cNvPr id="18445" name="Text Box 55"/>
          <p:cNvSpPr txBox="1">
            <a:spLocks noChangeArrowheads="1"/>
          </p:cNvSpPr>
          <p:nvPr/>
        </p:nvSpPr>
        <p:spPr bwMode="auto">
          <a:xfrm>
            <a:off x="3335338" y="4070350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JDA</a:t>
            </a:r>
          </a:p>
        </p:txBody>
      </p:sp>
      <p:sp>
        <p:nvSpPr>
          <p:cNvPr id="18446" name="Text Box 56"/>
          <p:cNvSpPr txBox="1">
            <a:spLocks noChangeArrowheads="1"/>
          </p:cNvSpPr>
          <p:nvPr/>
        </p:nvSpPr>
        <p:spPr bwMode="auto">
          <a:xfrm>
            <a:off x="4905375" y="4305300"/>
            <a:ext cx="64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MCN</a:t>
            </a:r>
          </a:p>
        </p:txBody>
      </p:sp>
      <p:sp>
        <p:nvSpPr>
          <p:cNvPr id="18447" name="Text Box 57"/>
          <p:cNvSpPr txBox="1">
            <a:spLocks noChangeArrowheads="1"/>
          </p:cNvSpPr>
          <p:nvPr/>
        </p:nvSpPr>
        <p:spPr bwMode="auto">
          <a:xfrm>
            <a:off x="5741988" y="2794000"/>
            <a:ext cx="63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LMO</a:t>
            </a:r>
          </a:p>
        </p:txBody>
      </p:sp>
      <p:sp>
        <p:nvSpPr>
          <p:cNvPr id="18448" name="Text Box 58"/>
          <p:cNvSpPr txBox="1">
            <a:spLocks noChangeArrowheads="1"/>
          </p:cNvSpPr>
          <p:nvPr/>
        </p:nvSpPr>
        <p:spPr bwMode="auto">
          <a:xfrm>
            <a:off x="6334125" y="2708275"/>
            <a:ext cx="606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LGS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9" name="Text Box 59"/>
          <p:cNvSpPr txBox="1">
            <a:spLocks noChangeArrowheads="1"/>
          </p:cNvSpPr>
          <p:nvPr/>
        </p:nvSpPr>
        <p:spPr bwMode="auto">
          <a:xfrm>
            <a:off x="7062788" y="2590800"/>
            <a:ext cx="6526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LWG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50" name="Text Box 61"/>
          <p:cNvSpPr txBox="1">
            <a:spLocks noChangeArrowheads="1"/>
          </p:cNvSpPr>
          <p:nvPr/>
        </p:nvSpPr>
        <p:spPr bwMode="auto">
          <a:xfrm>
            <a:off x="7643813" y="2997200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SRT</a:t>
            </a:r>
          </a:p>
        </p:txBody>
      </p:sp>
      <p:sp>
        <p:nvSpPr>
          <p:cNvPr id="18451" name="Text Box 66"/>
          <p:cNvSpPr txBox="1">
            <a:spLocks noChangeArrowheads="1"/>
          </p:cNvSpPr>
          <p:nvPr/>
        </p:nvSpPr>
        <p:spPr bwMode="auto">
          <a:xfrm>
            <a:off x="1287463" y="1951038"/>
            <a:ext cx="3122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66"/>
                </a:solidFill>
                <a:latin typeface="Arial" charset="0"/>
              </a:rPr>
              <a:t>      Yearling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66"/>
                </a:solidFill>
                <a:latin typeface="Arial" charset="0"/>
              </a:rPr>
              <a:t>Chinook salmon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66"/>
                </a:solidFill>
                <a:latin typeface="Arial" charset="0"/>
              </a:rPr>
              <a:t> reach survival</a:t>
            </a: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450170" y="4872038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CC00"/>
                </a:solidFill>
                <a:latin typeface="Arial" charset="0"/>
              </a:rPr>
              <a:t>2016</a:t>
            </a:r>
            <a:endParaRPr lang="en-US" sz="1800" b="1" dirty="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176229" y="5418479"/>
            <a:ext cx="1428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3333CC"/>
                </a:solidFill>
                <a:latin typeface="Arial" charset="0"/>
              </a:rPr>
              <a:t>Mean 02-16</a:t>
            </a:r>
            <a:endParaRPr lang="en-US" sz="1800" b="1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2411413" y="3604068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CC00"/>
                </a:solidFill>
                <a:latin typeface="Arial" charset="0"/>
              </a:rPr>
              <a:t>93.3 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</a:rPr>
              <a:t>(90.6)</a:t>
            </a:r>
            <a:endParaRPr lang="en-US" sz="18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5" name="Line 68"/>
          <p:cNvSpPr>
            <a:spLocks noChangeShapeType="1"/>
          </p:cNvSpPr>
          <p:nvPr/>
        </p:nvSpPr>
        <p:spPr bwMode="auto">
          <a:xfrm>
            <a:off x="2982913" y="3931443"/>
            <a:ext cx="233363" cy="23336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6" name="Line 68"/>
          <p:cNvSpPr>
            <a:spLocks noChangeShapeType="1"/>
          </p:cNvSpPr>
          <p:nvPr/>
        </p:nvSpPr>
        <p:spPr bwMode="auto">
          <a:xfrm flipH="1">
            <a:off x="2700339" y="3956787"/>
            <a:ext cx="149224" cy="25887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5952235" y="3760254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CC00"/>
                </a:solidFill>
                <a:latin typeface="Arial" charset="0"/>
              </a:rPr>
              <a:t>93.4 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</a:rPr>
              <a:t>(93.3)</a:t>
            </a:r>
            <a:endParaRPr lang="en-US" sz="18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8" name="Line 68"/>
          <p:cNvSpPr>
            <a:spLocks noChangeShapeType="1"/>
          </p:cNvSpPr>
          <p:nvPr/>
        </p:nvSpPr>
        <p:spPr bwMode="auto">
          <a:xfrm flipH="1">
            <a:off x="5676085" y="3944921"/>
            <a:ext cx="318315" cy="2848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9" name="Line 68"/>
          <p:cNvSpPr>
            <a:spLocks noChangeShapeType="1"/>
          </p:cNvSpPr>
          <p:nvPr/>
        </p:nvSpPr>
        <p:spPr bwMode="auto">
          <a:xfrm flipH="1" flipV="1">
            <a:off x="5884454" y="3541600"/>
            <a:ext cx="182177" cy="24713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60" name="Text Box 28"/>
          <p:cNvSpPr txBox="1">
            <a:spLocks noChangeArrowheads="1"/>
          </p:cNvSpPr>
          <p:nvPr/>
        </p:nvSpPr>
        <p:spPr bwMode="auto">
          <a:xfrm>
            <a:off x="5362166" y="3209813"/>
            <a:ext cx="5373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IHR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03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olumbiamapno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113" y="-682625"/>
            <a:ext cx="10885488" cy="7843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9"/>
          <p:cNvSpPr txBox="1">
            <a:spLocks noChangeArrowheads="1"/>
          </p:cNvSpPr>
          <p:nvPr/>
        </p:nvSpPr>
        <p:spPr bwMode="auto">
          <a:xfrm rot="-5413068">
            <a:off x="5302250" y="2817813"/>
            <a:ext cx="4286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8438" name="Text Box 25"/>
          <p:cNvSpPr txBox="1">
            <a:spLocks noChangeArrowheads="1"/>
          </p:cNvSpPr>
          <p:nvPr/>
        </p:nvSpPr>
        <p:spPr bwMode="auto">
          <a:xfrm>
            <a:off x="1776413" y="4064000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BON</a:t>
            </a:r>
          </a:p>
        </p:txBody>
      </p:sp>
      <p:sp>
        <p:nvSpPr>
          <p:cNvPr id="18439" name="Text Box 27"/>
          <p:cNvSpPr txBox="1">
            <a:spLocks noChangeArrowheads="1"/>
          </p:cNvSpPr>
          <p:nvPr/>
        </p:nvSpPr>
        <p:spPr bwMode="auto">
          <a:xfrm>
            <a:off x="2849563" y="408622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TDA</a:t>
            </a:r>
          </a:p>
        </p:txBody>
      </p:sp>
      <p:sp>
        <p:nvSpPr>
          <p:cNvPr id="18440" name="Text Box 28"/>
          <p:cNvSpPr txBox="1">
            <a:spLocks noChangeArrowheads="1"/>
          </p:cNvSpPr>
          <p:nvPr/>
        </p:nvSpPr>
        <p:spPr bwMode="auto">
          <a:xfrm>
            <a:off x="5362166" y="3209813"/>
            <a:ext cx="5373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IHR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441" name="Picture 34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115050"/>
            <a:ext cx="4492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Oval 35"/>
          <p:cNvSpPr>
            <a:spLocks noChangeArrowheads="1"/>
          </p:cNvSpPr>
          <p:nvPr/>
        </p:nvSpPr>
        <p:spPr bwMode="auto">
          <a:xfrm>
            <a:off x="7659688" y="33591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18443" name="Picture 3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8" y="10842625"/>
            <a:ext cx="4492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4" name="Group 73"/>
          <p:cNvGrpSpPr>
            <a:grpSpLocks/>
          </p:cNvGrpSpPr>
          <p:nvPr/>
        </p:nvGrpSpPr>
        <p:grpSpPr bwMode="auto">
          <a:xfrm>
            <a:off x="1841500" y="4872038"/>
            <a:ext cx="6353175" cy="955675"/>
            <a:chOff x="1160" y="3069"/>
            <a:chExt cx="4002" cy="602"/>
          </a:xfrm>
        </p:grpSpPr>
        <p:grpSp>
          <p:nvGrpSpPr>
            <p:cNvPr id="18454" name="Group 71"/>
            <p:cNvGrpSpPr>
              <a:grpSpLocks/>
            </p:cNvGrpSpPr>
            <p:nvPr/>
          </p:nvGrpSpPr>
          <p:grpSpPr bwMode="auto">
            <a:xfrm>
              <a:off x="1360" y="3069"/>
              <a:ext cx="3639" cy="602"/>
              <a:chOff x="1360" y="3069"/>
              <a:chExt cx="3639" cy="602"/>
            </a:xfrm>
          </p:grpSpPr>
          <p:grpSp>
            <p:nvGrpSpPr>
              <p:cNvPr id="18463" name="Group 46"/>
              <p:cNvGrpSpPr>
                <a:grpSpLocks/>
              </p:cNvGrpSpPr>
              <p:nvPr/>
            </p:nvGrpSpPr>
            <p:grpSpPr bwMode="auto">
              <a:xfrm>
                <a:off x="1360" y="3273"/>
                <a:ext cx="3588" cy="82"/>
                <a:chOff x="1608" y="2000"/>
                <a:chExt cx="3588" cy="82"/>
              </a:xfrm>
            </p:grpSpPr>
            <p:sp>
              <p:nvSpPr>
                <p:cNvPr id="18478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608" y="2035"/>
                  <a:ext cx="3588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lg" len="sm"/>
                  <a:tailEnd type="oval" w="lg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9" name="Oval 40"/>
                <p:cNvSpPr>
                  <a:spLocks noChangeArrowheads="1"/>
                </p:cNvSpPr>
                <p:nvPr/>
              </p:nvSpPr>
              <p:spPr bwMode="auto">
                <a:xfrm>
                  <a:off x="2496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0" name="Oval 41"/>
                <p:cNvSpPr>
                  <a:spLocks noChangeArrowheads="1"/>
                </p:cNvSpPr>
                <p:nvPr/>
              </p:nvSpPr>
              <p:spPr bwMode="auto">
                <a:xfrm>
                  <a:off x="3488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1" name="Oval 43"/>
                <p:cNvSpPr>
                  <a:spLocks noChangeArrowheads="1"/>
                </p:cNvSpPr>
                <p:nvPr/>
              </p:nvSpPr>
              <p:spPr bwMode="auto">
                <a:xfrm>
                  <a:off x="4055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2" name="Oval 44"/>
                <p:cNvSpPr>
                  <a:spLocks noChangeArrowheads="1"/>
                </p:cNvSpPr>
                <p:nvPr/>
              </p:nvSpPr>
              <p:spPr bwMode="auto">
                <a:xfrm>
                  <a:off x="4407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3" name="Oval 45"/>
                <p:cNvSpPr>
                  <a:spLocks noChangeArrowheads="1"/>
                </p:cNvSpPr>
                <p:nvPr/>
              </p:nvSpPr>
              <p:spPr bwMode="auto">
                <a:xfrm>
                  <a:off x="4868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464" name="Group 70"/>
              <p:cNvGrpSpPr>
                <a:grpSpLocks/>
              </p:cNvGrpSpPr>
              <p:nvPr/>
            </p:nvGrpSpPr>
            <p:grpSpPr bwMode="auto">
              <a:xfrm>
                <a:off x="1627" y="3069"/>
                <a:ext cx="3371" cy="233"/>
                <a:chOff x="1627" y="3069"/>
                <a:chExt cx="3371" cy="233"/>
              </a:xfrm>
            </p:grpSpPr>
            <p:sp>
              <p:nvSpPr>
                <p:cNvPr id="1847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05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99.0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  <p:sp>
              <p:nvSpPr>
                <p:cNvPr id="1847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77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91.8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  <p:sp>
              <p:nvSpPr>
                <p:cNvPr id="1847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83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92.7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  <p:sp>
              <p:nvSpPr>
                <p:cNvPr id="1847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27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70.9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  <p:sp>
              <p:nvSpPr>
                <p:cNvPr id="1847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599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99.8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  <p:sp>
              <p:nvSpPr>
                <p:cNvPr id="1847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334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81.3</a:t>
                  </a:r>
                  <a:endParaRPr lang="en-US" sz="1800" b="1" dirty="0">
                    <a:solidFill>
                      <a:srgbClr val="00CC00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8465" name="Group 69"/>
              <p:cNvGrpSpPr>
                <a:grpSpLocks/>
              </p:cNvGrpSpPr>
              <p:nvPr/>
            </p:nvGrpSpPr>
            <p:grpSpPr bwMode="auto">
              <a:xfrm>
                <a:off x="1627" y="3424"/>
                <a:ext cx="3372" cy="247"/>
                <a:chOff x="1627" y="3424"/>
                <a:chExt cx="3372" cy="247"/>
              </a:xfrm>
            </p:grpSpPr>
            <p:sp>
              <p:nvSpPr>
                <p:cNvPr id="1846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600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96.9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  <p:sp>
              <p:nvSpPr>
                <p:cNvPr id="1846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206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93.1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  <p:sp>
              <p:nvSpPr>
                <p:cNvPr id="1846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776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91.4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  <p:sp>
              <p:nvSpPr>
                <p:cNvPr id="1846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583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85.1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  <p:sp>
              <p:nvSpPr>
                <p:cNvPr id="1847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627" y="3424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81.2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  <p:sp>
              <p:nvSpPr>
                <p:cNvPr id="1847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333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00" b="1" dirty="0" smtClean="0">
                      <a:solidFill>
                        <a:srgbClr val="3333CC"/>
                      </a:solidFill>
                      <a:latin typeface="Arial" charset="0"/>
                    </a:rPr>
                    <a:t>77.9</a:t>
                  </a:r>
                  <a:endParaRPr lang="en-US" sz="1800" b="1" dirty="0">
                    <a:solidFill>
                      <a:srgbClr val="3333CC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8455" name="Group 72"/>
            <p:cNvGrpSpPr>
              <a:grpSpLocks/>
            </p:cNvGrpSpPr>
            <p:nvPr/>
          </p:nvGrpSpPr>
          <p:grpSpPr bwMode="auto">
            <a:xfrm>
              <a:off x="1160" y="3318"/>
              <a:ext cx="4002" cy="213"/>
              <a:chOff x="1160" y="3318"/>
              <a:chExt cx="4002" cy="213"/>
            </a:xfrm>
          </p:grpSpPr>
          <p:sp>
            <p:nvSpPr>
              <p:cNvPr id="18456" name="Text Box 24"/>
              <p:cNvSpPr txBox="1">
                <a:spLocks noChangeArrowheads="1"/>
              </p:cNvSpPr>
              <p:nvPr/>
            </p:nvSpPr>
            <p:spPr bwMode="auto">
              <a:xfrm>
                <a:off x="3031" y="3318"/>
                <a:ext cx="40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MCN</a:t>
                </a:r>
              </a:p>
            </p:txBody>
          </p:sp>
          <p:sp>
            <p:nvSpPr>
              <p:cNvPr id="18457" name="Text Box 26"/>
              <p:cNvSpPr txBox="1">
                <a:spLocks noChangeArrowheads="1"/>
              </p:cNvSpPr>
              <p:nvPr/>
            </p:nvSpPr>
            <p:spPr bwMode="auto">
              <a:xfrm>
                <a:off x="2077" y="3318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JDA</a:t>
                </a:r>
              </a:p>
            </p:txBody>
          </p:sp>
          <p:sp>
            <p:nvSpPr>
              <p:cNvPr id="18458" name="Text Box 29"/>
              <p:cNvSpPr txBox="1">
                <a:spLocks noChangeArrowheads="1"/>
              </p:cNvSpPr>
              <p:nvPr/>
            </p:nvSpPr>
            <p:spPr bwMode="auto">
              <a:xfrm>
                <a:off x="3603" y="3318"/>
                <a:ext cx="4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LMO</a:t>
                </a:r>
              </a:p>
            </p:txBody>
          </p:sp>
          <p:sp>
            <p:nvSpPr>
              <p:cNvPr id="18459" name="Text Box 30"/>
              <p:cNvSpPr txBox="1">
                <a:spLocks noChangeArrowheads="1"/>
              </p:cNvSpPr>
              <p:nvPr/>
            </p:nvSpPr>
            <p:spPr bwMode="auto">
              <a:xfrm>
                <a:off x="4425" y="3318"/>
                <a:ext cx="41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000000"/>
                    </a:solidFill>
                    <a:latin typeface="Arial" charset="0"/>
                  </a:rPr>
                  <a:t>LWG</a:t>
                </a:r>
                <a:endParaRPr lang="en-US" sz="16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60" name="Text Box 31"/>
              <p:cNvSpPr txBox="1">
                <a:spLocks noChangeArrowheads="1"/>
              </p:cNvSpPr>
              <p:nvPr/>
            </p:nvSpPr>
            <p:spPr bwMode="auto">
              <a:xfrm>
                <a:off x="3985" y="3318"/>
                <a:ext cx="38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000000"/>
                    </a:solidFill>
                    <a:latin typeface="Arial" charset="0"/>
                  </a:rPr>
                  <a:t>LGS</a:t>
                </a:r>
                <a:endParaRPr lang="en-US" sz="16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61" name="Text Box 32"/>
              <p:cNvSpPr txBox="1">
                <a:spLocks noChangeArrowheads="1"/>
              </p:cNvSpPr>
              <p:nvPr/>
            </p:nvSpPr>
            <p:spPr bwMode="auto">
              <a:xfrm>
                <a:off x="4791" y="3318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SRT</a:t>
                </a:r>
              </a:p>
            </p:txBody>
          </p:sp>
          <p:sp>
            <p:nvSpPr>
              <p:cNvPr id="18462" name="Text Box 54"/>
              <p:cNvSpPr txBox="1">
                <a:spLocks noChangeArrowheads="1"/>
              </p:cNvSpPr>
              <p:nvPr/>
            </p:nvSpPr>
            <p:spPr bwMode="auto">
              <a:xfrm>
                <a:off x="1160" y="3318"/>
                <a:ext cx="4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charset="0"/>
                  </a:rPr>
                  <a:t>BON</a:t>
                </a:r>
              </a:p>
            </p:txBody>
          </p:sp>
        </p:grpSp>
      </p:grpSp>
      <p:sp>
        <p:nvSpPr>
          <p:cNvPr id="18445" name="Text Box 55"/>
          <p:cNvSpPr txBox="1">
            <a:spLocks noChangeArrowheads="1"/>
          </p:cNvSpPr>
          <p:nvPr/>
        </p:nvSpPr>
        <p:spPr bwMode="auto">
          <a:xfrm>
            <a:off x="3335338" y="4070350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JDA</a:t>
            </a:r>
          </a:p>
        </p:txBody>
      </p:sp>
      <p:sp>
        <p:nvSpPr>
          <p:cNvPr id="18446" name="Text Box 56"/>
          <p:cNvSpPr txBox="1">
            <a:spLocks noChangeArrowheads="1"/>
          </p:cNvSpPr>
          <p:nvPr/>
        </p:nvSpPr>
        <p:spPr bwMode="auto">
          <a:xfrm>
            <a:off x="4905375" y="4305300"/>
            <a:ext cx="64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MCN</a:t>
            </a:r>
          </a:p>
        </p:txBody>
      </p:sp>
      <p:sp>
        <p:nvSpPr>
          <p:cNvPr id="18447" name="Text Box 57"/>
          <p:cNvSpPr txBox="1">
            <a:spLocks noChangeArrowheads="1"/>
          </p:cNvSpPr>
          <p:nvPr/>
        </p:nvSpPr>
        <p:spPr bwMode="auto">
          <a:xfrm>
            <a:off x="5741988" y="2794000"/>
            <a:ext cx="63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LMO</a:t>
            </a:r>
          </a:p>
        </p:txBody>
      </p:sp>
      <p:sp>
        <p:nvSpPr>
          <p:cNvPr id="18448" name="Text Box 58"/>
          <p:cNvSpPr txBox="1">
            <a:spLocks noChangeArrowheads="1"/>
          </p:cNvSpPr>
          <p:nvPr/>
        </p:nvSpPr>
        <p:spPr bwMode="auto">
          <a:xfrm>
            <a:off x="6334125" y="2708275"/>
            <a:ext cx="606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LGS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9" name="Text Box 59"/>
          <p:cNvSpPr txBox="1">
            <a:spLocks noChangeArrowheads="1"/>
          </p:cNvSpPr>
          <p:nvPr/>
        </p:nvSpPr>
        <p:spPr bwMode="auto">
          <a:xfrm>
            <a:off x="7062788" y="2590800"/>
            <a:ext cx="6526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LWG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50" name="Text Box 61"/>
          <p:cNvSpPr txBox="1">
            <a:spLocks noChangeArrowheads="1"/>
          </p:cNvSpPr>
          <p:nvPr/>
        </p:nvSpPr>
        <p:spPr bwMode="auto">
          <a:xfrm>
            <a:off x="7643813" y="2997200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SRT</a:t>
            </a:r>
          </a:p>
        </p:txBody>
      </p:sp>
      <p:sp>
        <p:nvSpPr>
          <p:cNvPr id="18451" name="Text Box 66"/>
          <p:cNvSpPr txBox="1">
            <a:spLocks noChangeArrowheads="1"/>
          </p:cNvSpPr>
          <p:nvPr/>
        </p:nvSpPr>
        <p:spPr bwMode="auto">
          <a:xfrm>
            <a:off x="1287463" y="1951038"/>
            <a:ext cx="28264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Arial" charset="0"/>
              </a:rPr>
              <a:t>Steelhead</a:t>
            </a:r>
            <a:endParaRPr lang="en-US" dirty="0">
              <a:solidFill>
                <a:srgbClr val="000066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66"/>
                </a:solidFill>
                <a:latin typeface="Arial" charset="0"/>
              </a:rPr>
              <a:t> reach survival</a:t>
            </a: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450170" y="4872038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CC00"/>
                </a:solidFill>
                <a:latin typeface="Arial" charset="0"/>
              </a:rPr>
              <a:t>2016</a:t>
            </a:r>
            <a:endParaRPr lang="en-US" sz="1800" b="1" dirty="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176229" y="5418479"/>
            <a:ext cx="1428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3333CC"/>
                </a:solidFill>
                <a:latin typeface="Arial" charset="0"/>
              </a:rPr>
              <a:t>Mean 02-16</a:t>
            </a:r>
            <a:endParaRPr lang="en-US" sz="1800" b="1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2411413" y="3604068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CC00"/>
                </a:solidFill>
                <a:latin typeface="Arial" charset="0"/>
              </a:rPr>
              <a:t>84.2 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</a:rPr>
              <a:t>(89.7)</a:t>
            </a:r>
            <a:endParaRPr lang="en-US" sz="18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5" name="Line 68"/>
          <p:cNvSpPr>
            <a:spLocks noChangeShapeType="1"/>
          </p:cNvSpPr>
          <p:nvPr/>
        </p:nvSpPr>
        <p:spPr bwMode="auto">
          <a:xfrm>
            <a:off x="2982913" y="3931443"/>
            <a:ext cx="233363" cy="23336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6" name="Line 68"/>
          <p:cNvSpPr>
            <a:spLocks noChangeShapeType="1"/>
          </p:cNvSpPr>
          <p:nvPr/>
        </p:nvSpPr>
        <p:spPr bwMode="auto">
          <a:xfrm flipH="1">
            <a:off x="2700339" y="3956787"/>
            <a:ext cx="149224" cy="25887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5952235" y="3760254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CC00"/>
                </a:solidFill>
                <a:latin typeface="Arial" charset="0"/>
              </a:rPr>
              <a:t>90.2 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</a:rPr>
              <a:t>(88.1)</a:t>
            </a:r>
            <a:endParaRPr lang="en-US" sz="18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8" name="Line 68"/>
          <p:cNvSpPr>
            <a:spLocks noChangeShapeType="1"/>
          </p:cNvSpPr>
          <p:nvPr/>
        </p:nvSpPr>
        <p:spPr bwMode="auto">
          <a:xfrm flipH="1">
            <a:off x="5676085" y="3944921"/>
            <a:ext cx="318315" cy="2848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9" name="Line 68"/>
          <p:cNvSpPr>
            <a:spLocks noChangeShapeType="1"/>
          </p:cNvSpPr>
          <p:nvPr/>
        </p:nvSpPr>
        <p:spPr bwMode="auto">
          <a:xfrm flipH="1" flipV="1">
            <a:off x="5884454" y="3541600"/>
            <a:ext cx="182177" cy="24713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10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43" y="-1904550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4"/>
          <p:cNvSpPr>
            <a:spLocks noChangeAspect="1" noChangeArrowheads="1"/>
          </p:cNvSpPr>
          <p:nvPr/>
        </p:nvSpPr>
        <p:spPr bwMode="auto">
          <a:xfrm>
            <a:off x="4554434" y="1948795"/>
            <a:ext cx="100584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6360374" y="972412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68734" y="1905000"/>
            <a:ext cx="1751076" cy="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51760"/>
            <a:ext cx="11356453" cy="45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43" y="-1904550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4"/>
          <p:cNvSpPr>
            <a:spLocks noChangeAspect="1" noChangeArrowheads="1"/>
          </p:cNvSpPr>
          <p:nvPr/>
        </p:nvSpPr>
        <p:spPr bwMode="auto">
          <a:xfrm>
            <a:off x="4554434" y="1948795"/>
            <a:ext cx="100584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1993011" y="2208637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2447" y="1905000"/>
            <a:ext cx="2501987" cy="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51760"/>
            <a:ext cx="11368273" cy="45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43" y="-1904550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4"/>
          <p:cNvSpPr>
            <a:spLocks noChangeAspect="1" noChangeArrowheads="1"/>
          </p:cNvSpPr>
          <p:nvPr/>
        </p:nvSpPr>
        <p:spPr bwMode="auto">
          <a:xfrm>
            <a:off x="4554434" y="1948795"/>
            <a:ext cx="100584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1993011" y="2208637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2447" y="1905000"/>
            <a:ext cx="2501987" cy="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51760"/>
            <a:ext cx="11368273" cy="45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964" y="-1905000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1993011" y="2208637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2447" y="1905000"/>
            <a:ext cx="4738878" cy="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87"/>
          <p:cNvSpPr>
            <a:spLocks noChangeArrowheads="1"/>
          </p:cNvSpPr>
          <p:nvPr/>
        </p:nvSpPr>
        <p:spPr bwMode="auto">
          <a:xfrm>
            <a:off x="6715125" y="1600200"/>
            <a:ext cx="1524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51760"/>
            <a:ext cx="11368273" cy="45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016000"/>
            <a:ext cx="9144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migration conditions, 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time and survival of PIT-tagged smolts through </a:t>
            </a:r>
            <a:r>
              <a:rPr 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hydropower 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in 2016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26 Memo; Draft report to BPA in prep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those fish left to migrate in-river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sz="2000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juvenile data, not survival to adult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sz="2400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solidFill>
                <a:srgbClr val="000066"/>
              </a:solidFill>
              <a:latin typeface="Franklin Gothic Medium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66"/>
              </a:solidFill>
              <a:latin typeface="Franklin Gothic Medium" pitchFamily="34" charset="0"/>
            </a:endParaRP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66"/>
              </a:solidFill>
              <a:latin typeface="Franklin Gothic Medium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658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92" y="-1889875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25285"/>
            <a:ext cx="1828800" cy="12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94"/>
          <p:cNvSpPr>
            <a:spLocks noChangeArrowheads="1"/>
          </p:cNvSpPr>
          <p:nvPr/>
        </p:nvSpPr>
        <p:spPr bwMode="auto">
          <a:xfrm>
            <a:off x="5286375" y="1173579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791200" y="1124811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5" name="Rectangle 94"/>
          <p:cNvSpPr>
            <a:spLocks noChangeArrowheads="1"/>
          </p:cNvSpPr>
          <p:nvPr/>
        </p:nvSpPr>
        <p:spPr bwMode="auto">
          <a:xfrm>
            <a:off x="6336411" y="987087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905000" y="1905000"/>
            <a:ext cx="76200" cy="53340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600450" y="1272663"/>
            <a:ext cx="2873883" cy="14676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51760"/>
            <a:ext cx="11368273" cy="45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99577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155448"/>
            <a:ext cx="995769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79" y="463826"/>
            <a:ext cx="8229600" cy="676014"/>
          </a:xfrm>
        </p:spPr>
        <p:txBody>
          <a:bodyPr/>
          <a:lstStyle/>
          <a:p>
            <a:r>
              <a:rPr lang="en-US" dirty="0" smtClean="0"/>
              <a:t>Smolt Transportation Seasonal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0504"/>
            <a:ext cx="8229600" cy="4182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Yearling Chinook &amp; Steelhead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Migration Years 2011-2014</a:t>
            </a:r>
          </a:p>
          <a:p>
            <a:pPr lvl="1">
              <a:buFontTx/>
              <a:buChar char="-"/>
            </a:pPr>
            <a:endParaRPr lang="en-US" sz="2200" dirty="0"/>
          </a:p>
          <a:p>
            <a:pPr lvl="2">
              <a:buFontTx/>
              <a:buChar char="-"/>
            </a:pPr>
            <a:endParaRPr lang="en-US" sz="1800" dirty="0" smtClean="0"/>
          </a:p>
          <a:p>
            <a:pPr lvl="3">
              <a:buFontTx/>
              <a:buChar char="-"/>
            </a:pPr>
            <a:r>
              <a:rPr lang="en-US" sz="1800" dirty="0" smtClean="0">
                <a:solidFill>
                  <a:srgbClr val="009900"/>
                </a:solidFill>
              </a:rPr>
              <a:t>Updated with adult returns through Nov 17, 2016</a:t>
            </a:r>
          </a:p>
          <a:p>
            <a:pPr lvl="3">
              <a:buFontTx/>
              <a:buChar char="-"/>
            </a:pPr>
            <a:r>
              <a:rPr lang="en-US" sz="1800" dirty="0" smtClean="0">
                <a:solidFill>
                  <a:srgbClr val="009900"/>
                </a:solidFill>
              </a:rPr>
              <a:t>Added smolt migration year 2014</a:t>
            </a:r>
          </a:p>
          <a:p>
            <a:pPr lvl="3">
              <a:buFontTx/>
              <a:buChar char="-"/>
            </a:pPr>
            <a:r>
              <a:rPr lang="en-US" sz="1800" dirty="0" smtClean="0">
                <a:solidFill>
                  <a:srgbClr val="009900"/>
                </a:solidFill>
              </a:rPr>
              <a:t>New accounting (“adult currency”)</a:t>
            </a:r>
          </a:p>
          <a:p>
            <a:pPr lvl="3">
              <a:buFontTx/>
              <a:buChar char="-"/>
            </a:pP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0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Patterns of SAR vs.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Need a “time-stamp” – date of passage/detection</a:t>
            </a:r>
          </a:p>
          <a:p>
            <a:pPr marL="0" indent="0">
              <a:buNone/>
            </a:pPr>
            <a:endParaRPr lang="en-US" sz="2400" strike="sngStrike" dirty="0"/>
          </a:p>
          <a:p>
            <a:r>
              <a:rPr lang="en-US" sz="2400" dirty="0" smtClean="0"/>
              <a:t>These analyses use fish that entered JBS at Lower Granite Dam</a:t>
            </a:r>
          </a:p>
          <a:p>
            <a:pPr lvl="1">
              <a:buFontTx/>
              <a:buChar char="-"/>
            </a:pPr>
            <a:r>
              <a:rPr lang="en-US" sz="2400" dirty="0" smtClean="0"/>
              <a:t>tagged upstream or at the dam</a:t>
            </a:r>
          </a:p>
          <a:p>
            <a:pPr lvl="1">
              <a:buFontTx/>
              <a:buChar char="-"/>
            </a:pPr>
            <a:r>
              <a:rPr lang="en-US" sz="2400" dirty="0"/>
              <a:t>either transported (T) or bypassed (B or “C1</a:t>
            </a:r>
            <a:r>
              <a:rPr lang="en-US" sz="2400" dirty="0" smtClean="0"/>
              <a:t>”)</a:t>
            </a:r>
          </a:p>
          <a:p>
            <a:pPr lvl="1">
              <a:buFontTx/>
              <a:buChar char="-"/>
            </a:pPr>
            <a:r>
              <a:rPr lang="en-US" sz="2400" dirty="0"/>
              <a:t>c</a:t>
            </a:r>
            <a:r>
              <a:rPr lang="en-US" sz="2400" dirty="0" smtClean="0"/>
              <a:t>an adjust “standards” based on observed C0 &gt; C1</a:t>
            </a:r>
            <a:endParaRPr lang="en-US" sz="2400" dirty="0"/>
          </a:p>
          <a:p>
            <a:pPr lvl="1">
              <a:buFontTx/>
              <a:buChar char="-"/>
            </a:pPr>
            <a:endParaRPr lang="en-US" sz="2400" dirty="0" smtClean="0"/>
          </a:p>
          <a:p>
            <a:pPr lvl="1"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endParaRPr lang="en-US" sz="2400" strike="sng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6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237744"/>
            <a:ext cx="8144883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237744"/>
            <a:ext cx="8144883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237744"/>
            <a:ext cx="8144883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8" y="235786"/>
            <a:ext cx="8140390" cy="615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1475"/>
            <a:ext cx="85344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solidFill>
                <a:srgbClr val="000066"/>
              </a:solidFill>
              <a:latin typeface="Arial" charset="0"/>
            </a:endParaRP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Above average flow early, tailed off</a:t>
            </a: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66"/>
              </a:solidFill>
              <a:latin typeface="Arial" charset="0"/>
            </a:endParaRP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Average spill percentage</a:t>
            </a: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>
              <a:solidFill>
                <a:srgbClr val="000066"/>
              </a:solidFill>
              <a:latin typeface="Arial" charset="0"/>
            </a:endParaRP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Water warmer than average (1-1.5</a:t>
            </a:r>
            <a:r>
              <a:rPr lang="en-US" sz="2800" baseline="30000" dirty="0" smtClean="0">
                <a:solidFill>
                  <a:srgbClr val="000066"/>
                </a:solidFill>
                <a:latin typeface="Arial" charset="0"/>
              </a:rPr>
              <a:t>o</a:t>
            </a: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 C throughout)</a:t>
            </a: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>
              <a:solidFill>
                <a:srgbClr val="000066"/>
              </a:solidFill>
              <a:latin typeface="Arial" charset="0"/>
            </a:endParaRP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Short travel times (high </a:t>
            </a:r>
            <a:r>
              <a:rPr lang="en-US" sz="2800" smtClean="0">
                <a:solidFill>
                  <a:srgbClr val="000066"/>
                </a:solidFill>
                <a:latin typeface="Arial" charset="0"/>
              </a:rPr>
              <a:t>migration rate) in </a:t>
            </a: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April</a:t>
            </a: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>
              <a:solidFill>
                <a:srgbClr val="000066"/>
              </a:solidFill>
              <a:latin typeface="Arial" charset="0"/>
            </a:endParaRP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Small percentage (&lt;25%) transported</a:t>
            </a:r>
            <a:endParaRPr lang="en-US" sz="2800" dirty="0">
              <a:solidFill>
                <a:srgbClr val="000066"/>
              </a:solidFill>
              <a:latin typeface="Arial" charset="0"/>
            </a:endParaRP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solidFill>
                <a:srgbClr val="000066"/>
              </a:solidFill>
              <a:latin typeface="Arial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174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Spring Conditions</a:t>
            </a:r>
            <a:endParaRPr lang="en-US" sz="4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641985"/>
            <a:ext cx="852487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456878" cy="676014"/>
          </a:xfrm>
        </p:spPr>
        <p:txBody>
          <a:bodyPr/>
          <a:lstStyle/>
          <a:p>
            <a:r>
              <a:rPr lang="en-US" dirty="0" smtClean="0"/>
              <a:t>“Adult Currency”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2338795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What do all these percentages and ratios of percentages mean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in terms of numbers of returning adults?</a:t>
            </a:r>
          </a:p>
          <a:p>
            <a:pPr marL="0" indent="0">
              <a:buNone/>
            </a:pPr>
            <a:endParaRPr lang="en-US" sz="2400" strike="sngStrike" dirty="0" smtClean="0"/>
          </a:p>
          <a:p>
            <a:pPr marL="0" indent="0">
              <a:buNone/>
            </a:pPr>
            <a:endParaRPr lang="en-US" sz="2400" strike="sng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7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135815" cy="676014"/>
          </a:xfrm>
        </p:spPr>
        <p:txBody>
          <a:bodyPr>
            <a:normAutofit/>
          </a:bodyPr>
          <a:lstStyle/>
          <a:p>
            <a:r>
              <a:rPr lang="en-US" dirty="0" smtClean="0"/>
              <a:t>Data Sources for “Adult Currency”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7293"/>
            <a:ext cx="9061938" cy="4771476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Smolt Monitoring Program – “Collection Count”</a:t>
            </a:r>
          </a:p>
          <a:p>
            <a:pPr lvl="1">
              <a:buFontTx/>
              <a:buChar char="-"/>
            </a:pPr>
            <a:r>
              <a:rPr lang="en-US" sz="2400" dirty="0" smtClean="0"/>
              <a:t>Estimate of the number of fish (tagged + untagged) in the JBS</a:t>
            </a:r>
          </a:p>
          <a:p>
            <a:pPr lvl="1">
              <a:buFontTx/>
              <a:buChar char="-"/>
            </a:pPr>
            <a:r>
              <a:rPr lang="en-US" sz="2400" dirty="0" smtClean="0"/>
              <a:t>(Wild and hatchery steelhead not counted separately)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Daily detection probability estimates from PIT tags </a:t>
            </a:r>
          </a:p>
          <a:p>
            <a:pPr marL="457200" lvl="1" indent="0">
              <a:buNone/>
            </a:pPr>
            <a:r>
              <a:rPr lang="en-US" sz="2400" dirty="0" smtClean="0"/>
              <a:t>-  Estimate </a:t>
            </a:r>
            <a:r>
              <a:rPr lang="en-US" sz="2400" dirty="0"/>
              <a:t>of the proportion of all passing fish that entered JBS</a:t>
            </a:r>
          </a:p>
          <a:p>
            <a:endParaRPr lang="en-US" sz="2400" dirty="0"/>
          </a:p>
          <a:p>
            <a:r>
              <a:rPr lang="en-US" sz="2400" dirty="0" smtClean="0"/>
              <a:t>Model-Averaged estimates of SARs for transported and bypassed</a:t>
            </a:r>
            <a:endParaRPr lang="en-US" sz="2400" dirty="0"/>
          </a:p>
          <a:p>
            <a:pPr lvl="1">
              <a:buFontTx/>
              <a:buChar char="-"/>
            </a:pPr>
            <a:endParaRPr lang="en-US" sz="2400" dirty="0"/>
          </a:p>
          <a:p>
            <a:pPr lvl="1"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endParaRPr lang="en-US" sz="2400" strike="sngStrike" dirty="0" smtClean="0"/>
          </a:p>
          <a:p>
            <a:pPr marL="0" indent="0">
              <a:buNone/>
            </a:pPr>
            <a:endParaRPr lang="en-US" sz="2400" strike="sng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2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6380" y="1037063"/>
            <a:ext cx="367991" cy="2007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6379" y="1390185"/>
            <a:ext cx="367991" cy="2007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8184" y="952758"/>
            <a:ext cx="3044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Total arrived at LGR = 1.12 million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8183" y="1303650"/>
            <a:ext cx="3824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Total entered JBS during transport ops = 234,000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05" y="181279"/>
            <a:ext cx="2491712" cy="613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6380" y="1037063"/>
            <a:ext cx="367991" cy="2007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6379" y="1390185"/>
            <a:ext cx="367991" cy="2007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8184" y="952758"/>
            <a:ext cx="3044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Total arrived at LGR = 1.12 million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8183" y="1303650"/>
            <a:ext cx="3824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Total entered JBS during transport ops = 234,000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4" y="175260"/>
            <a:ext cx="2909002" cy="617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6380" y="1037063"/>
            <a:ext cx="367991" cy="2007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6379" y="1390185"/>
            <a:ext cx="367991" cy="2007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8184" y="952758"/>
            <a:ext cx="3044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Total arrived at LGR = 1.12 million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8183" y="1303650"/>
            <a:ext cx="3824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Total entered JBS during transport ops = 234,000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6380" y="4590585"/>
            <a:ext cx="367991" cy="200722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8184" y="4521669"/>
            <a:ext cx="4248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Total adults from bypassed smolts in April = 1,170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36380" y="4962292"/>
            <a:ext cx="367991" cy="2007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9335" y="4893376"/>
            <a:ext cx="4248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Total adults from transported smolts in May =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3,985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36380" y="5454404"/>
            <a:ext cx="367991" cy="200722"/>
          </a:xfrm>
          <a:prstGeom prst="rect">
            <a:avLst/>
          </a:prstGeom>
          <a:pattFill prst="dkVert">
            <a:fgClr>
              <a:srgbClr val="0000FF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8182" y="5385521"/>
            <a:ext cx="4591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“Hypothetical” adults if smolts in JBS in May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                                      had been bypassed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=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3,105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3" y="163830"/>
            <a:ext cx="2875283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48751"/>
            <a:ext cx="7889631" cy="676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“Adult Currency” – Transported vs. Bypassed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66"/>
            <a:ext cx="9143999" cy="5147788"/>
          </a:xfrm>
        </p:spPr>
        <p:txBody>
          <a:bodyPr>
            <a:normAutofit fontScale="55000" lnSpcReduction="20000"/>
          </a:bodyPr>
          <a:lstStyle/>
          <a:p>
            <a:endParaRPr lang="en-US" sz="2400" dirty="0" smtClean="0"/>
          </a:p>
          <a:p>
            <a:r>
              <a:rPr lang="en-US" sz="4400" dirty="0" smtClean="0"/>
              <a:t>Assumptions</a:t>
            </a:r>
          </a:p>
          <a:p>
            <a:endParaRPr lang="en-US" dirty="0" smtClean="0"/>
          </a:p>
          <a:p>
            <a:pPr lvl="1">
              <a:buFontTx/>
              <a:buChar char="-"/>
            </a:pPr>
            <a:r>
              <a:rPr lang="en-US" sz="3600" dirty="0" smtClean="0"/>
              <a:t>Bypass percentages and SARs estimated from PIT-tagged fish apply to untagged fish</a:t>
            </a:r>
          </a:p>
          <a:p>
            <a:pPr lvl="1">
              <a:buFontTx/>
              <a:buChar char="-"/>
            </a:pPr>
            <a:endParaRPr lang="en-US" sz="2900" dirty="0" smtClean="0"/>
          </a:p>
          <a:p>
            <a:pPr lvl="1">
              <a:buFontTx/>
              <a:buChar char="-"/>
            </a:pPr>
            <a:r>
              <a:rPr lang="en-US" sz="3600" dirty="0" smtClean="0"/>
              <a:t>Spill levels and Transportation start date stay the same (not trying to model these!)</a:t>
            </a:r>
          </a:p>
          <a:p>
            <a:pPr lvl="1">
              <a:buFontTx/>
              <a:buChar char="-"/>
            </a:pPr>
            <a:endParaRPr lang="en-US" sz="2900" dirty="0" smtClean="0"/>
          </a:p>
          <a:p>
            <a:pPr lvl="1">
              <a:buFontTx/>
              <a:buChar char="-"/>
            </a:pPr>
            <a:r>
              <a:rPr lang="en-US" sz="3600" dirty="0" smtClean="0"/>
              <a:t>SARs during transport period would not change with different mixture of transported and bypassed fish</a:t>
            </a:r>
          </a:p>
          <a:p>
            <a:pPr lvl="1">
              <a:buFontTx/>
              <a:buChar char="-"/>
            </a:pPr>
            <a:endParaRPr lang="en-US" sz="2900" dirty="0"/>
          </a:p>
          <a:p>
            <a:pPr lvl="1">
              <a:buFontTx/>
              <a:buChar char="-"/>
            </a:pPr>
            <a:r>
              <a:rPr lang="en-US" sz="3600" dirty="0" smtClean="0"/>
              <a:t>15% of total steelhead passage is wild </a:t>
            </a:r>
          </a:p>
          <a:p>
            <a:pPr lvl="1">
              <a:buFontTx/>
              <a:buChar char="-"/>
            </a:pPr>
            <a:endParaRPr lang="en-US" sz="2900" dirty="0"/>
          </a:p>
          <a:p>
            <a:pPr lvl="1">
              <a:buFontTx/>
              <a:buChar char="-"/>
            </a:pPr>
            <a:r>
              <a:rPr lang="en-US" sz="3600" dirty="0" smtClean="0"/>
              <a:t>Everything estimated with no error 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(i.e., haven’t yet done the work to characterize error in estimation)</a:t>
            </a:r>
          </a:p>
          <a:p>
            <a:pPr lvl="1">
              <a:buFontTx/>
              <a:buChar char="-"/>
            </a:pPr>
            <a:endParaRPr lang="en-US" sz="2900" dirty="0"/>
          </a:p>
          <a:p>
            <a:pPr lvl="1">
              <a:buFontTx/>
              <a:buChar char="-"/>
            </a:pPr>
            <a:r>
              <a:rPr lang="en-US" sz="3600" dirty="0" smtClean="0"/>
              <a:t>“Conservative” modeling effort</a:t>
            </a:r>
          </a:p>
          <a:p>
            <a:pPr lvl="1">
              <a:buFontTx/>
              <a:buChar char="-"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	</a:t>
            </a:r>
          </a:p>
          <a:p>
            <a:pPr marL="0" indent="0">
              <a:buNone/>
            </a:pPr>
            <a:endParaRPr lang="en-US" sz="2900" strike="sng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0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4" y="103649"/>
            <a:ext cx="8077200" cy="6251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3260" y="287160"/>
            <a:ext cx="3748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Wild Chinook - Smolts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1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2200"/>
            <a:ext cx="9144000" cy="328417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248750"/>
            <a:ext cx="7889631" cy="21134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“Adult Currency” – Transported vs. </a:t>
            </a:r>
            <a:r>
              <a:rPr lang="en-US" dirty="0" smtClean="0"/>
              <a:t>Bypassed</a:t>
            </a:r>
            <a:br>
              <a:rPr lang="en-US" dirty="0" smtClean="0"/>
            </a:br>
            <a:r>
              <a:rPr lang="en-US" sz="2900" dirty="0" smtClean="0">
                <a:solidFill>
                  <a:schemeClr val="tx2"/>
                </a:solidFill>
              </a:rPr>
              <a:t>Wild Chinook – Lower Granite Dam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tx2"/>
                </a:solidFill>
              </a:rPr>
              <a:t>Mean difference for LGR = 1,033</a:t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en-US" sz="2700" dirty="0">
                <a:solidFill>
                  <a:schemeClr val="tx2"/>
                </a:solidFill>
              </a:rPr>
              <a:t/>
            </a:r>
            <a:br>
              <a:rPr lang="en-US" sz="2700" dirty="0">
                <a:solidFill>
                  <a:schemeClr val="tx2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2200"/>
            <a:ext cx="9144000" cy="328417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248750"/>
            <a:ext cx="7889631" cy="21134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“Adult Currency” – Transported vs. </a:t>
            </a:r>
            <a:r>
              <a:rPr lang="en-US" dirty="0" smtClean="0"/>
              <a:t>Bypassed</a:t>
            </a:r>
            <a:br>
              <a:rPr lang="en-US" dirty="0" smtClean="0"/>
            </a:br>
            <a:r>
              <a:rPr lang="en-US" sz="2900" dirty="0" smtClean="0">
                <a:solidFill>
                  <a:schemeClr val="tx2"/>
                </a:solidFill>
              </a:rPr>
              <a:t>Wild Chinook – Lower Granite Dam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tx2"/>
                </a:solidFill>
              </a:rPr>
              <a:t>Mean difference for LGR = 1,033</a:t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en-US" sz="2700" dirty="0">
                <a:solidFill>
                  <a:schemeClr val="tx2"/>
                </a:solidFill>
              </a:rPr>
              <a:t/>
            </a:r>
            <a:br>
              <a:rPr lang="en-US" sz="2700" dirty="0">
                <a:solidFill>
                  <a:schemeClr val="tx2"/>
                </a:solidFill>
              </a:rPr>
            </a:br>
            <a:r>
              <a:rPr lang="en-US" sz="2700" dirty="0" smtClean="0">
                <a:solidFill>
                  <a:schemeClr val="tx2"/>
                </a:solidFill>
              </a:rPr>
              <a:t>Still to come: estimates for Little Goose, Lower Monumental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832077"/>
            <a:ext cx="7772400" cy="580287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solidFill>
                <a:srgbClr val="000066"/>
              </a:solidFill>
              <a:latin typeface="Arial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000066"/>
                </a:solidFill>
                <a:latin typeface="Arial" charset="0"/>
              </a:rPr>
              <a:t>Chinook survival from hatchery to LGR above 70% third year in a row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66"/>
              </a:solidFill>
              <a:latin typeface="Arial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Reach-by-reach mix of higher and lower than average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66"/>
              </a:solidFill>
              <a:latin typeface="Arial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Overall hydrosystem survival about 3-4% lower than average for both species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>
              <a:solidFill>
                <a:srgbClr val="000066"/>
              </a:solidFill>
              <a:latin typeface="Arial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Deficit in lower Columbia for both species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solidFill>
                <a:srgbClr val="000066"/>
              </a:solidFill>
              <a:latin typeface="Arial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174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66"/>
                </a:solidFill>
                <a:latin typeface="Arial" charset="0"/>
              </a:rPr>
              <a:t>2016 Spring Survival</a:t>
            </a:r>
            <a:endParaRPr lang="en-US" sz="4400" dirty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2200"/>
            <a:ext cx="9144000" cy="328417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248750"/>
            <a:ext cx="7889631" cy="21134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“Adult Currency” – Transported vs. </a:t>
            </a:r>
            <a:r>
              <a:rPr lang="en-US" dirty="0" smtClean="0"/>
              <a:t>Bypassed</a:t>
            </a:r>
            <a:br>
              <a:rPr lang="en-US" dirty="0" smtClean="0"/>
            </a:br>
            <a:r>
              <a:rPr lang="en-US" sz="2900" dirty="0" smtClean="0">
                <a:solidFill>
                  <a:schemeClr val="tx2"/>
                </a:solidFill>
              </a:rPr>
              <a:t>Wild Chinook – Lower Granite Dam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tx2"/>
                </a:solidFill>
              </a:rPr>
              <a:t>Mean difference for LGR = 1,033</a:t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en-US" sz="2700" dirty="0">
                <a:solidFill>
                  <a:schemeClr val="tx2"/>
                </a:solidFill>
              </a:rPr>
              <a:t/>
            </a:r>
            <a:br>
              <a:rPr lang="en-US" sz="2700" dirty="0">
                <a:solidFill>
                  <a:schemeClr val="tx2"/>
                </a:solidFill>
              </a:rPr>
            </a:br>
            <a:r>
              <a:rPr lang="en-US" sz="2700" dirty="0" smtClean="0">
                <a:solidFill>
                  <a:schemeClr val="tx2"/>
                </a:solidFill>
              </a:rPr>
              <a:t>Still to come: estimates for Little Goose, Lower Monumental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567399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Mean difference for Hatchery Chinook from Lower Granite Dam = 5,951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9" y="203873"/>
            <a:ext cx="7945608" cy="6151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3260" y="287160"/>
            <a:ext cx="3993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Wild Steelhead - Smolts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1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9152"/>
            <a:ext cx="9144000" cy="328269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248750"/>
            <a:ext cx="7889631" cy="21134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“Adult Currency” – Transported vs. </a:t>
            </a:r>
            <a:r>
              <a:rPr lang="en-US" dirty="0" smtClean="0"/>
              <a:t>Bypassed</a:t>
            </a:r>
            <a:br>
              <a:rPr lang="en-US" dirty="0" smtClean="0"/>
            </a:br>
            <a:r>
              <a:rPr lang="en-US" sz="2900" dirty="0" smtClean="0">
                <a:solidFill>
                  <a:schemeClr val="tx2"/>
                </a:solidFill>
              </a:rPr>
              <a:t>Wild Steelhead – Lower Granite Dam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tx2"/>
                </a:solidFill>
              </a:rPr>
              <a:t>Mean difference for LGR = 2,288</a:t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en-US" sz="2700" dirty="0">
                <a:solidFill>
                  <a:schemeClr val="tx2"/>
                </a:solidFill>
              </a:rPr>
              <a:t/>
            </a:r>
            <a:br>
              <a:rPr lang="en-US" sz="2700" dirty="0">
                <a:solidFill>
                  <a:schemeClr val="tx2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416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6104"/>
            <a:ext cx="9144000" cy="328269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248750"/>
            <a:ext cx="7889631" cy="21134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“Adult Currency” – Transported vs. </a:t>
            </a:r>
            <a:r>
              <a:rPr lang="en-US" dirty="0" smtClean="0"/>
              <a:t>Bypassed</a:t>
            </a:r>
            <a:br>
              <a:rPr lang="en-US" dirty="0" smtClean="0"/>
            </a:br>
            <a:r>
              <a:rPr lang="en-US" sz="2900" dirty="0" smtClean="0">
                <a:solidFill>
                  <a:schemeClr val="tx2"/>
                </a:solidFill>
              </a:rPr>
              <a:t>Wild Steelhead – Lower Granite Dam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tx2"/>
                </a:solidFill>
              </a:rPr>
              <a:t>Mean difference for LGR = 2,288</a:t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en-US" sz="2700" dirty="0">
                <a:solidFill>
                  <a:schemeClr val="tx2"/>
                </a:solidFill>
              </a:rPr>
              <a:t/>
            </a:r>
            <a:br>
              <a:rPr lang="en-US" sz="2700" dirty="0">
                <a:solidFill>
                  <a:schemeClr val="tx2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67399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Mean difference for Hatchery Steelhead from Lower Granite Dam = 7,080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922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79" y="463826"/>
            <a:ext cx="8229600" cy="676014"/>
          </a:xfrm>
        </p:spPr>
        <p:txBody>
          <a:bodyPr/>
          <a:lstStyle/>
          <a:p>
            <a:r>
              <a:rPr lang="en-US" dirty="0" smtClean="0"/>
              <a:t>Smolt Transportation Seasonal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0504"/>
            <a:ext cx="8229600" cy="4182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Suby</a:t>
            </a:r>
            <a:r>
              <a:rPr lang="en-US" sz="3600" dirty="0" smtClean="0"/>
              <a:t>earling Fall Chinook Salmon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Study in Migration </a:t>
            </a:r>
            <a:r>
              <a:rPr lang="en-US" sz="3600" dirty="0" smtClean="0"/>
              <a:t>Years </a:t>
            </a:r>
            <a:r>
              <a:rPr lang="en-US" sz="3600" dirty="0" smtClean="0"/>
              <a:t>2006, 2008-2012</a:t>
            </a:r>
            <a:endParaRPr lang="en-US" sz="3600" dirty="0" smtClean="0"/>
          </a:p>
          <a:p>
            <a:pPr lvl="1">
              <a:buFontTx/>
              <a:buChar char="-"/>
            </a:pPr>
            <a:endParaRPr lang="en-US" sz="2200" dirty="0"/>
          </a:p>
          <a:p>
            <a:pPr lvl="2">
              <a:buFontTx/>
              <a:buChar char="-"/>
            </a:pPr>
            <a:endParaRPr lang="en-US" sz="1800" dirty="0" smtClean="0"/>
          </a:p>
          <a:p>
            <a:pPr lvl="3">
              <a:buFontTx/>
              <a:buChar char="-"/>
            </a:pPr>
            <a:r>
              <a:rPr lang="en-US" sz="1800" dirty="0" smtClean="0">
                <a:solidFill>
                  <a:srgbClr val="009900"/>
                </a:solidFill>
              </a:rPr>
              <a:t>Adults complete except for handful of 5-oceans expected in 2017</a:t>
            </a:r>
            <a:endParaRPr lang="en-US" sz="1800" dirty="0" smtClean="0">
              <a:solidFill>
                <a:srgbClr val="009900"/>
              </a:solidFill>
            </a:endParaRPr>
          </a:p>
          <a:p>
            <a:pPr lvl="3">
              <a:buFontTx/>
              <a:buChar char="-"/>
            </a:pPr>
            <a:endParaRPr lang="en-US" sz="1800" dirty="0" smtClean="0">
              <a:solidFill>
                <a:srgbClr val="009900"/>
              </a:solidFill>
            </a:endParaRPr>
          </a:p>
          <a:p>
            <a:pPr lvl="3">
              <a:buFontTx/>
              <a:buChar char="-"/>
            </a:pPr>
            <a:r>
              <a:rPr lang="en-US" sz="1800" dirty="0" smtClean="0">
                <a:solidFill>
                  <a:srgbClr val="009900"/>
                </a:solidFill>
              </a:rPr>
              <a:t>Draft report IMMINENT</a:t>
            </a:r>
            <a:endParaRPr lang="en-US" sz="1800" dirty="0" smtClean="0">
              <a:solidFill>
                <a:srgbClr val="009900"/>
              </a:solidFill>
            </a:endParaRPr>
          </a:p>
          <a:p>
            <a:pPr lvl="3">
              <a:buFontTx/>
              <a:buChar char="-"/>
            </a:pP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5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fall Chinook salmon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Natural</a:t>
            </a:r>
          </a:p>
          <a:p>
            <a:pPr marL="457200" lvl="1" indent="0">
              <a:buNone/>
            </a:pPr>
            <a:r>
              <a:rPr lang="en-US" sz="2400" dirty="0" smtClean="0"/>
              <a:t>- </a:t>
            </a:r>
            <a:r>
              <a:rPr lang="en-US" sz="1800" dirty="0" smtClean="0"/>
              <a:t>Not enough of these to conduct a transportation evaluation</a:t>
            </a:r>
          </a:p>
          <a:p>
            <a:endParaRPr lang="en-US" sz="2400" dirty="0"/>
          </a:p>
          <a:p>
            <a:r>
              <a:rPr lang="en-US" sz="2400" dirty="0" smtClean="0"/>
              <a:t>Hatchery production subyearlings</a:t>
            </a:r>
          </a:p>
          <a:p>
            <a:endParaRPr lang="en-US" sz="2400" dirty="0"/>
          </a:p>
          <a:p>
            <a:r>
              <a:rPr lang="en-US" sz="2400" dirty="0" smtClean="0"/>
              <a:t>Hatchery production yearlings</a:t>
            </a:r>
            <a:endParaRPr lang="en-US" sz="2400" dirty="0"/>
          </a:p>
          <a:p>
            <a:pPr lvl="1">
              <a:buFontTx/>
              <a:buChar char="-"/>
            </a:pPr>
            <a:r>
              <a:rPr lang="en-US" sz="1800" dirty="0" smtClean="0"/>
              <a:t>Released in early April, pass dams before spring transportation program begins. </a:t>
            </a:r>
          </a:p>
          <a:p>
            <a:pPr lvl="1">
              <a:buFontTx/>
              <a:buChar char="-"/>
            </a:pPr>
            <a:endParaRPr lang="en-US" sz="1800" dirty="0"/>
          </a:p>
          <a:p>
            <a:r>
              <a:rPr lang="en-US" sz="2400" dirty="0"/>
              <a:t>Hatchery-reared surrogates for natural fish</a:t>
            </a:r>
          </a:p>
          <a:p>
            <a:pPr lvl="1">
              <a:buFontTx/>
              <a:buChar char="-"/>
            </a:pPr>
            <a:r>
              <a:rPr lang="en-US" sz="1800" dirty="0"/>
              <a:t>Lyons Ferry fish specially reared at Irrigon and Dworshak NFH etc. </a:t>
            </a:r>
          </a:p>
          <a:p>
            <a:pPr marL="457200" lvl="1" indent="0">
              <a:buNone/>
            </a:pPr>
            <a:endParaRPr lang="en-US" sz="2200" dirty="0"/>
          </a:p>
          <a:p>
            <a:pPr lvl="1">
              <a:buFontTx/>
              <a:buChar char="-"/>
            </a:pPr>
            <a:endParaRPr lang="en-US" sz="1800" dirty="0"/>
          </a:p>
          <a:p>
            <a:pPr lvl="2">
              <a:buFontTx/>
              <a:buChar char="-"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5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81" y="506627"/>
            <a:ext cx="8289619" cy="580273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684363" y="2262433"/>
            <a:ext cx="2059462" cy="923827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9661492">
            <a:off x="5542602" y="2751271"/>
            <a:ext cx="1107887" cy="2566638"/>
          </a:xfrm>
          <a:prstGeom prst="ellipse">
            <a:avLst/>
          </a:prstGeom>
          <a:solidFill>
            <a:srgbClr val="0070C0">
              <a:alpha val="3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05" y="131945"/>
            <a:ext cx="6339017" cy="619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34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91" y="197708"/>
            <a:ext cx="6284087" cy="614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426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06" y="0"/>
            <a:ext cx="6498730" cy="635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3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>
            <a:off x="152400" y="152400"/>
            <a:ext cx="9144000" cy="6858000"/>
            <a:chOff x="96" y="168"/>
            <a:chExt cx="5562" cy="3960"/>
          </a:xfrm>
        </p:grpSpPr>
        <p:pic>
          <p:nvPicPr>
            <p:cNvPr id="8208" name="Picture 5" descr="columbiamapnotex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68"/>
              <a:ext cx="5562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9" name="Text Box 6"/>
            <p:cNvSpPr txBox="1">
              <a:spLocks noChangeArrowheads="1"/>
            </p:cNvSpPr>
            <p:nvPr/>
          </p:nvSpPr>
          <p:spPr bwMode="auto">
            <a:xfrm>
              <a:off x="1824" y="3646"/>
              <a:ext cx="11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8210" name="Text Box 7"/>
            <p:cNvSpPr txBox="1">
              <a:spLocks noChangeArrowheads="1"/>
            </p:cNvSpPr>
            <p:nvPr/>
          </p:nvSpPr>
          <p:spPr bwMode="auto">
            <a:xfrm>
              <a:off x="4790" y="2524"/>
              <a:ext cx="11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8211" name="Text Box 8"/>
            <p:cNvSpPr txBox="1">
              <a:spLocks noChangeArrowheads="1"/>
            </p:cNvSpPr>
            <p:nvPr/>
          </p:nvSpPr>
          <p:spPr bwMode="auto">
            <a:xfrm>
              <a:off x="366" y="1751"/>
              <a:ext cx="11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8212" name="Text Box 9"/>
            <p:cNvSpPr txBox="1">
              <a:spLocks noChangeArrowheads="1"/>
            </p:cNvSpPr>
            <p:nvPr/>
          </p:nvSpPr>
          <p:spPr bwMode="auto">
            <a:xfrm rot="-5360739">
              <a:off x="1083" y="3056"/>
              <a:ext cx="627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Bonneville</a:t>
              </a:r>
              <a:endParaRPr lang="en-US" sz="1400">
                <a:solidFill>
                  <a:srgbClr val="0000FF"/>
                </a:solidFill>
                <a:latin typeface="Franklin Gothic Medium" pitchFamily="34" charset="0"/>
              </a:endParaRPr>
            </a:p>
          </p:txBody>
        </p:sp>
        <p:sp>
          <p:nvSpPr>
            <p:cNvPr id="8213" name="Text Box 10"/>
            <p:cNvSpPr txBox="1">
              <a:spLocks noChangeArrowheads="1"/>
            </p:cNvSpPr>
            <p:nvPr/>
          </p:nvSpPr>
          <p:spPr bwMode="auto">
            <a:xfrm rot="-5442136">
              <a:off x="1563" y="3136"/>
              <a:ext cx="62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The Dalles</a:t>
              </a:r>
            </a:p>
          </p:txBody>
        </p:sp>
        <p:sp>
          <p:nvSpPr>
            <p:cNvPr id="8214" name="Text Box 11"/>
            <p:cNvSpPr txBox="1">
              <a:spLocks noChangeArrowheads="1"/>
            </p:cNvSpPr>
            <p:nvPr/>
          </p:nvSpPr>
          <p:spPr bwMode="auto">
            <a:xfrm rot="-5468091">
              <a:off x="1870" y="3036"/>
              <a:ext cx="561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John Day</a:t>
              </a:r>
            </a:p>
          </p:txBody>
        </p:sp>
        <p:sp>
          <p:nvSpPr>
            <p:cNvPr id="8215" name="Text Box 12"/>
            <p:cNvSpPr txBox="1">
              <a:spLocks noChangeArrowheads="1"/>
            </p:cNvSpPr>
            <p:nvPr/>
          </p:nvSpPr>
          <p:spPr bwMode="auto">
            <a:xfrm>
              <a:off x="4487" y="3136"/>
              <a:ext cx="794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Hells Canyon</a:t>
              </a:r>
            </a:p>
          </p:txBody>
        </p:sp>
        <p:sp>
          <p:nvSpPr>
            <p:cNvPr id="8216" name="Text Box 13"/>
            <p:cNvSpPr txBox="1">
              <a:spLocks noChangeArrowheads="1"/>
            </p:cNvSpPr>
            <p:nvPr/>
          </p:nvSpPr>
          <p:spPr bwMode="auto">
            <a:xfrm>
              <a:off x="4431" y="3347"/>
              <a:ext cx="46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Oxbow</a:t>
              </a:r>
            </a:p>
          </p:txBody>
        </p:sp>
        <p:sp>
          <p:nvSpPr>
            <p:cNvPr id="8217" name="Text Box 14"/>
            <p:cNvSpPr txBox="1">
              <a:spLocks noChangeArrowheads="1"/>
            </p:cNvSpPr>
            <p:nvPr/>
          </p:nvSpPr>
          <p:spPr bwMode="auto">
            <a:xfrm>
              <a:off x="4387" y="3513"/>
              <a:ext cx="60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Brownlee</a:t>
              </a:r>
            </a:p>
          </p:txBody>
        </p:sp>
        <p:sp>
          <p:nvSpPr>
            <p:cNvPr id="8218" name="Text Box 15"/>
            <p:cNvSpPr txBox="1">
              <a:spLocks noChangeArrowheads="1"/>
            </p:cNvSpPr>
            <p:nvPr/>
          </p:nvSpPr>
          <p:spPr bwMode="auto">
            <a:xfrm>
              <a:off x="1866" y="1991"/>
              <a:ext cx="81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Priest Rapids</a:t>
              </a:r>
            </a:p>
          </p:txBody>
        </p:sp>
        <p:sp>
          <p:nvSpPr>
            <p:cNvPr id="8219" name="Text Box 16"/>
            <p:cNvSpPr txBox="1">
              <a:spLocks noChangeArrowheads="1"/>
            </p:cNvSpPr>
            <p:nvPr/>
          </p:nvSpPr>
          <p:spPr bwMode="auto">
            <a:xfrm>
              <a:off x="1919" y="1736"/>
              <a:ext cx="66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Wanapum</a:t>
              </a:r>
            </a:p>
          </p:txBody>
        </p:sp>
        <p:sp>
          <p:nvSpPr>
            <p:cNvPr id="8220" name="Text Box 17"/>
            <p:cNvSpPr txBox="1">
              <a:spLocks noChangeArrowheads="1"/>
            </p:cNvSpPr>
            <p:nvPr/>
          </p:nvSpPr>
          <p:spPr bwMode="auto">
            <a:xfrm>
              <a:off x="1765" y="1402"/>
              <a:ext cx="7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Rock Island</a:t>
              </a:r>
            </a:p>
          </p:txBody>
        </p:sp>
        <p:sp>
          <p:nvSpPr>
            <p:cNvPr id="8221" name="Text Box 18"/>
            <p:cNvSpPr txBox="1">
              <a:spLocks noChangeArrowheads="1"/>
            </p:cNvSpPr>
            <p:nvPr/>
          </p:nvSpPr>
          <p:spPr bwMode="auto">
            <a:xfrm>
              <a:off x="1597" y="1147"/>
              <a:ext cx="80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Rocky Reach</a:t>
              </a:r>
            </a:p>
          </p:txBody>
        </p:sp>
        <p:sp>
          <p:nvSpPr>
            <p:cNvPr id="8222" name="Text Box 19"/>
            <p:cNvSpPr txBox="1">
              <a:spLocks noChangeArrowheads="1"/>
            </p:cNvSpPr>
            <p:nvPr/>
          </p:nvSpPr>
          <p:spPr bwMode="auto">
            <a:xfrm>
              <a:off x="2209" y="802"/>
              <a:ext cx="40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Wells</a:t>
              </a:r>
            </a:p>
          </p:txBody>
        </p:sp>
        <p:sp>
          <p:nvSpPr>
            <p:cNvPr id="8223" name="Text Box 20"/>
            <p:cNvSpPr txBox="1">
              <a:spLocks noChangeArrowheads="1"/>
            </p:cNvSpPr>
            <p:nvPr/>
          </p:nvSpPr>
          <p:spPr bwMode="auto">
            <a:xfrm>
              <a:off x="2542" y="547"/>
              <a:ext cx="7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Chief Joseph</a:t>
              </a:r>
            </a:p>
          </p:txBody>
        </p:sp>
        <p:sp>
          <p:nvSpPr>
            <p:cNvPr id="8224" name="Text Box 21"/>
            <p:cNvSpPr txBox="1">
              <a:spLocks noChangeArrowheads="1"/>
            </p:cNvSpPr>
            <p:nvPr/>
          </p:nvSpPr>
          <p:spPr bwMode="auto">
            <a:xfrm>
              <a:off x="2997" y="1056"/>
              <a:ext cx="82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Grand</a:t>
              </a: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 </a:t>
              </a: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Coulee</a:t>
              </a:r>
            </a:p>
          </p:txBody>
        </p:sp>
        <p:sp>
          <p:nvSpPr>
            <p:cNvPr id="8225" name="Text Box 22"/>
            <p:cNvSpPr txBox="1">
              <a:spLocks noChangeArrowheads="1"/>
            </p:cNvSpPr>
            <p:nvPr/>
          </p:nvSpPr>
          <p:spPr bwMode="auto">
            <a:xfrm rot="-5400000">
              <a:off x="2724" y="2887"/>
              <a:ext cx="48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McNary</a:t>
              </a:r>
            </a:p>
          </p:txBody>
        </p:sp>
        <p:sp>
          <p:nvSpPr>
            <p:cNvPr id="8226" name="Text Box 23"/>
            <p:cNvSpPr txBox="1">
              <a:spLocks noChangeArrowheads="1"/>
            </p:cNvSpPr>
            <p:nvPr/>
          </p:nvSpPr>
          <p:spPr bwMode="auto">
            <a:xfrm rot="-5413068">
              <a:off x="2860" y="1901"/>
              <a:ext cx="624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Ice Harbor</a:t>
              </a:r>
            </a:p>
          </p:txBody>
        </p:sp>
        <p:sp>
          <p:nvSpPr>
            <p:cNvPr id="8227" name="Text Box 24"/>
            <p:cNvSpPr txBox="1">
              <a:spLocks noChangeArrowheads="1"/>
            </p:cNvSpPr>
            <p:nvPr/>
          </p:nvSpPr>
          <p:spPr bwMode="auto">
            <a:xfrm rot="-5372355">
              <a:off x="3352" y="2495"/>
              <a:ext cx="7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Little Goose</a:t>
              </a:r>
            </a:p>
          </p:txBody>
        </p:sp>
        <p:sp>
          <p:nvSpPr>
            <p:cNvPr id="8228" name="Text Box 25"/>
            <p:cNvSpPr txBox="1">
              <a:spLocks noChangeArrowheads="1"/>
            </p:cNvSpPr>
            <p:nvPr/>
          </p:nvSpPr>
          <p:spPr bwMode="auto">
            <a:xfrm rot="-5413581">
              <a:off x="3602" y="2465"/>
              <a:ext cx="806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Lower Granite</a:t>
              </a:r>
            </a:p>
          </p:txBody>
        </p:sp>
        <p:sp>
          <p:nvSpPr>
            <p:cNvPr id="8229" name="Text Box 26"/>
            <p:cNvSpPr txBox="1">
              <a:spLocks noChangeArrowheads="1"/>
            </p:cNvSpPr>
            <p:nvPr/>
          </p:nvSpPr>
          <p:spPr bwMode="auto">
            <a:xfrm rot="-5400000">
              <a:off x="2873" y="2703"/>
              <a:ext cx="107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Lower Monumental</a:t>
              </a:r>
            </a:p>
          </p:txBody>
        </p:sp>
      </p:grpSp>
      <p:pic>
        <p:nvPicPr>
          <p:cNvPr id="8195" name="Picture 27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172200"/>
            <a:ext cx="6016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8"/>
          <p:cNvSpPr>
            <a:spLocks noChangeArrowheads="1"/>
          </p:cNvSpPr>
          <p:nvPr/>
        </p:nvSpPr>
        <p:spPr bwMode="auto">
          <a:xfrm>
            <a:off x="1866900" y="3722688"/>
            <a:ext cx="2917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99"/>
                </a:solidFill>
                <a:latin typeface="Franklin Gothic Medium" pitchFamily="34" charset="0"/>
              </a:rPr>
              <a:t>Juvenile detectors</a:t>
            </a:r>
          </a:p>
        </p:txBody>
      </p:sp>
      <p:sp>
        <p:nvSpPr>
          <p:cNvPr id="8197" name="Text Box 29"/>
          <p:cNvSpPr txBox="1">
            <a:spLocks noChangeArrowheads="1"/>
          </p:cNvSpPr>
          <p:nvPr/>
        </p:nvSpPr>
        <p:spPr bwMode="auto">
          <a:xfrm>
            <a:off x="6934200" y="3505200"/>
            <a:ext cx="1365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FF"/>
                </a:solidFill>
                <a:latin typeface="Franklin Gothic Medium" pitchFamily="34" charset="0"/>
              </a:rPr>
              <a:t>Snake R. trap</a:t>
            </a:r>
          </a:p>
        </p:txBody>
      </p:sp>
      <p:sp>
        <p:nvSpPr>
          <p:cNvPr id="8198" name="Oval 30"/>
          <p:cNvSpPr>
            <a:spLocks noChangeArrowheads="1"/>
          </p:cNvSpPr>
          <p:nvPr/>
        </p:nvSpPr>
        <p:spPr bwMode="auto">
          <a:xfrm>
            <a:off x="6858000" y="3759200"/>
            <a:ext cx="123825" cy="127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8200" name="Rectangle 34"/>
          <p:cNvSpPr>
            <a:spLocks noChangeArrowheads="1"/>
          </p:cNvSpPr>
          <p:nvPr/>
        </p:nvSpPr>
        <p:spPr bwMode="auto">
          <a:xfrm>
            <a:off x="2309813" y="152400"/>
            <a:ext cx="3362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99"/>
                </a:solidFill>
                <a:latin typeface="Franklin Gothic Medium" pitchFamily="34" charset="0"/>
              </a:rPr>
              <a:t>PIT-tag Data Sources</a:t>
            </a:r>
          </a:p>
        </p:txBody>
      </p:sp>
      <p:sp>
        <p:nvSpPr>
          <p:cNvPr id="8201" name="Line 36"/>
          <p:cNvSpPr>
            <a:spLocks noChangeShapeType="1"/>
          </p:cNvSpPr>
          <p:nvPr/>
        </p:nvSpPr>
        <p:spPr bwMode="auto">
          <a:xfrm flipV="1">
            <a:off x="914400" y="3886200"/>
            <a:ext cx="7620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8202" name="Text Box 33"/>
          <p:cNvSpPr txBox="1">
            <a:spLocks noChangeArrowheads="1"/>
          </p:cNvSpPr>
          <p:nvPr/>
        </p:nvSpPr>
        <p:spPr bwMode="auto">
          <a:xfrm>
            <a:off x="516731" y="4515649"/>
            <a:ext cx="795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Franklin Gothic Medium" pitchFamily="34" charset="0"/>
              </a:rPr>
              <a:t>PIT tag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Franklin Gothic Medium" pitchFamily="34" charset="0"/>
              </a:rPr>
              <a:t>trawl</a:t>
            </a:r>
          </a:p>
        </p:txBody>
      </p:sp>
      <p:sp>
        <p:nvSpPr>
          <p:cNvPr id="8203" name="Oval 32"/>
          <p:cNvSpPr>
            <a:spLocks noChangeArrowheads="1"/>
          </p:cNvSpPr>
          <p:nvPr/>
        </p:nvSpPr>
        <p:spPr bwMode="auto">
          <a:xfrm>
            <a:off x="2568575" y="812800"/>
            <a:ext cx="1046163" cy="973138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8204" name="Text Box 33"/>
          <p:cNvSpPr txBox="1">
            <a:spLocks noChangeArrowheads="1"/>
          </p:cNvSpPr>
          <p:nvPr/>
        </p:nvSpPr>
        <p:spPr bwMode="auto">
          <a:xfrm>
            <a:off x="2614613" y="1009650"/>
            <a:ext cx="102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Franklin Gothic Medium" pitchFamily="34" charset="0"/>
              </a:rPr>
              <a:t>Hatchery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Franklin Gothic Medium" pitchFamily="34" charset="0"/>
              </a:rPr>
              <a:t>Releases</a:t>
            </a:r>
          </a:p>
        </p:txBody>
      </p:sp>
      <p:pic>
        <p:nvPicPr>
          <p:cNvPr id="8205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19" y="694748"/>
            <a:ext cx="203358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4"/>
          <p:cNvGrpSpPr>
            <a:grpSpLocks/>
          </p:cNvGrpSpPr>
          <p:nvPr/>
        </p:nvGrpSpPr>
        <p:grpSpPr bwMode="auto">
          <a:xfrm>
            <a:off x="7670800" y="3984625"/>
            <a:ext cx="1436688" cy="1290638"/>
            <a:chOff x="7670800" y="3984625"/>
            <a:chExt cx="1436688" cy="12906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7670800" y="3984625"/>
              <a:ext cx="1363663" cy="1290638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>
              <a:off x="7696200" y="4311650"/>
              <a:ext cx="1411288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FF"/>
                  </a:solidFill>
                  <a:latin typeface="Franklin Gothic Medium" pitchFamily="34" charset="0"/>
                </a:rPr>
                <a:t>Hatchery &amp;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FF"/>
                  </a:solidFill>
                  <a:latin typeface="Franklin Gothic Medium" pitchFamily="34" charset="0"/>
                </a:rPr>
                <a:t>Trap Releases</a:t>
              </a:r>
            </a:p>
          </p:txBody>
        </p:sp>
      </p:grp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365772" y="4343400"/>
            <a:ext cx="1046163" cy="9731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T:B analyses by 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215"/>
            <a:ext cx="8229600" cy="4600042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smtClean="0"/>
              <a:t>Seasonal tendencies </a:t>
            </a:r>
            <a:r>
              <a:rPr lang="en-US" sz="2400" dirty="0"/>
              <a:t>for </a:t>
            </a:r>
            <a:r>
              <a:rPr lang="en-US" sz="2400" b="1" dirty="0" smtClean="0"/>
              <a:t>surrogate</a:t>
            </a:r>
            <a:r>
              <a:rPr lang="en-US" sz="2400" dirty="0" smtClean="0"/>
              <a:t> </a:t>
            </a:r>
            <a:r>
              <a:rPr lang="en-US" sz="2400" dirty="0"/>
              <a:t>subyearlings:</a:t>
            </a:r>
          </a:p>
          <a:p>
            <a:pPr lvl="1">
              <a:buFontTx/>
              <a:buChar char="-"/>
            </a:pPr>
            <a:r>
              <a:rPr lang="en-US" sz="1800" dirty="0"/>
              <a:t>Migrate </a:t>
            </a:r>
            <a:r>
              <a:rPr lang="en-US" sz="1800" dirty="0" smtClean="0"/>
              <a:t>throughout summer and into fall and winter (esp. Clearwater releases)</a:t>
            </a:r>
          </a:p>
          <a:p>
            <a:pPr lvl="1">
              <a:buFontTx/>
              <a:buChar char="-"/>
            </a:pPr>
            <a:r>
              <a:rPr lang="en-US" sz="1800" dirty="0" smtClean="0"/>
              <a:t>SAR for bypassed fish increases from earliest to latest</a:t>
            </a:r>
          </a:p>
          <a:p>
            <a:pPr lvl="1">
              <a:buFontTx/>
              <a:buChar char="-"/>
            </a:pPr>
            <a:r>
              <a:rPr lang="en-US" sz="1800" dirty="0" smtClean="0"/>
              <a:t>SAR for Transported fish also increases, but has a peak around September 1</a:t>
            </a:r>
          </a:p>
          <a:p>
            <a:pPr lvl="1">
              <a:buFontTx/>
              <a:buChar char="-"/>
            </a:pPr>
            <a:r>
              <a:rPr lang="en-US" sz="1800" dirty="0" smtClean="0"/>
              <a:t>Early-arriving minority have higher SAR if Bypassed, all others if Transported</a:t>
            </a:r>
          </a:p>
          <a:p>
            <a:pPr lvl="1">
              <a:buFontTx/>
              <a:buChar char="-"/>
            </a:pPr>
            <a:r>
              <a:rPr lang="en-US" sz="1800" dirty="0" smtClean="0"/>
              <a:t>Switch occurs early-to-mid July</a:t>
            </a:r>
            <a:endParaRPr lang="en-US" sz="1800" dirty="0"/>
          </a:p>
          <a:p>
            <a:pPr lvl="1"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800" dirty="0" smtClean="0"/>
          </a:p>
          <a:p>
            <a:pPr marL="914400" lvl="2" indent="0">
              <a:buNone/>
            </a:pPr>
            <a:endParaRPr lang="en-US" sz="1800" dirty="0" smtClean="0"/>
          </a:p>
          <a:p>
            <a:endParaRPr lang="en-US" sz="2400" dirty="0"/>
          </a:p>
          <a:p>
            <a:pPr marL="457200" lvl="1" indent="0">
              <a:buNone/>
            </a:pPr>
            <a:endParaRPr lang="en-US" sz="2200" dirty="0"/>
          </a:p>
          <a:p>
            <a:pPr lvl="2">
              <a:buFontTx/>
              <a:buChar char="-"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2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3" y="216486"/>
            <a:ext cx="6264875" cy="61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05" y="0"/>
            <a:ext cx="6486373" cy="63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233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9" y="119869"/>
            <a:ext cx="6351373" cy="620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52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T:B analyses by 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215"/>
            <a:ext cx="8229600" cy="4600042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smtClean="0"/>
              <a:t>Seasonal tendencies for </a:t>
            </a:r>
            <a:r>
              <a:rPr lang="en-US" sz="2400" b="1" dirty="0" smtClean="0"/>
              <a:t>production</a:t>
            </a:r>
            <a:r>
              <a:rPr lang="en-US" sz="2400" dirty="0" smtClean="0"/>
              <a:t> subyearlings:</a:t>
            </a:r>
          </a:p>
          <a:p>
            <a:pPr lvl="1">
              <a:buFontTx/>
              <a:buChar char="-"/>
            </a:pPr>
            <a:r>
              <a:rPr lang="en-US" sz="1800" dirty="0" smtClean="0"/>
              <a:t>Migrate mostly in June, a minority into July</a:t>
            </a:r>
          </a:p>
          <a:p>
            <a:pPr lvl="1">
              <a:buFontTx/>
              <a:buChar char="-"/>
            </a:pPr>
            <a:r>
              <a:rPr lang="en-US" sz="1800" dirty="0" smtClean="0"/>
              <a:t>Late-arriving minority have higher SAR if Transported, all others if Bypassed</a:t>
            </a:r>
          </a:p>
          <a:p>
            <a:pPr lvl="1">
              <a:buFontTx/>
              <a:buChar char="-"/>
            </a:pPr>
            <a:r>
              <a:rPr lang="en-US" sz="1800" dirty="0" smtClean="0"/>
              <a:t>Switch occurs mid-to-late June</a:t>
            </a:r>
          </a:p>
          <a:p>
            <a:pPr lvl="1"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800" dirty="0" smtClean="0"/>
          </a:p>
          <a:p>
            <a:pPr marL="914400" lvl="2" indent="0">
              <a:buNone/>
            </a:pPr>
            <a:endParaRPr lang="en-US" sz="1800" dirty="0" smtClean="0"/>
          </a:p>
          <a:p>
            <a:endParaRPr lang="en-US" sz="2400" dirty="0"/>
          </a:p>
          <a:p>
            <a:pPr marL="457200" lvl="1" indent="0">
              <a:buNone/>
            </a:pPr>
            <a:endParaRPr lang="en-US" sz="2200" dirty="0"/>
          </a:p>
          <a:p>
            <a:pPr lvl="2">
              <a:buFontTx/>
              <a:buChar char="-"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7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79" y="463826"/>
            <a:ext cx="8229600" cy="676014"/>
          </a:xfrm>
        </p:spPr>
        <p:txBody>
          <a:bodyPr/>
          <a:lstStyle/>
          <a:p>
            <a:pPr algn="ctr"/>
            <a:r>
              <a:rPr lang="en-US" dirty="0" smtClean="0"/>
              <a:t>Smolt Transportation </a:t>
            </a:r>
            <a:r>
              <a:rPr lang="en-US" dirty="0" smtClean="0"/>
              <a:t>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0504"/>
            <a:ext cx="8229600" cy="4182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Sockeye </a:t>
            </a:r>
            <a:r>
              <a:rPr lang="en-US" sz="3600" dirty="0" smtClean="0"/>
              <a:t>Salmon</a:t>
            </a:r>
            <a:endParaRPr lang="en-US" sz="36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Migration </a:t>
            </a:r>
            <a:r>
              <a:rPr lang="en-US" sz="3600" dirty="0" smtClean="0"/>
              <a:t>Years </a:t>
            </a:r>
            <a:r>
              <a:rPr lang="en-US" sz="3600" dirty="0" smtClean="0"/>
              <a:t>2009-2014</a:t>
            </a:r>
          </a:p>
          <a:p>
            <a:pPr marL="0" indent="0" algn="ctr">
              <a:buNone/>
            </a:pPr>
            <a:r>
              <a:rPr lang="en-US" sz="3600" dirty="0" smtClean="0"/>
              <a:t>Return Years 2011-2016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801688" lvl="3" indent="0">
              <a:buNone/>
            </a:pPr>
            <a:r>
              <a:rPr lang="en-US" sz="2400" dirty="0" smtClean="0">
                <a:solidFill>
                  <a:srgbClr val="009900"/>
                </a:solidFill>
              </a:rPr>
              <a:t>Annual Returns to Bonneville, McNary, and Lower Granite </a:t>
            </a:r>
          </a:p>
          <a:p>
            <a:pPr lvl="3">
              <a:buFontTx/>
              <a:buChar char="-"/>
            </a:pPr>
            <a:endParaRPr lang="en-US" sz="1800" dirty="0" smtClean="0">
              <a:solidFill>
                <a:srgbClr val="009900"/>
              </a:solidFill>
            </a:endParaRPr>
          </a:p>
          <a:p>
            <a:pPr lvl="3">
              <a:buFontTx/>
              <a:buChar char="-"/>
            </a:pP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01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Sockeye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Transportation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581937"/>
              </p:ext>
            </p:extLst>
          </p:nvPr>
        </p:nvGraphicFramePr>
        <p:xfrm>
          <a:off x="228600" y="1126299"/>
          <a:ext cx="8686800" cy="4134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17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Smolts at LGR to Adults </a:t>
                      </a:r>
                      <a:r>
                        <a:rPr lang="en-US" sz="2800" dirty="0" smtClean="0"/>
                        <a:t>to Bonneville Dam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095">
                <a:tc>
                  <a:txBody>
                    <a:bodyPr/>
                    <a:lstStyle/>
                    <a:p>
                      <a:r>
                        <a:rPr lang="en-US" dirty="0" smtClean="0"/>
                        <a:t>Migration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Transported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@ LGR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Bypassed </a:t>
                      </a:r>
                    </a:p>
                    <a:p>
                      <a:pPr algn="ctr"/>
                      <a:r>
                        <a:rPr lang="en-US" dirty="0" smtClean="0"/>
                        <a:t>@ LGR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T:B </a:t>
                      </a:r>
                      <a:r>
                        <a:rPr lang="en-US" dirty="0" smtClean="0"/>
                        <a:t>(95% bootstrap CI)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16"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134 / 4272 = 3.14%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 / 3041 = </a:t>
                      </a:r>
                      <a:r>
                        <a:rPr lang="en-US" dirty="0" smtClean="0"/>
                        <a:t>1.49%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2.11 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smtClean="0"/>
                        <a:t>1.54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– </a:t>
                      </a:r>
                      <a:r>
                        <a:rPr lang="en-US" baseline="0" dirty="0" smtClean="0"/>
                        <a:t>3.05)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516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26 / 3151 = 0.83%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 / 8548 = 0.28%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2.94  (1.67 – </a:t>
                      </a:r>
                      <a:r>
                        <a:rPr lang="en-US" dirty="0" smtClean="0"/>
                        <a:t>5.24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516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 80</a:t>
                      </a:r>
                      <a:r>
                        <a:rPr lang="en-US" dirty="0" smtClean="0"/>
                        <a:t> / 6523 = 1.23%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17 / 4334 = </a:t>
                      </a:r>
                      <a:r>
                        <a:rPr lang="en-US" baseline="0" dirty="0" smtClean="0"/>
                        <a:t>0.40%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3.10 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smtClean="0"/>
                        <a:t>1.96 </a:t>
                      </a:r>
                      <a:r>
                        <a:rPr lang="en-US" dirty="0" smtClean="0"/>
                        <a:t>– </a:t>
                      </a:r>
                      <a:r>
                        <a:rPr lang="en-US" dirty="0" smtClean="0"/>
                        <a:t>5.78)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</a:t>
                      </a:r>
                      <a:r>
                        <a:rPr lang="en-US" dirty="0" smtClean="0"/>
                        <a:t>303 </a:t>
                      </a:r>
                      <a:r>
                        <a:rPr lang="en-US" dirty="0" smtClean="0"/>
                        <a:t>/ 6047 = </a:t>
                      </a:r>
                      <a:r>
                        <a:rPr lang="en-US" dirty="0" smtClean="0"/>
                        <a:t>5.01%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</a:t>
                      </a:r>
                      <a:r>
                        <a:rPr lang="en-US" dirty="0" smtClean="0"/>
                        <a:t>117 </a:t>
                      </a:r>
                      <a:r>
                        <a:rPr lang="en-US" dirty="0" smtClean="0"/>
                        <a:t>/ 5563 = </a:t>
                      </a:r>
                      <a:r>
                        <a:rPr lang="en-US" dirty="0" smtClean="0"/>
                        <a:t>2.11%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2.38 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smtClean="0"/>
                        <a:t>1.94 </a:t>
                      </a:r>
                      <a:r>
                        <a:rPr lang="en-US" dirty="0" smtClean="0"/>
                        <a:t>– </a:t>
                      </a:r>
                      <a:r>
                        <a:rPr lang="en-US" dirty="0" smtClean="0"/>
                        <a:t>2.96)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 35 </a:t>
                      </a:r>
                      <a:r>
                        <a:rPr lang="en-US" baseline="0" dirty="0" smtClean="0"/>
                        <a:t>/ </a:t>
                      </a:r>
                      <a:r>
                        <a:rPr lang="en-US" baseline="0" dirty="0" smtClean="0"/>
                        <a:t>2891 </a:t>
                      </a:r>
                      <a:r>
                        <a:rPr lang="en-US" baseline="0" dirty="0" smtClean="0"/>
                        <a:t>= </a:t>
                      </a:r>
                      <a:r>
                        <a:rPr lang="en-US" baseline="0" dirty="0" smtClean="0"/>
                        <a:t>1.22%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smtClean="0"/>
                        <a:t>1671 </a:t>
                      </a:r>
                      <a:r>
                        <a:rPr lang="en-US" dirty="0" smtClean="0"/>
                        <a:t>= </a:t>
                      </a:r>
                      <a:r>
                        <a:rPr lang="en-US" dirty="0" smtClean="0"/>
                        <a:t>0.61%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2.00 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smtClean="0"/>
                        <a:t>1.07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– </a:t>
                      </a:r>
                      <a:r>
                        <a:rPr lang="en-US" baseline="0" dirty="0" smtClean="0"/>
                        <a:t>4.73)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4095">
                <a:tc>
                  <a:txBody>
                    <a:bodyPr/>
                    <a:lstStyle/>
                    <a:p>
                      <a:r>
                        <a:rPr lang="en-US" dirty="0" smtClean="0"/>
                        <a:t>Mean/</a:t>
                      </a:r>
                    </a:p>
                    <a:p>
                      <a:r>
                        <a:rPr lang="en-US" dirty="0" err="1" smtClean="0"/>
                        <a:t>Geomean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0.98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2.47 (2.02</a:t>
                      </a:r>
                      <a:r>
                        <a:rPr lang="en-US" baseline="0" dirty="0" smtClean="0"/>
                        <a:t> – 3.21)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5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Sockeye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Transportation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870403"/>
              </p:ext>
            </p:extLst>
          </p:nvPr>
        </p:nvGraphicFramePr>
        <p:xfrm>
          <a:off x="228600" y="1126299"/>
          <a:ext cx="8686800" cy="4134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17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Smolts at LGR to Adults </a:t>
                      </a:r>
                      <a:r>
                        <a:rPr lang="en-US" sz="2800" dirty="0" smtClean="0"/>
                        <a:t>to </a:t>
                      </a:r>
                      <a:r>
                        <a:rPr lang="en-US" sz="2800" dirty="0" smtClean="0"/>
                        <a:t>Lower Granite </a:t>
                      </a:r>
                      <a:r>
                        <a:rPr lang="en-US" sz="2800" dirty="0" smtClean="0"/>
                        <a:t>Dam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095">
                <a:tc>
                  <a:txBody>
                    <a:bodyPr/>
                    <a:lstStyle/>
                    <a:p>
                      <a:r>
                        <a:rPr lang="en-US" dirty="0" smtClean="0"/>
                        <a:t>Migration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Transported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@ LGR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Bypassed </a:t>
                      </a:r>
                    </a:p>
                    <a:p>
                      <a:pPr algn="ctr"/>
                      <a:r>
                        <a:rPr lang="en-US" dirty="0" smtClean="0"/>
                        <a:t>@ LGR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T:B </a:t>
                      </a:r>
                      <a:r>
                        <a:rPr lang="en-US" dirty="0" smtClean="0"/>
                        <a:t>(95% bootstrap CI)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16"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 </a:t>
                      </a:r>
                      <a:r>
                        <a:rPr lang="en-US" dirty="0" smtClean="0"/>
                        <a:t>/ 4272 = </a:t>
                      </a:r>
                      <a:r>
                        <a:rPr lang="en-US" dirty="0" smtClean="0"/>
                        <a:t>1.97%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</a:t>
                      </a:r>
                      <a:r>
                        <a:rPr lang="en-US" dirty="0" smtClean="0"/>
                        <a:t>/ 3041 = </a:t>
                      </a:r>
                      <a:r>
                        <a:rPr lang="en-US" dirty="0" smtClean="0"/>
                        <a:t>0.93%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2.13 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smtClean="0"/>
                        <a:t>1.42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– </a:t>
                      </a:r>
                      <a:r>
                        <a:rPr lang="en-US" baseline="0" dirty="0" smtClean="0"/>
                        <a:t>3.40)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516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</a:t>
                      </a:r>
                      <a:r>
                        <a:rPr lang="en-US" dirty="0" smtClean="0"/>
                        <a:t>4 </a:t>
                      </a:r>
                      <a:r>
                        <a:rPr lang="en-US" dirty="0" smtClean="0"/>
                        <a:t>/ 3151 = </a:t>
                      </a:r>
                      <a:r>
                        <a:rPr lang="en-US" dirty="0" smtClean="0"/>
                        <a:t>0.13%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 </a:t>
                      </a:r>
                      <a:r>
                        <a:rPr lang="en-US" dirty="0" smtClean="0"/>
                        <a:t>/ 8548 = </a:t>
                      </a:r>
                      <a:r>
                        <a:rPr lang="en-US" dirty="0" smtClean="0"/>
                        <a:t>0.13%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1.01  (0.20 </a:t>
                      </a:r>
                      <a:r>
                        <a:rPr lang="en-US" dirty="0" smtClean="0"/>
                        <a:t>– </a:t>
                      </a:r>
                      <a:r>
                        <a:rPr lang="en-US" dirty="0" smtClean="0"/>
                        <a:t>2.71)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516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29 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smtClean="0"/>
                        <a:t>6523 = </a:t>
                      </a:r>
                      <a:r>
                        <a:rPr lang="en-US" dirty="0" smtClean="0"/>
                        <a:t>0.45%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 8 </a:t>
                      </a:r>
                      <a:r>
                        <a:rPr lang="en-US" baseline="0" dirty="0" smtClean="0"/>
                        <a:t>/ 4334 = </a:t>
                      </a:r>
                      <a:r>
                        <a:rPr lang="en-US" baseline="0" dirty="0" smtClean="0"/>
                        <a:t>0.19%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2.37 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smtClean="0"/>
                        <a:t>1.20 </a:t>
                      </a:r>
                      <a:r>
                        <a:rPr lang="en-US" dirty="0" smtClean="0"/>
                        <a:t>– </a:t>
                      </a:r>
                      <a:r>
                        <a:rPr lang="en-US" dirty="0" smtClean="0"/>
                        <a:t>6.46)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</a:t>
                      </a:r>
                      <a:r>
                        <a:rPr lang="en-US" dirty="0" smtClean="0"/>
                        <a:t>16 / </a:t>
                      </a:r>
                      <a:r>
                        <a:rPr lang="en-US" dirty="0" smtClean="0"/>
                        <a:t>6047 = </a:t>
                      </a:r>
                      <a:r>
                        <a:rPr lang="en-US" dirty="0" smtClean="0"/>
                        <a:t>0.27%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 </a:t>
                      </a:r>
                      <a:r>
                        <a:rPr lang="en-US" dirty="0" smtClean="0"/>
                        <a:t>/ 5563 = </a:t>
                      </a:r>
                      <a:r>
                        <a:rPr lang="en-US" dirty="0" smtClean="0"/>
                        <a:t>0.24%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1.13  (0.53 </a:t>
                      </a:r>
                      <a:r>
                        <a:rPr lang="en-US" dirty="0" smtClean="0"/>
                        <a:t>– </a:t>
                      </a:r>
                      <a:r>
                        <a:rPr lang="en-US" dirty="0" smtClean="0"/>
                        <a:t>2.56)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13 </a:t>
                      </a:r>
                      <a:r>
                        <a:rPr lang="en-US" baseline="0" dirty="0" smtClean="0"/>
                        <a:t>/ </a:t>
                      </a:r>
                      <a:r>
                        <a:rPr lang="en-US" baseline="0" dirty="0" smtClean="0"/>
                        <a:t>2891 </a:t>
                      </a:r>
                      <a:r>
                        <a:rPr lang="en-US" baseline="0" dirty="0" smtClean="0"/>
                        <a:t>= </a:t>
                      </a:r>
                      <a:r>
                        <a:rPr lang="en-US" baseline="0" dirty="0" smtClean="0"/>
                        <a:t>0.46%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8 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smtClean="0"/>
                        <a:t>1671 </a:t>
                      </a:r>
                      <a:r>
                        <a:rPr lang="en-US" dirty="0" smtClean="0"/>
                        <a:t>= </a:t>
                      </a:r>
                      <a:r>
                        <a:rPr lang="en-US" dirty="0" smtClean="0"/>
                        <a:t>0.49%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0.93  (0.39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– </a:t>
                      </a:r>
                      <a:r>
                        <a:rPr lang="en-US" baseline="0" dirty="0" smtClean="0"/>
                        <a:t>2.66)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4095">
                <a:tc>
                  <a:txBody>
                    <a:bodyPr/>
                    <a:lstStyle/>
                    <a:p>
                      <a:r>
                        <a:rPr lang="en-US" dirty="0" smtClean="0"/>
                        <a:t>Mean/</a:t>
                      </a:r>
                    </a:p>
                    <a:p>
                      <a:r>
                        <a:rPr lang="en-US" dirty="0" err="1" smtClean="0"/>
                        <a:t>Geomean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0.65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1.40 (0.91, 2.08)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7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Sockeye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Transportation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923242"/>
              </p:ext>
            </p:extLst>
          </p:nvPr>
        </p:nvGraphicFramePr>
        <p:xfrm>
          <a:off x="228600" y="1126299"/>
          <a:ext cx="8686800" cy="4134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17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Adult Conversion</a:t>
                      </a:r>
                      <a:r>
                        <a:rPr lang="en-US" sz="2800" baseline="0" dirty="0" smtClean="0"/>
                        <a:t> Rate – Bonneville To McNary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095">
                <a:tc>
                  <a:txBody>
                    <a:bodyPr/>
                    <a:lstStyle/>
                    <a:p>
                      <a:r>
                        <a:rPr lang="en-US" dirty="0" smtClean="0"/>
                        <a:t>Return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Transported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@ LGR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Bypassed </a:t>
                      </a:r>
                    </a:p>
                    <a:p>
                      <a:pPr algn="ctr"/>
                      <a:r>
                        <a:rPr lang="en-US" dirty="0" smtClean="0"/>
                        <a:t>@ LGR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Ratio </a:t>
                      </a:r>
                      <a:r>
                        <a:rPr lang="en-US" dirty="0" smtClean="0"/>
                        <a:t>(95% bootstrap CI)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16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 / 127 = 63.0%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/ 45 = 62.1%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1.01 (0.79 – 1.35)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516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/ 34 = 47.1%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 / 22 = 81.3%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0.58 (0.36 – 0.85)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516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 / 89 = 48.3%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 /</a:t>
                      </a:r>
                      <a:r>
                        <a:rPr lang="en-US" baseline="0" dirty="0" smtClean="0"/>
                        <a:t> 25 = 75.6%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0.64 (0.47 – 0.88)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 / 283 = 4.6%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/ 110 = 27.3%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0.17 (0.08 – 0.30)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 / 37 = 46.0%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/ 11 = 89.5%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 (0.33 –</a:t>
                      </a:r>
                      <a:r>
                        <a:rPr lang="en-US" baseline="0" dirty="0" smtClean="0"/>
                        <a:t> 0.75)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4095">
                <a:tc>
                  <a:txBody>
                    <a:bodyPr/>
                    <a:lstStyle/>
                    <a:p>
                      <a:r>
                        <a:rPr lang="en-US" dirty="0" smtClean="0"/>
                        <a:t>Mean/</a:t>
                      </a:r>
                    </a:p>
                    <a:p>
                      <a:r>
                        <a:rPr lang="en-US" dirty="0" err="1" smtClean="0"/>
                        <a:t>Geomean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41.8%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57.2%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 (0.41 – 0.60)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3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Sockeye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Transportation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527172"/>
              </p:ext>
            </p:extLst>
          </p:nvPr>
        </p:nvGraphicFramePr>
        <p:xfrm>
          <a:off x="228600" y="1126299"/>
          <a:ext cx="8686800" cy="4134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17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Adult Conversion</a:t>
                      </a:r>
                      <a:r>
                        <a:rPr lang="en-US" sz="2800" baseline="0" dirty="0" smtClean="0"/>
                        <a:t> Rate – McNary to Lower Granite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095">
                <a:tc>
                  <a:txBody>
                    <a:bodyPr/>
                    <a:lstStyle/>
                    <a:p>
                      <a:r>
                        <a:rPr lang="en-US" dirty="0" smtClean="0"/>
                        <a:t>Return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Transported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@ LGR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Bypassed </a:t>
                      </a:r>
                    </a:p>
                    <a:p>
                      <a:pPr algn="ctr"/>
                      <a:r>
                        <a:rPr lang="en-US" dirty="0" smtClean="0"/>
                        <a:t>@ LGR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Ratio </a:t>
                      </a:r>
                      <a:r>
                        <a:rPr lang="en-US" dirty="0" smtClean="0"/>
                        <a:t>(95% bootstrap CI)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16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 / 80</a:t>
                      </a:r>
                      <a:r>
                        <a:rPr lang="en-US" baseline="0" dirty="0" smtClean="0"/>
                        <a:t> = 93.6%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/ 28 = 98.8%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r>
                        <a:rPr lang="en-US" baseline="0" dirty="0" smtClean="0"/>
                        <a:t> (0.88 – 1.00)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516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/ 16 = 37.8%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/ 18 = 55.5%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0.68</a:t>
                      </a:r>
                      <a:r>
                        <a:rPr lang="en-US" baseline="0" dirty="0" smtClean="0"/>
                        <a:t> (0.27 – 1.40)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516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41/ 43 = 95.0%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 / 19 = 73.3%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1.30 (1.03 – 1.81)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/ 13 = 2.6%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/ 30 = 26.9%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 (0.06 – 0.19)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 / 17 = 81.7%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/ 10 = 79.0%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1.03 (0.73 – 1.63)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4095">
                <a:tc>
                  <a:txBody>
                    <a:bodyPr/>
                    <a:lstStyle/>
                    <a:p>
                      <a:r>
                        <a:rPr lang="en-US" dirty="0" smtClean="0"/>
                        <a:t>Mean/</a:t>
                      </a:r>
                    </a:p>
                    <a:p>
                      <a:r>
                        <a:rPr lang="en-US" dirty="0" err="1" smtClean="0"/>
                        <a:t>Geomean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62.1%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66.7%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0.61 (0.48 – 0.78)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996469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523" y="1863969"/>
            <a:ext cx="4138246" cy="1629508"/>
          </a:xfrm>
        </p:spPr>
        <p:txBody>
          <a:bodyPr>
            <a:noAutofit/>
          </a:bodyPr>
          <a:lstStyle/>
          <a:p>
            <a:r>
              <a:rPr lang="en-US" sz="6400" dirty="0" smtClean="0"/>
              <a:t>Questions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155448"/>
            <a:ext cx="996469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155448"/>
            <a:ext cx="996469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155448"/>
            <a:ext cx="996469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1771</Words>
  <Application>Microsoft Office PowerPoint</Application>
  <PresentationFormat>On-screen Show (4:3)</PresentationFormat>
  <Paragraphs>463</Paragraphs>
  <Slides>60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Arial</vt:lpstr>
      <vt:lpstr>Arial Narrow</vt:lpstr>
      <vt:lpstr>Arial Narrow Bold</vt:lpstr>
      <vt:lpstr>Calibri</vt:lpstr>
      <vt:lpstr>Franklin Gothic Medium</vt:lpstr>
      <vt:lpstr>Times New Roman</vt:lpstr>
      <vt:lpstr>Office Theme</vt:lpstr>
      <vt:lpstr>NOAA Fisheries Content Slides</vt:lpstr>
      <vt:lpstr>Blank Presentation</vt:lpstr>
      <vt:lpstr>1_Blank Presentation</vt:lpstr>
      <vt:lpstr>NOAA Title Options</vt:lpstr>
      <vt:lpstr>1_NOAA Fisheries Content Slides</vt:lpstr>
      <vt:lpstr>Smolt Survival and Travel Time &amp;  Transportation Analyses Update with 2016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Smolt Transportation Seasonal Analyses</vt:lpstr>
      <vt:lpstr>Estimating Patterns of SAR vs. 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“Adult Currency”</vt:lpstr>
      <vt:lpstr>Data Sources for “Adult Currency”</vt:lpstr>
      <vt:lpstr>PowerPoint Presentation</vt:lpstr>
      <vt:lpstr>PowerPoint Presentation</vt:lpstr>
      <vt:lpstr>PowerPoint Presentation</vt:lpstr>
      <vt:lpstr>“Adult Currency” – Transported vs. Bypassed</vt:lpstr>
      <vt:lpstr>PowerPoint Presentation</vt:lpstr>
      <vt:lpstr>“Adult Currency” – Transported vs. Bypassed Wild Chinook – Lower Granite Dam Mean difference for LGR = 1,033   </vt:lpstr>
      <vt:lpstr>“Adult Currency” – Transported vs. Bypassed Wild Chinook – Lower Granite Dam Mean difference for LGR = 1,033  Still to come: estimates for Little Goose, Lower Monumental </vt:lpstr>
      <vt:lpstr>“Adult Currency” – Transported vs. Bypassed Wild Chinook – Lower Granite Dam Mean difference for LGR = 1,033  Still to come: estimates for Little Goose, Lower Monumental </vt:lpstr>
      <vt:lpstr>PowerPoint Presentation</vt:lpstr>
      <vt:lpstr>“Adult Currency” – Transported vs. Bypassed Wild Steelhead – Lower Granite Dam Mean difference for LGR = 2,288   </vt:lpstr>
      <vt:lpstr>“Adult Currency” – Transported vs. Bypassed Wild Steelhead – Lower Granite Dam Mean difference for LGR = 2,288   </vt:lpstr>
      <vt:lpstr>Smolt Transportation Seasonal Analyses</vt:lpstr>
      <vt:lpstr>Types of fall Chinook salmon</vt:lpstr>
      <vt:lpstr>PowerPoint Presentation</vt:lpstr>
      <vt:lpstr>PowerPoint Presentation</vt:lpstr>
      <vt:lpstr>PowerPoint Presentation</vt:lpstr>
      <vt:lpstr>PowerPoint Presentation</vt:lpstr>
      <vt:lpstr>Summary of T:B analyses by dam</vt:lpstr>
      <vt:lpstr>PowerPoint Presentation</vt:lpstr>
      <vt:lpstr>PowerPoint Presentation</vt:lpstr>
      <vt:lpstr>PowerPoint Presentation</vt:lpstr>
      <vt:lpstr>Summary of T:B analyses by dam</vt:lpstr>
      <vt:lpstr>Smolt Transportation Analyses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G. Smith</dc:creator>
  <cp:lastModifiedBy>Smith, Steven</cp:lastModifiedBy>
  <cp:revision>69</cp:revision>
  <dcterms:created xsi:type="dcterms:W3CDTF">2015-11-25T00:19:46Z</dcterms:created>
  <dcterms:modified xsi:type="dcterms:W3CDTF">2016-12-06T01:15:01Z</dcterms:modified>
</cp:coreProperties>
</file>