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9" r:id="rId7"/>
    <p:sldId id="264" r:id="rId8"/>
    <p:sldId id="260" r:id="rId9"/>
    <p:sldId id="276" r:id="rId10"/>
    <p:sldId id="265" r:id="rId11"/>
    <p:sldId id="266" r:id="rId12"/>
    <p:sldId id="267" r:id="rId13"/>
    <p:sldId id="269" r:id="rId14"/>
    <p:sldId id="270" r:id="rId15"/>
    <p:sldId id="272" r:id="rId16"/>
    <p:sldId id="273" r:id="rId17"/>
    <p:sldId id="274" r:id="rId18"/>
    <p:sldId id="262" r:id="rId19"/>
    <p:sldId id="261" r:id="rId20"/>
    <p:sldId id="275" r:id="rId21"/>
    <p:sldId id="263" r:id="rId22"/>
    <p:sldId id="268" r:id="rId23"/>
    <p:sldId id="271" r:id="rId24"/>
    <p:sldId id="257"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C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89" autoAdjust="0"/>
    <p:restoredTop sz="94660"/>
  </p:normalViewPr>
  <p:slideViewPr>
    <p:cSldViewPr>
      <p:cViewPr varScale="1">
        <p:scale>
          <a:sx n="87" d="100"/>
          <a:sy n="87" d="100"/>
        </p:scale>
        <p:origin x="-1008"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1452072012125"/>
          <c:y val="8.6014159209327326E-2"/>
          <c:w val="0.85417082547780121"/>
          <c:h val="0.71973581937272679"/>
        </c:manualLayout>
      </c:layout>
      <c:barChart>
        <c:barDir val="col"/>
        <c:grouping val="clustered"/>
        <c:varyColors val="0"/>
        <c:ser>
          <c:idx val="0"/>
          <c:order val="0"/>
          <c:tx>
            <c:strRef>
              <c:f>Sheet1!$C$1</c:f>
              <c:strCache>
                <c:ptCount val="1"/>
                <c:pt idx="0">
                  <c:v>Number of Eggs</c:v>
                </c:pt>
              </c:strCache>
            </c:strRef>
          </c:tx>
          <c:invertIfNegative val="0"/>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Sheet1!$C$2:$C$14</c:f>
              <c:numCache>
                <c:formatCode>General</c:formatCode>
                <c:ptCount val="13"/>
                <c:pt idx="0">
                  <c:v>8</c:v>
                </c:pt>
                <c:pt idx="1">
                  <c:v>10</c:v>
                </c:pt>
                <c:pt idx="2">
                  <c:v>665</c:v>
                </c:pt>
                <c:pt idx="3">
                  <c:v>72</c:v>
                </c:pt>
                <c:pt idx="4">
                  <c:v>218</c:v>
                </c:pt>
                <c:pt idx="5">
                  <c:v>111</c:v>
                </c:pt>
                <c:pt idx="6">
                  <c:v>87</c:v>
                </c:pt>
                <c:pt idx="7">
                  <c:v>195</c:v>
                </c:pt>
                <c:pt idx="8">
                  <c:v>71</c:v>
                </c:pt>
                <c:pt idx="9">
                  <c:v>503</c:v>
                </c:pt>
                <c:pt idx="10">
                  <c:v>317</c:v>
                </c:pt>
                <c:pt idx="11">
                  <c:v>216</c:v>
                </c:pt>
                <c:pt idx="12">
                  <c:v>355</c:v>
                </c:pt>
              </c:numCache>
            </c:numRef>
          </c:val>
        </c:ser>
        <c:dLbls>
          <c:showLegendKey val="0"/>
          <c:showVal val="0"/>
          <c:showCatName val="0"/>
          <c:showSerName val="0"/>
          <c:showPercent val="0"/>
          <c:showBubbleSize val="0"/>
        </c:dLbls>
        <c:gapWidth val="150"/>
        <c:axId val="143802752"/>
        <c:axId val="143804288"/>
      </c:barChart>
      <c:catAx>
        <c:axId val="143802752"/>
        <c:scaling>
          <c:orientation val="minMax"/>
        </c:scaling>
        <c:delete val="0"/>
        <c:axPos val="b"/>
        <c:numFmt formatCode="General" sourceLinked="1"/>
        <c:majorTickMark val="none"/>
        <c:minorTickMark val="none"/>
        <c:tickLblPos val="nextTo"/>
        <c:txPr>
          <a:bodyPr rot="-5400000" vert="horz"/>
          <a:lstStyle/>
          <a:p>
            <a:pPr>
              <a:defRPr sz="1600"/>
            </a:pPr>
            <a:endParaRPr lang="en-US"/>
          </a:p>
        </c:txPr>
        <c:crossAx val="143804288"/>
        <c:crosses val="autoZero"/>
        <c:auto val="1"/>
        <c:lblAlgn val="ctr"/>
        <c:lblOffset val="100"/>
        <c:noMultiLvlLbl val="0"/>
      </c:catAx>
      <c:valAx>
        <c:axId val="143804288"/>
        <c:scaling>
          <c:orientation val="minMax"/>
        </c:scaling>
        <c:delete val="0"/>
        <c:axPos val="l"/>
        <c:majorGridlines>
          <c:spPr>
            <a:ln>
              <a:noFill/>
            </a:ln>
          </c:spPr>
        </c:majorGridlines>
        <c:numFmt formatCode="General" sourceLinked="1"/>
        <c:majorTickMark val="none"/>
        <c:minorTickMark val="none"/>
        <c:tickLblPos val="nextTo"/>
        <c:txPr>
          <a:bodyPr/>
          <a:lstStyle/>
          <a:p>
            <a:pPr>
              <a:defRPr sz="1600"/>
            </a:pPr>
            <a:endParaRPr lang="en-US"/>
          </a:p>
        </c:txPr>
        <c:crossAx val="143802752"/>
        <c:crosses val="autoZero"/>
        <c:crossBetween val="between"/>
      </c:valAx>
    </c:plotArea>
    <c:legend>
      <c:legendPos val="r"/>
      <c:layout>
        <c:manualLayout>
          <c:xMode val="edge"/>
          <c:yMode val="edge"/>
          <c:x val="0.4174372233321581"/>
          <c:y val="0.13552853687406721"/>
          <c:w val="0.38703412073490812"/>
          <c:h val="0.10023598682212201"/>
        </c:manualLayout>
      </c:layout>
      <c:overlay val="0"/>
      <c:txPr>
        <a:bodyPr/>
        <a:lstStyle/>
        <a:p>
          <a:pPr>
            <a:defRPr sz="16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94823D-5730-4D6D-B4F2-4246A9FFF4A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43783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94823D-5730-4D6D-B4F2-4246A9FFF4A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125420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94823D-5730-4D6D-B4F2-4246A9FFF4A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341620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7AFC05-945A-4D03-9655-47CC452AAC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00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8D1B62-1C8D-4E6F-8920-F33BD75546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911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82626A-27A9-49E8-9BE2-FE636356F1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2273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735AD8-3D60-41D4-8C95-926B51998B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01267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2BF3006-560A-43B8-9BD1-609E3585E4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364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27827A9-2935-4D93-9BDE-4D851A57DFD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4273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698CB9-AD35-4060-BB70-D62439B6FE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46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2659"/>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9"/>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9F9861D-25C5-4FCD-A951-74F6313878D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061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94823D-5730-4D6D-B4F2-4246A9FFF4A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399308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817"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8F85F3-A7FA-4AB4-B6BD-D96C9A3AC1B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3074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E47E15-3C4E-4E3F-A6A1-6FBB83641FE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137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1"/>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41"/>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35ADB5-E916-4695-9DA1-C311FDCC31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4140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7AFC05-945A-4D03-9655-47CC452AAC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7313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8D1B62-1C8D-4E6F-8920-F33BD75546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6576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82626A-27A9-49E8-9BE2-FE636356F1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86556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735AD8-3D60-41D4-8C95-926B51998B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4471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2BF3006-560A-43B8-9BD1-609E3585E4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436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27827A9-2935-4D93-9BDE-4D851A57DFD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48608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698CB9-AD35-4060-BB70-D62439B6FE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3728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94823D-5730-4D6D-B4F2-4246A9FFF4A6}"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1443350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2659"/>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9"/>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9F9861D-25C5-4FCD-A951-74F6313878D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59476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817"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8F85F3-A7FA-4AB4-B6BD-D96C9A3AC1B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840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E47E15-3C4E-4E3F-A6A1-6FBB83641FE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4150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1"/>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41"/>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35ADB5-E916-4695-9DA1-C311FDCC31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37554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7AFC05-945A-4D03-9655-47CC452AAC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8685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8D1B62-1C8D-4E6F-8920-F33BD75546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9027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82626A-27A9-49E8-9BE2-FE636356F1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29350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735AD8-3D60-41D4-8C95-926B51998B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74979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2BF3006-560A-43B8-9BD1-609E3585E4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1840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27827A9-2935-4D93-9BDE-4D851A57DFD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27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94823D-5730-4D6D-B4F2-4246A9FFF4A6}"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3150824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698CB9-AD35-4060-BB70-D62439B6FE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5729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2659"/>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9"/>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9F9861D-25C5-4FCD-A951-74F6313878D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4526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817"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8F85F3-A7FA-4AB4-B6BD-D96C9A3AC1B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25375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E47E15-3C4E-4E3F-A6A1-6FBB83641FE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5507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1"/>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41"/>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35ADB5-E916-4695-9DA1-C311FDCC31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93095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7AFC05-945A-4D03-9655-47CC452AAC3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1556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8D1B62-1C8D-4E6F-8920-F33BD75546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4656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82626A-27A9-49E8-9BE2-FE636356F1E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9759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735AD8-3D60-41D4-8C95-926B51998BA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84462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7"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7"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2BF3006-560A-43B8-9BD1-609E3585E4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876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94823D-5730-4D6D-B4F2-4246A9FFF4A6}"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841369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27827A9-2935-4D93-9BDE-4D851A57DFD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2498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698CB9-AD35-4060-BB70-D62439B6FE1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69942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2659"/>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9"/>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9F9861D-25C5-4FCD-A951-74F6313878D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5134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817"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8F85F3-A7FA-4AB4-B6BD-D96C9A3AC1B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9297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9E47E15-3C4E-4E3F-A6A1-6FBB83641FE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3822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41"/>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41"/>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35ADB5-E916-4695-9DA1-C311FDCC31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872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94823D-5730-4D6D-B4F2-4246A9FFF4A6}"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185765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4823D-5730-4D6D-B4F2-4246A9FFF4A6}"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351479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94823D-5730-4D6D-B4F2-4246A9FFF4A6}"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133014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94823D-5730-4D6D-B4F2-4246A9FFF4A6}"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B0521-88FD-491B-BF89-DE1AB6E43FAD}" type="slidenum">
              <a:rPr lang="en-US" smtClean="0"/>
              <a:t>‹#›</a:t>
            </a:fld>
            <a:endParaRPr lang="en-US"/>
          </a:p>
        </p:txBody>
      </p:sp>
    </p:spTree>
    <p:extLst>
      <p:ext uri="{BB962C8B-B14F-4D97-AF65-F5344CB8AC3E}">
        <p14:creationId xmlns:p14="http://schemas.microsoft.com/office/powerpoint/2010/main" val="380618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4823D-5730-4D6D-B4F2-4246A9FFF4A6}" type="datetimeFigureOut">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B0521-88FD-491B-BF89-DE1AB6E43FAD}" type="slidenum">
              <a:rPr lang="en-US" smtClean="0"/>
              <a:t>‹#›</a:t>
            </a:fld>
            <a:endParaRPr lang="en-US"/>
          </a:p>
        </p:txBody>
      </p:sp>
    </p:spTree>
    <p:extLst>
      <p:ext uri="{BB962C8B-B14F-4D97-AF65-F5344CB8AC3E}">
        <p14:creationId xmlns:p14="http://schemas.microsoft.com/office/powerpoint/2010/main" val="311422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03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5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482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D280686-1BDD-4D5B-8B50-D0C3410CB0AF}"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680087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03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5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482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D280686-1BDD-4D5B-8B50-D0C3410CB0AF}"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146195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03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5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482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D280686-1BDD-4D5B-8B50-D0C3410CB0AF}"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783495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03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5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482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482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D280686-1BDD-4D5B-8B50-D0C3410CB0AF}"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3387149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7754" y="76200"/>
            <a:ext cx="7772400" cy="1470025"/>
          </a:xfrm>
        </p:spPr>
        <p:txBody>
          <a:bodyPr/>
          <a:lstStyle/>
          <a:p>
            <a:r>
              <a:rPr lang="en-US" dirty="0" smtClean="0"/>
              <a:t>Libby Flows and Kootenai River White Sturgeon</a:t>
            </a:r>
            <a:endParaRPr lang="en-US" dirty="0"/>
          </a:p>
        </p:txBody>
      </p:sp>
      <p:sp>
        <p:nvSpPr>
          <p:cNvPr id="3" name="Subtitle 2"/>
          <p:cNvSpPr>
            <a:spLocks noGrp="1"/>
          </p:cNvSpPr>
          <p:nvPr>
            <p:ph type="subTitle" idx="1"/>
          </p:nvPr>
        </p:nvSpPr>
        <p:spPr>
          <a:xfrm>
            <a:off x="1373554" y="1524000"/>
            <a:ext cx="6400800" cy="1600200"/>
          </a:xfrm>
        </p:spPr>
        <p:txBody>
          <a:bodyPr>
            <a:noAutofit/>
          </a:bodyPr>
          <a:lstStyle/>
          <a:p>
            <a:r>
              <a:rPr lang="en-US" dirty="0" smtClean="0">
                <a:solidFill>
                  <a:schemeClr val="tx1"/>
                </a:solidFill>
              </a:rPr>
              <a:t>By Pete Rust – IDFG</a:t>
            </a:r>
          </a:p>
          <a:p>
            <a:r>
              <a:rPr lang="en-US" dirty="0" smtClean="0">
                <a:solidFill>
                  <a:schemeClr val="tx1"/>
                </a:solidFill>
              </a:rPr>
              <a:t>&amp; Jason Flory – USFWS</a:t>
            </a:r>
          </a:p>
          <a:p>
            <a:r>
              <a:rPr lang="en-US" dirty="0" smtClean="0">
                <a:solidFill>
                  <a:schemeClr val="tx1"/>
                </a:solidFill>
              </a:rPr>
              <a:t>Presented by: David Swank - USFWS</a:t>
            </a:r>
            <a:endParaRPr lang="en-US" dirty="0">
              <a:solidFill>
                <a:schemeClr val="tx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90" t="6896" b="10556"/>
          <a:stretch/>
        </p:blipFill>
        <p:spPr bwMode="auto">
          <a:xfrm>
            <a:off x="1447800" y="3288323"/>
            <a:ext cx="6099908" cy="356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55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4343400" cy="5078313"/>
          </a:xfrm>
          <a:prstGeom prst="rect">
            <a:avLst/>
          </a:prstGeom>
          <a:noFill/>
        </p:spPr>
        <p:txBody>
          <a:bodyPr wrap="square" rtlCol="0">
            <a:spAutoFit/>
          </a:bodyPr>
          <a:lstStyle/>
          <a:p>
            <a:pPr fontAlgn="base">
              <a:spcBef>
                <a:spcPct val="0"/>
              </a:spcBef>
              <a:spcAft>
                <a:spcPct val="0"/>
              </a:spcAft>
            </a:pPr>
            <a:r>
              <a:rPr lang="en-US" sz="2000" dirty="0" smtClean="0">
                <a:solidFill>
                  <a:srgbClr val="000000"/>
                </a:solidFill>
              </a:rPr>
              <a:t>	</a:t>
            </a:r>
            <a:r>
              <a:rPr lang="en-US" sz="2000" u="sng" dirty="0" smtClean="0">
                <a:solidFill>
                  <a:srgbClr val="000000"/>
                </a:solidFill>
              </a:rPr>
              <a:t>Standardized Methods</a:t>
            </a:r>
            <a:r>
              <a:rPr lang="en-US" sz="2000" dirty="0" smtClean="0">
                <a:solidFill>
                  <a:srgbClr val="000000"/>
                </a:solidFill>
              </a:rPr>
              <a:t>:</a:t>
            </a:r>
          </a:p>
          <a:p>
            <a:pPr algn="ctr" fontAlgn="base">
              <a:spcBef>
                <a:spcPct val="0"/>
              </a:spcBef>
              <a:spcAft>
                <a:spcPct val="0"/>
              </a:spcAft>
            </a:pPr>
            <a:endParaRPr lang="en-US" sz="2000" dirty="0">
              <a:solidFill>
                <a:srgbClr val="000000"/>
              </a:solidFill>
            </a:endParaRPr>
          </a:p>
          <a:p>
            <a:pPr marL="342900" indent="-342900" fontAlgn="base">
              <a:spcBef>
                <a:spcPct val="0"/>
              </a:spcBef>
              <a:spcAft>
                <a:spcPct val="0"/>
              </a:spcAft>
              <a:buFont typeface="Arial" pitchFamily="34" charset="0"/>
              <a:buChar char="•"/>
            </a:pPr>
            <a:r>
              <a:rPr lang="en-US" dirty="0" smtClean="0">
                <a:solidFill>
                  <a:srgbClr val="000000"/>
                </a:solidFill>
              </a:rPr>
              <a:t>July 8 through October 1 </a:t>
            </a:r>
          </a:p>
          <a:p>
            <a:pPr fontAlgn="base">
              <a:spcBef>
                <a:spcPct val="0"/>
              </a:spcBef>
              <a:spcAft>
                <a:spcPct val="0"/>
              </a:spcAft>
            </a:pPr>
            <a:endParaRPr lang="en-US" sz="1400" dirty="0">
              <a:solidFill>
                <a:srgbClr val="000000"/>
              </a:solidFill>
            </a:endParaRPr>
          </a:p>
          <a:p>
            <a:pPr marL="342900" indent="-342900" fontAlgn="base">
              <a:spcBef>
                <a:spcPct val="0"/>
              </a:spcBef>
              <a:spcAft>
                <a:spcPct val="0"/>
              </a:spcAft>
              <a:buFont typeface="Arial" pitchFamily="34" charset="0"/>
              <a:buChar char="•"/>
            </a:pPr>
            <a:r>
              <a:rPr lang="en-US" dirty="0" smtClean="0">
                <a:solidFill>
                  <a:srgbClr val="000000"/>
                </a:solidFill>
              </a:rPr>
              <a:t>RKM 18 to 244.5</a:t>
            </a:r>
          </a:p>
          <a:p>
            <a:pPr marL="342900" indent="-342900" fontAlgn="base">
              <a:spcBef>
                <a:spcPct val="0"/>
              </a:spcBef>
              <a:spcAft>
                <a:spcPct val="0"/>
              </a:spcAft>
              <a:buFont typeface="Arial" pitchFamily="34" charset="0"/>
              <a:buChar char="•"/>
            </a:pPr>
            <a:endParaRPr lang="en-US" sz="1400" dirty="0">
              <a:solidFill>
                <a:srgbClr val="000000"/>
              </a:solidFill>
            </a:endParaRPr>
          </a:p>
          <a:p>
            <a:pPr marL="342900" indent="-342900" fontAlgn="base">
              <a:spcBef>
                <a:spcPct val="0"/>
              </a:spcBef>
              <a:spcAft>
                <a:spcPct val="0"/>
              </a:spcAft>
              <a:buFont typeface="Arial" pitchFamily="34" charset="0"/>
              <a:buChar char="•"/>
            </a:pPr>
            <a:r>
              <a:rPr lang="en-US" dirty="0" smtClean="0">
                <a:solidFill>
                  <a:srgbClr val="000000"/>
                </a:solidFill>
              </a:rPr>
              <a:t>About 25 Standard Sites</a:t>
            </a:r>
          </a:p>
          <a:p>
            <a:pPr fontAlgn="base">
              <a:spcBef>
                <a:spcPct val="0"/>
              </a:spcBef>
              <a:spcAft>
                <a:spcPct val="0"/>
              </a:spcAft>
            </a:pPr>
            <a:endParaRPr lang="en-US" sz="1400" dirty="0">
              <a:solidFill>
                <a:srgbClr val="000000"/>
              </a:solidFill>
            </a:endParaRPr>
          </a:p>
          <a:p>
            <a:pPr marL="342900" indent="-342900" fontAlgn="base">
              <a:spcBef>
                <a:spcPct val="0"/>
              </a:spcBef>
              <a:spcAft>
                <a:spcPct val="0"/>
              </a:spcAft>
              <a:buFont typeface="Arial" pitchFamily="34" charset="0"/>
              <a:buChar char="•"/>
            </a:pPr>
            <a:r>
              <a:rPr lang="en-US" dirty="0" smtClean="0">
                <a:solidFill>
                  <a:srgbClr val="000000"/>
                </a:solidFill>
              </a:rPr>
              <a:t>Used 2, 4, and 6 inch stretch nets</a:t>
            </a:r>
          </a:p>
          <a:p>
            <a:pPr marL="342900" indent="-342900" fontAlgn="base">
              <a:spcBef>
                <a:spcPct val="0"/>
              </a:spcBef>
              <a:spcAft>
                <a:spcPct val="0"/>
              </a:spcAft>
              <a:buFont typeface="Arial" pitchFamily="34" charset="0"/>
              <a:buChar char="•"/>
            </a:pPr>
            <a:endParaRPr lang="en-US" sz="1400" dirty="0" smtClean="0">
              <a:solidFill>
                <a:srgbClr val="000000"/>
              </a:solidFill>
            </a:endParaRPr>
          </a:p>
          <a:p>
            <a:pPr marL="342900" indent="-342900" fontAlgn="base">
              <a:spcBef>
                <a:spcPct val="0"/>
              </a:spcBef>
              <a:spcAft>
                <a:spcPct val="0"/>
              </a:spcAft>
              <a:buFont typeface="Arial" pitchFamily="34" charset="0"/>
              <a:buChar char="•"/>
            </a:pPr>
            <a:r>
              <a:rPr lang="en-US" dirty="0" smtClean="0">
                <a:solidFill>
                  <a:srgbClr val="000000"/>
                </a:solidFill>
              </a:rPr>
              <a:t>Sampled 26 sites RKM 18 to 244.5</a:t>
            </a:r>
          </a:p>
          <a:p>
            <a:pPr marL="342900" indent="-342900" fontAlgn="base">
              <a:spcBef>
                <a:spcPct val="0"/>
              </a:spcBef>
              <a:spcAft>
                <a:spcPct val="0"/>
              </a:spcAft>
              <a:buFont typeface="Arial" pitchFamily="34" charset="0"/>
              <a:buChar char="•"/>
            </a:pPr>
            <a:endParaRPr lang="en-US" sz="1400" dirty="0">
              <a:solidFill>
                <a:srgbClr val="000000"/>
              </a:solidFill>
            </a:endParaRPr>
          </a:p>
          <a:p>
            <a:pPr marL="342900" indent="-342900" fontAlgn="base">
              <a:spcBef>
                <a:spcPct val="0"/>
              </a:spcBef>
              <a:spcAft>
                <a:spcPct val="0"/>
              </a:spcAft>
              <a:buFont typeface="Arial" pitchFamily="34" charset="0"/>
              <a:buChar char="•"/>
            </a:pPr>
            <a:r>
              <a:rPr lang="en-US" dirty="0">
                <a:solidFill>
                  <a:srgbClr val="000000"/>
                </a:solidFill>
              </a:rPr>
              <a:t>Nets fished for </a:t>
            </a:r>
            <a:r>
              <a:rPr lang="en-US" dirty="0" smtClean="0">
                <a:solidFill>
                  <a:srgbClr val="000000"/>
                </a:solidFill>
              </a:rPr>
              <a:t>hour – no mortality</a:t>
            </a:r>
          </a:p>
          <a:p>
            <a:pPr marL="342900" indent="-342900" fontAlgn="base">
              <a:spcBef>
                <a:spcPct val="0"/>
              </a:spcBef>
              <a:spcAft>
                <a:spcPct val="0"/>
              </a:spcAft>
              <a:buFont typeface="Arial" pitchFamily="34" charset="0"/>
              <a:buChar char="•"/>
            </a:pPr>
            <a:endParaRPr lang="en-US" sz="1400" dirty="0">
              <a:solidFill>
                <a:srgbClr val="000000"/>
              </a:solidFill>
            </a:endParaRPr>
          </a:p>
          <a:p>
            <a:pPr marL="342900" indent="-342900" fontAlgn="base">
              <a:spcBef>
                <a:spcPct val="0"/>
              </a:spcBef>
              <a:spcAft>
                <a:spcPct val="0"/>
              </a:spcAft>
              <a:buFont typeface="Arial" pitchFamily="34" charset="0"/>
              <a:buChar char="•"/>
            </a:pPr>
            <a:r>
              <a:rPr lang="en-US" sz="2000" dirty="0" smtClean="0">
                <a:solidFill>
                  <a:srgbClr val="FF0000"/>
                </a:solidFill>
              </a:rPr>
              <a:t>1,790 </a:t>
            </a:r>
            <a:r>
              <a:rPr lang="en-US" sz="2000" dirty="0">
                <a:solidFill>
                  <a:srgbClr val="FF0000"/>
                </a:solidFill>
              </a:rPr>
              <a:t>juveniles</a:t>
            </a:r>
            <a:r>
              <a:rPr lang="en-US" dirty="0">
                <a:solidFill>
                  <a:srgbClr val="000000"/>
                </a:solidFill>
              </a:rPr>
              <a:t> (9 adults &gt;120 cm TL</a:t>
            </a:r>
            <a:r>
              <a:rPr lang="en-US" dirty="0" smtClean="0">
                <a:solidFill>
                  <a:srgbClr val="000000"/>
                </a:solidFill>
              </a:rPr>
              <a:t>)</a:t>
            </a:r>
          </a:p>
          <a:p>
            <a:pPr fontAlgn="base">
              <a:spcBef>
                <a:spcPct val="0"/>
              </a:spcBef>
              <a:spcAft>
                <a:spcPct val="0"/>
              </a:spcAft>
            </a:pPr>
            <a:endParaRPr lang="en-US" sz="1400" dirty="0">
              <a:solidFill>
                <a:srgbClr val="000000"/>
              </a:solidFill>
            </a:endParaRPr>
          </a:p>
          <a:p>
            <a:pPr marL="342900" indent="-342900" fontAlgn="base">
              <a:spcBef>
                <a:spcPct val="0"/>
              </a:spcBef>
              <a:spcAft>
                <a:spcPct val="0"/>
              </a:spcAft>
              <a:buFont typeface="Arial" pitchFamily="34" charset="0"/>
              <a:buChar char="•"/>
            </a:pPr>
            <a:r>
              <a:rPr lang="en-US" sz="2000" dirty="0">
                <a:solidFill>
                  <a:srgbClr val="FF0000"/>
                </a:solidFill>
              </a:rPr>
              <a:t>13 wild juveniles </a:t>
            </a:r>
            <a:r>
              <a:rPr lang="en-US" sz="2000" dirty="0" smtClean="0">
                <a:solidFill>
                  <a:srgbClr val="FF0000"/>
                </a:solidFill>
              </a:rPr>
              <a:t>collected (8 </a:t>
            </a:r>
            <a:r>
              <a:rPr lang="en-US" sz="2000" dirty="0">
                <a:solidFill>
                  <a:srgbClr val="FF0000"/>
                </a:solidFill>
              </a:rPr>
              <a:t>new wild </a:t>
            </a:r>
            <a:r>
              <a:rPr lang="en-US" sz="2000" dirty="0" smtClean="0">
                <a:solidFill>
                  <a:srgbClr val="FF0000"/>
                </a:solidFill>
              </a:rPr>
              <a:t>juveniles)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38200"/>
            <a:ext cx="4648200" cy="566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65520" y="64202"/>
            <a:ext cx="5511509" cy="984885"/>
          </a:xfrm>
          <a:prstGeom prst="rect">
            <a:avLst/>
          </a:prstGeom>
          <a:noFill/>
        </p:spPr>
        <p:txBody>
          <a:bodyPr wrap="none" rtlCol="0">
            <a:spAutoFit/>
          </a:bodyPr>
          <a:lstStyle/>
          <a:p>
            <a:pPr algn="ctr" fontAlgn="base">
              <a:spcBef>
                <a:spcPct val="0"/>
              </a:spcBef>
              <a:spcAft>
                <a:spcPct val="0"/>
              </a:spcAft>
            </a:pPr>
            <a:r>
              <a:rPr lang="en-US" sz="2000" dirty="0">
                <a:solidFill>
                  <a:srgbClr val="000000"/>
                </a:solidFill>
              </a:rPr>
              <a:t>Juvenile WST Sampling with Gillnets 2015</a:t>
            </a:r>
          </a:p>
          <a:p>
            <a:pPr algn="ctr" fontAlgn="base">
              <a:spcBef>
                <a:spcPct val="0"/>
              </a:spcBef>
              <a:spcAft>
                <a:spcPct val="0"/>
              </a:spcAft>
            </a:pPr>
            <a:r>
              <a:rPr lang="en-US" sz="2000" dirty="0">
                <a:solidFill>
                  <a:srgbClr val="000000"/>
                </a:solidFill>
              </a:rPr>
              <a:t>(Idaho and British Columbia)</a:t>
            </a:r>
          </a:p>
          <a:p>
            <a:endParaRPr lang="en-US" dirty="0"/>
          </a:p>
        </p:txBody>
      </p:sp>
    </p:spTree>
    <p:extLst>
      <p:ext uri="{BB962C8B-B14F-4D97-AF65-F5344CB8AC3E}">
        <p14:creationId xmlns:p14="http://schemas.microsoft.com/office/powerpoint/2010/main" val="2191151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76200"/>
            <a:ext cx="8610600" cy="461665"/>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Juvenile Gillnet CPUE (No. juveniles/net hour) 2002 - 2015</a:t>
            </a:r>
            <a:endParaRPr lang="en-US" sz="2400" b="1" dirty="0">
              <a:solidFill>
                <a:srgbClr val="000000"/>
              </a:solidFill>
            </a:endParaRPr>
          </a:p>
        </p:txBody>
      </p:sp>
      <p:sp>
        <p:nvSpPr>
          <p:cNvPr id="5" name="TextBox 4"/>
          <p:cNvSpPr txBox="1"/>
          <p:nvPr/>
        </p:nvSpPr>
        <p:spPr>
          <a:xfrm>
            <a:off x="381000" y="5181600"/>
            <a:ext cx="8229600" cy="1015663"/>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2000" dirty="0" smtClean="0">
                <a:solidFill>
                  <a:srgbClr val="000000"/>
                </a:solidFill>
              </a:rPr>
              <a:t>CPUE increasing </a:t>
            </a:r>
          </a:p>
          <a:p>
            <a:pPr marL="285750" indent="-285750" fontAlgn="base">
              <a:spcBef>
                <a:spcPct val="0"/>
              </a:spcBef>
              <a:spcAft>
                <a:spcPct val="0"/>
              </a:spcAft>
              <a:buFont typeface="Arial" pitchFamily="34" charset="0"/>
              <a:buChar char="•"/>
            </a:pPr>
            <a:r>
              <a:rPr lang="en-US" sz="2000" dirty="0" smtClean="0">
                <a:solidFill>
                  <a:srgbClr val="000000"/>
                </a:solidFill>
              </a:rPr>
              <a:t>Tripled since mid 2000’s</a:t>
            </a:r>
          </a:p>
          <a:p>
            <a:pPr marL="285750" indent="-285750" fontAlgn="base">
              <a:spcBef>
                <a:spcPct val="0"/>
              </a:spcBef>
              <a:spcAft>
                <a:spcPct val="0"/>
              </a:spcAft>
              <a:buFont typeface="Arial" pitchFamily="34" charset="0"/>
              <a:buChar char="•"/>
            </a:pPr>
            <a:r>
              <a:rPr lang="en-US" sz="2000" dirty="0" smtClean="0">
                <a:solidFill>
                  <a:srgbClr val="000000"/>
                </a:solidFill>
              </a:rPr>
              <a:t>Effort consistent since 2010 (within a week)</a:t>
            </a:r>
            <a:endParaRPr lang="en-US" sz="2000" dirty="0">
              <a:solidFill>
                <a:srgbClr val="000000"/>
              </a:solidFill>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05150" y="533400"/>
            <a:ext cx="828165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3320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403"/>
            <a:ext cx="8610600" cy="830997"/>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Brood Year Assignments from 2015 Juvenile Sturgeon Catch (gillnets only)</a:t>
            </a:r>
            <a:endParaRPr lang="en-US" sz="2400" b="1" dirty="0">
              <a:solidFill>
                <a:srgbClr val="000000"/>
              </a:solidFill>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47356" y="914400"/>
            <a:ext cx="8112444"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057400" y="1861066"/>
            <a:ext cx="1752600" cy="369332"/>
          </a:xfrm>
          <a:prstGeom prst="rect">
            <a:avLst/>
          </a:prstGeom>
          <a:noFill/>
        </p:spPr>
        <p:txBody>
          <a:bodyPr wrap="square" rtlCol="0">
            <a:spAutoFit/>
          </a:bodyPr>
          <a:lstStyle/>
          <a:p>
            <a:pPr fontAlgn="base">
              <a:spcBef>
                <a:spcPct val="0"/>
              </a:spcBef>
              <a:spcAft>
                <a:spcPct val="0"/>
              </a:spcAft>
            </a:pPr>
            <a:r>
              <a:rPr lang="en-US" dirty="0" smtClean="0">
                <a:solidFill>
                  <a:srgbClr val="000000"/>
                </a:solidFill>
              </a:rPr>
              <a:t>1749 total</a:t>
            </a:r>
            <a:endParaRPr lang="en-US" dirty="0">
              <a:solidFill>
                <a:srgbClr val="000000"/>
              </a:solidFill>
            </a:endParaRPr>
          </a:p>
        </p:txBody>
      </p:sp>
      <p:sp>
        <p:nvSpPr>
          <p:cNvPr id="5" name="TextBox 4"/>
          <p:cNvSpPr txBox="1"/>
          <p:nvPr/>
        </p:nvSpPr>
        <p:spPr>
          <a:xfrm>
            <a:off x="381000" y="5410200"/>
            <a:ext cx="8102600" cy="707886"/>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2000" dirty="0" smtClean="0">
                <a:solidFill>
                  <a:srgbClr val="000000"/>
                </a:solidFill>
              </a:rPr>
              <a:t>All brood years well represented since 2003</a:t>
            </a:r>
          </a:p>
          <a:p>
            <a:pPr marL="285750" indent="-285750" fontAlgn="base">
              <a:spcBef>
                <a:spcPct val="0"/>
              </a:spcBef>
              <a:spcAft>
                <a:spcPct val="0"/>
              </a:spcAft>
              <a:buFont typeface="Arial" pitchFamily="34" charset="0"/>
              <a:buChar char="•"/>
            </a:pPr>
            <a:r>
              <a:rPr lang="en-US" sz="2000" dirty="0" smtClean="0">
                <a:solidFill>
                  <a:srgbClr val="000000"/>
                </a:solidFill>
              </a:rPr>
              <a:t>2014 not fully recruited to gear</a:t>
            </a:r>
            <a:endParaRPr lang="en-US" sz="2000" dirty="0">
              <a:solidFill>
                <a:srgbClr val="000000"/>
              </a:solidFill>
            </a:endParaRPr>
          </a:p>
        </p:txBody>
      </p:sp>
    </p:spTree>
    <p:extLst>
      <p:ext uri="{BB962C8B-B14F-4D97-AF65-F5344CB8AC3E}">
        <p14:creationId xmlns:p14="http://schemas.microsoft.com/office/powerpoint/2010/main" val="316971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853" t="6258"/>
          <a:stretch/>
        </p:blipFill>
        <p:spPr bwMode="auto">
          <a:xfrm>
            <a:off x="580292" y="990600"/>
            <a:ext cx="8030308" cy="4214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28600" y="83403"/>
            <a:ext cx="8610600" cy="830997"/>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Recapture Frequency of Hatchery Released Juvenile Sturgeon in the Kootenai River in 2015</a:t>
            </a:r>
            <a:endParaRPr lang="en-US" sz="2400" b="1" dirty="0">
              <a:solidFill>
                <a:srgbClr val="000000"/>
              </a:solidFill>
            </a:endParaRPr>
          </a:p>
        </p:txBody>
      </p:sp>
      <p:sp>
        <p:nvSpPr>
          <p:cNvPr id="2" name="TextBox 1"/>
          <p:cNvSpPr txBox="1"/>
          <p:nvPr/>
        </p:nvSpPr>
        <p:spPr>
          <a:xfrm>
            <a:off x="1981200" y="2451100"/>
            <a:ext cx="1066800" cy="381000"/>
          </a:xfrm>
          <a:prstGeom prst="rect">
            <a:avLst/>
          </a:prstGeom>
          <a:solidFill>
            <a:srgbClr val="FFC000"/>
          </a:solidFill>
        </p:spPr>
        <p:txBody>
          <a:bodyPr wrap="square" rtlCol="0">
            <a:spAutoFit/>
          </a:bodyPr>
          <a:lstStyle/>
          <a:p>
            <a:pPr fontAlgn="base">
              <a:spcBef>
                <a:spcPct val="0"/>
              </a:spcBef>
              <a:spcAft>
                <a:spcPct val="0"/>
              </a:spcAft>
            </a:pPr>
            <a:r>
              <a:rPr lang="en-US" dirty="0" smtClean="0">
                <a:solidFill>
                  <a:srgbClr val="000000"/>
                </a:solidFill>
              </a:rPr>
              <a:t>R</a:t>
            </a:r>
            <a:r>
              <a:rPr lang="en-US" baseline="30000" dirty="0" smtClean="0">
                <a:solidFill>
                  <a:srgbClr val="000000"/>
                </a:solidFill>
              </a:rPr>
              <a:t>2</a:t>
            </a:r>
            <a:r>
              <a:rPr lang="en-US" dirty="0" smtClean="0">
                <a:solidFill>
                  <a:srgbClr val="000000"/>
                </a:solidFill>
              </a:rPr>
              <a:t>=0.69</a:t>
            </a:r>
            <a:endParaRPr lang="en-US" dirty="0">
              <a:solidFill>
                <a:srgbClr val="000000"/>
              </a:solidFill>
            </a:endParaRPr>
          </a:p>
        </p:txBody>
      </p:sp>
      <p:sp>
        <p:nvSpPr>
          <p:cNvPr id="5" name="TextBox 4"/>
          <p:cNvSpPr txBox="1"/>
          <p:nvPr/>
        </p:nvSpPr>
        <p:spPr>
          <a:xfrm>
            <a:off x="428625" y="5257800"/>
            <a:ext cx="8258175" cy="1015663"/>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2000" dirty="0" smtClean="0">
                <a:solidFill>
                  <a:srgbClr val="000000"/>
                </a:solidFill>
              </a:rPr>
              <a:t>Release numbers variable</a:t>
            </a:r>
          </a:p>
          <a:p>
            <a:pPr marL="285750" indent="-285750" fontAlgn="base">
              <a:spcBef>
                <a:spcPct val="0"/>
              </a:spcBef>
              <a:spcAft>
                <a:spcPct val="0"/>
              </a:spcAft>
              <a:buFont typeface="Arial" pitchFamily="34" charset="0"/>
              <a:buChar char="•"/>
            </a:pPr>
            <a:r>
              <a:rPr lang="en-US" sz="2000" dirty="0" smtClean="0">
                <a:solidFill>
                  <a:srgbClr val="000000"/>
                </a:solidFill>
              </a:rPr>
              <a:t>Number release of a brood year correlates well with number recaptured of that brood year (in 2015)  </a:t>
            </a:r>
            <a:endParaRPr lang="en-US" sz="2000" dirty="0">
              <a:solidFill>
                <a:srgbClr val="000000"/>
              </a:solidFill>
            </a:endParaRPr>
          </a:p>
        </p:txBody>
      </p:sp>
    </p:spTree>
    <p:extLst>
      <p:ext uri="{BB962C8B-B14F-4D97-AF65-F5344CB8AC3E}">
        <p14:creationId xmlns:p14="http://schemas.microsoft.com/office/powerpoint/2010/main" val="1677632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EC2E0"/>
        </a:solidFill>
        <a:effectLst/>
      </p:bgPr>
    </p:bg>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b="9463"/>
          <a:stretch/>
        </p:blipFill>
        <p:spPr bwMode="auto">
          <a:xfrm>
            <a:off x="838200" y="76200"/>
            <a:ext cx="7467600" cy="4953000"/>
          </a:xfrm>
          <a:prstGeom prst="rect">
            <a:avLst/>
          </a:prstGeom>
          <a:solidFill>
            <a:schemeClr val="bg1"/>
          </a:solidFill>
        </p:spPr>
      </p:pic>
      <p:sp>
        <p:nvSpPr>
          <p:cNvPr id="3" name="Rectangle 2"/>
          <p:cNvSpPr/>
          <p:nvPr/>
        </p:nvSpPr>
        <p:spPr>
          <a:xfrm>
            <a:off x="1524000" y="5105400"/>
            <a:ext cx="5943600" cy="646331"/>
          </a:xfrm>
          <a:prstGeom prst="rect">
            <a:avLst/>
          </a:prstGeom>
          <a:solidFill>
            <a:schemeClr val="bg1"/>
          </a:solidFill>
        </p:spPr>
        <p:txBody>
          <a:bodyPr wrap="square">
            <a:spAutoFit/>
          </a:bodyPr>
          <a:lstStyle/>
          <a:p>
            <a:r>
              <a:rPr lang="en-US" dirty="0" smtClean="0"/>
              <a:t>Number </a:t>
            </a:r>
            <a:r>
              <a:rPr lang="en-US" dirty="0"/>
              <a:t>of wild juvenile Kootenai Sturgeon captured annually in the Kootenai River, Idaho, 1977-2015; no recaptures.</a:t>
            </a:r>
          </a:p>
        </p:txBody>
      </p:sp>
      <p:sp>
        <p:nvSpPr>
          <p:cNvPr id="4" name="TextBox 3"/>
          <p:cNvSpPr txBox="1"/>
          <p:nvPr/>
        </p:nvSpPr>
        <p:spPr>
          <a:xfrm>
            <a:off x="1752600" y="76200"/>
            <a:ext cx="5943600" cy="461665"/>
          </a:xfrm>
          <a:prstGeom prst="rect">
            <a:avLst/>
          </a:prstGeom>
          <a:noFill/>
        </p:spPr>
        <p:txBody>
          <a:bodyPr wrap="square" rtlCol="0">
            <a:spAutoFit/>
          </a:bodyPr>
          <a:lstStyle/>
          <a:p>
            <a:pPr algn="ctr"/>
            <a:r>
              <a:rPr lang="en-US" sz="2400" dirty="0" smtClean="0"/>
              <a:t>Natural Origin Juveniles</a:t>
            </a:r>
            <a:endParaRPr lang="en-US" sz="2400" dirty="0"/>
          </a:p>
        </p:txBody>
      </p:sp>
    </p:spTree>
    <p:extLst>
      <p:ext uri="{BB962C8B-B14F-4D97-AF65-F5344CB8AC3E}">
        <p14:creationId xmlns:p14="http://schemas.microsoft.com/office/powerpoint/2010/main" val="1666281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EC2E0"/>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257604188"/>
              </p:ext>
            </p:extLst>
          </p:nvPr>
        </p:nvGraphicFramePr>
        <p:xfrm>
          <a:off x="762000" y="36731"/>
          <a:ext cx="7594178" cy="4992469"/>
        </p:xfrm>
        <a:graphic>
          <a:graphicData uri="http://schemas.openxmlformats.org/presentationml/2006/ole">
            <mc:AlternateContent xmlns:mc="http://schemas.openxmlformats.org/markup-compatibility/2006">
              <mc:Choice xmlns:v="urn:schemas-microsoft-com:vml" Requires="v">
                <p:oleObj spid="_x0000_s2077" name="Document" r:id="rId3" imgW="5956042" imgH="4285106" progId="Word.Document.12">
                  <p:embed/>
                </p:oleObj>
              </mc:Choice>
              <mc:Fallback>
                <p:oleObj name="Document" r:id="rId3" imgW="5956042" imgH="4285106" progId="Word.Document.12">
                  <p:embed/>
                  <p:pic>
                    <p:nvPicPr>
                      <p:cNvPr id="0" name="Object 1"/>
                      <p:cNvPicPr>
                        <a:picLocks noChangeAspect="1" noChangeArrowheads="1"/>
                      </p:cNvPicPr>
                      <p:nvPr/>
                    </p:nvPicPr>
                    <p:blipFill>
                      <a:blip r:embed="rId4"/>
                      <a:srcRect/>
                      <a:stretch>
                        <a:fillRect/>
                      </a:stretch>
                    </p:blipFill>
                    <p:spPr bwMode="auto">
                      <a:xfrm>
                        <a:off x="762000" y="36731"/>
                        <a:ext cx="7594178" cy="4992469"/>
                      </a:xfrm>
                      <a:prstGeom prst="rect">
                        <a:avLst/>
                      </a:prstGeom>
                      <a:solidFill>
                        <a:schemeClr val="bg1"/>
                      </a:solidFill>
                    </p:spPr>
                  </p:pic>
                </p:oleObj>
              </mc:Fallback>
            </mc:AlternateContent>
          </a:graphicData>
        </a:graphic>
      </p:graphicFrame>
      <p:sp>
        <p:nvSpPr>
          <p:cNvPr id="5" name="Rectangle 4"/>
          <p:cNvSpPr/>
          <p:nvPr/>
        </p:nvSpPr>
        <p:spPr>
          <a:xfrm>
            <a:off x="1345223" y="5068669"/>
            <a:ext cx="6477000" cy="646331"/>
          </a:xfrm>
          <a:prstGeom prst="rect">
            <a:avLst/>
          </a:prstGeom>
          <a:solidFill>
            <a:schemeClr val="bg1"/>
          </a:solidFill>
        </p:spPr>
        <p:txBody>
          <a:bodyPr wrap="square">
            <a:spAutoFit/>
          </a:bodyPr>
          <a:lstStyle/>
          <a:p>
            <a:r>
              <a:rPr lang="en-US" dirty="0" smtClean="0"/>
              <a:t>Number </a:t>
            </a:r>
            <a:r>
              <a:rPr lang="en-US" dirty="0"/>
              <a:t>of wild juvenile Kootenai </a:t>
            </a:r>
            <a:r>
              <a:rPr lang="en-US" dirty="0" smtClean="0"/>
              <a:t>Sturgeon, </a:t>
            </a:r>
            <a:r>
              <a:rPr lang="en-US" dirty="0"/>
              <a:t>by </a:t>
            </a:r>
            <a:r>
              <a:rPr lang="en-US" dirty="0" smtClean="0"/>
              <a:t>year-class, </a:t>
            </a:r>
            <a:r>
              <a:rPr lang="en-US" dirty="0"/>
              <a:t>captured in the Kootenai River, Idaho 1977-2015.</a:t>
            </a:r>
          </a:p>
        </p:txBody>
      </p:sp>
      <p:sp>
        <p:nvSpPr>
          <p:cNvPr id="2" name="TextBox 1"/>
          <p:cNvSpPr txBox="1"/>
          <p:nvPr/>
        </p:nvSpPr>
        <p:spPr>
          <a:xfrm>
            <a:off x="1752600" y="76200"/>
            <a:ext cx="5943600" cy="461665"/>
          </a:xfrm>
          <a:prstGeom prst="rect">
            <a:avLst/>
          </a:prstGeom>
          <a:noFill/>
        </p:spPr>
        <p:txBody>
          <a:bodyPr wrap="square" rtlCol="0">
            <a:spAutoFit/>
          </a:bodyPr>
          <a:lstStyle/>
          <a:p>
            <a:pPr algn="ctr"/>
            <a:r>
              <a:rPr lang="en-US" sz="2400" dirty="0" smtClean="0"/>
              <a:t>Natural Origin Juveniles – by year class</a:t>
            </a:r>
            <a:endParaRPr lang="en-US" sz="2400" dirty="0"/>
          </a:p>
        </p:txBody>
      </p:sp>
    </p:spTree>
    <p:extLst>
      <p:ext uri="{BB962C8B-B14F-4D97-AF65-F5344CB8AC3E}">
        <p14:creationId xmlns:p14="http://schemas.microsoft.com/office/powerpoint/2010/main" val="2828421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8000" y="285756"/>
            <a:ext cx="8026400" cy="830997"/>
          </a:xfrm>
          <a:prstGeom prst="rect">
            <a:avLst/>
          </a:prstGeom>
          <a:noFill/>
        </p:spPr>
        <p:txBody>
          <a:bodyPr wrap="square" rtlCol="0">
            <a:spAutoFit/>
          </a:bodyPr>
          <a:lstStyle/>
          <a:p>
            <a:pPr fontAlgn="base">
              <a:spcBef>
                <a:spcPct val="0"/>
              </a:spcBef>
              <a:spcAft>
                <a:spcPct val="0"/>
              </a:spcAft>
            </a:pPr>
            <a:endParaRPr lang="en-US" sz="2400" b="1" dirty="0" smtClean="0">
              <a:solidFill>
                <a:srgbClr val="000000"/>
              </a:solidFill>
            </a:endParaRPr>
          </a:p>
          <a:p>
            <a:pPr fontAlgn="base">
              <a:spcBef>
                <a:spcPct val="0"/>
              </a:spcBef>
              <a:spcAft>
                <a:spcPct val="0"/>
              </a:spcAft>
            </a:pPr>
            <a:endParaRPr lang="en-US" sz="2400" b="1" dirty="0">
              <a:solidFill>
                <a:srgbClr val="000000"/>
              </a:solidFill>
            </a:endParaRPr>
          </a:p>
        </p:txBody>
      </p:sp>
      <p:sp>
        <p:nvSpPr>
          <p:cNvPr id="6" name="TextBox 5"/>
          <p:cNvSpPr txBox="1"/>
          <p:nvPr/>
        </p:nvSpPr>
        <p:spPr>
          <a:xfrm>
            <a:off x="55033" y="76200"/>
            <a:ext cx="4572000" cy="3170099"/>
          </a:xfrm>
          <a:prstGeom prst="rect">
            <a:avLst/>
          </a:prstGeom>
          <a:solidFill>
            <a:schemeClr val="accent6">
              <a:alpha val="38000"/>
            </a:schemeClr>
          </a:solidFill>
          <a:ln>
            <a:noFill/>
          </a:ln>
        </p:spPr>
        <p:txBody>
          <a:bodyPr wrap="square" rtlCol="0">
            <a:spAutoFit/>
          </a:bodyPr>
          <a:lstStyle/>
          <a:p>
            <a:pPr fontAlgn="base">
              <a:spcBef>
                <a:spcPct val="0"/>
              </a:spcBef>
              <a:spcAft>
                <a:spcPct val="0"/>
              </a:spcAft>
            </a:pPr>
            <a:r>
              <a:rPr lang="en-US" sz="2800" dirty="0" smtClean="0">
                <a:solidFill>
                  <a:srgbClr val="FFFFFF"/>
                </a:solidFill>
              </a:rPr>
              <a:t>Thanks to Cooperators:</a:t>
            </a:r>
          </a:p>
          <a:p>
            <a:pPr fontAlgn="base">
              <a:spcBef>
                <a:spcPct val="0"/>
              </a:spcBef>
              <a:spcAft>
                <a:spcPct val="0"/>
              </a:spcAft>
            </a:pPr>
            <a:endParaRPr lang="en-US" sz="2800" dirty="0" smtClean="0">
              <a:solidFill>
                <a:srgbClr val="FFFFFF"/>
              </a:solidFill>
            </a:endParaRPr>
          </a:p>
          <a:p>
            <a:pPr fontAlgn="base">
              <a:spcBef>
                <a:spcPct val="0"/>
              </a:spcBef>
              <a:spcAft>
                <a:spcPct val="0"/>
              </a:spcAft>
            </a:pPr>
            <a:r>
              <a:rPr lang="en-US" dirty="0" smtClean="0">
                <a:solidFill>
                  <a:srgbClr val="FFFFFF"/>
                </a:solidFill>
              </a:rPr>
              <a:t>KTOI</a:t>
            </a:r>
          </a:p>
          <a:p>
            <a:pPr fontAlgn="base">
              <a:spcBef>
                <a:spcPct val="0"/>
              </a:spcBef>
              <a:spcAft>
                <a:spcPct val="0"/>
              </a:spcAft>
            </a:pPr>
            <a:r>
              <a:rPr lang="en-US" dirty="0" smtClean="0">
                <a:solidFill>
                  <a:srgbClr val="FFFFFF"/>
                </a:solidFill>
              </a:rPr>
              <a:t>BCMFLNRO – Sarah Stevenson</a:t>
            </a:r>
          </a:p>
          <a:p>
            <a:pPr fontAlgn="base">
              <a:spcBef>
                <a:spcPct val="0"/>
              </a:spcBef>
              <a:spcAft>
                <a:spcPct val="0"/>
              </a:spcAft>
            </a:pPr>
            <a:r>
              <a:rPr lang="en-US" dirty="0" smtClean="0">
                <a:solidFill>
                  <a:srgbClr val="FFFFFF"/>
                </a:solidFill>
              </a:rPr>
              <a:t>MFWP</a:t>
            </a:r>
          </a:p>
          <a:p>
            <a:pPr fontAlgn="base">
              <a:spcBef>
                <a:spcPct val="0"/>
              </a:spcBef>
              <a:spcAft>
                <a:spcPct val="0"/>
              </a:spcAft>
            </a:pPr>
            <a:r>
              <a:rPr lang="en-US" dirty="0" smtClean="0">
                <a:solidFill>
                  <a:srgbClr val="FFFFFF"/>
                </a:solidFill>
              </a:rPr>
              <a:t>USFWS</a:t>
            </a:r>
          </a:p>
          <a:p>
            <a:pPr fontAlgn="base">
              <a:spcBef>
                <a:spcPct val="0"/>
              </a:spcBef>
              <a:spcAft>
                <a:spcPct val="0"/>
              </a:spcAft>
            </a:pPr>
            <a:r>
              <a:rPr lang="en-US" dirty="0" smtClean="0">
                <a:solidFill>
                  <a:srgbClr val="FFFFFF"/>
                </a:solidFill>
              </a:rPr>
              <a:t>USACE – Greg Hoffman</a:t>
            </a:r>
          </a:p>
          <a:p>
            <a:pPr fontAlgn="base">
              <a:spcBef>
                <a:spcPct val="0"/>
              </a:spcBef>
              <a:spcAft>
                <a:spcPct val="0"/>
              </a:spcAft>
            </a:pPr>
            <a:r>
              <a:rPr lang="en-US" dirty="0" smtClean="0">
                <a:solidFill>
                  <a:srgbClr val="FFFFFF"/>
                </a:solidFill>
              </a:rPr>
              <a:t>Steve Dinsmore – Iowa State University</a:t>
            </a:r>
          </a:p>
          <a:p>
            <a:pPr fontAlgn="base">
              <a:spcBef>
                <a:spcPct val="0"/>
              </a:spcBef>
              <a:spcAft>
                <a:spcPct val="0"/>
              </a:spcAft>
            </a:pPr>
            <a:r>
              <a:rPr lang="en-US" dirty="0" smtClean="0">
                <a:solidFill>
                  <a:srgbClr val="FFFFFF"/>
                </a:solidFill>
              </a:rPr>
              <a:t>Sima Usvyatsov – </a:t>
            </a:r>
            <a:r>
              <a:rPr lang="en-US" dirty="0" err="1" smtClean="0">
                <a:solidFill>
                  <a:srgbClr val="FFFFFF"/>
                </a:solidFill>
              </a:rPr>
              <a:t>Golder</a:t>
            </a:r>
            <a:r>
              <a:rPr lang="en-US" dirty="0" smtClean="0">
                <a:solidFill>
                  <a:srgbClr val="FFFFFF"/>
                </a:solidFill>
              </a:rPr>
              <a:t> and Assoc.</a:t>
            </a:r>
          </a:p>
          <a:p>
            <a:pPr fontAlgn="base">
              <a:spcBef>
                <a:spcPct val="0"/>
              </a:spcBef>
              <a:spcAft>
                <a:spcPct val="0"/>
              </a:spcAft>
            </a:pPr>
            <a:r>
              <a:rPr lang="en-US" dirty="0" smtClean="0">
                <a:solidFill>
                  <a:srgbClr val="FFFFFF"/>
                </a:solidFill>
              </a:rPr>
              <a:t>BPA</a:t>
            </a:r>
            <a:endParaRPr lang="en-US" dirty="0">
              <a:solidFill>
                <a:srgbClr val="FFFFFF"/>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5890344"/>
            <a:ext cx="565885" cy="55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1896" y="5854760"/>
            <a:ext cx="686858" cy="59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4418" t="15731" r="30327" b="23092"/>
          <a:stretch/>
        </p:blipFill>
        <p:spPr bwMode="auto">
          <a:xfrm>
            <a:off x="508000" y="5715000"/>
            <a:ext cx="804333" cy="9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5875790"/>
            <a:ext cx="726160" cy="57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9400" y="5908013"/>
            <a:ext cx="1399578" cy="53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0" y="5854759"/>
            <a:ext cx="534743" cy="59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5872551"/>
            <a:ext cx="762000" cy="55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40134" y="5902706"/>
            <a:ext cx="552069" cy="50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943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94946126"/>
              </p:ext>
            </p:extLst>
          </p:nvPr>
        </p:nvGraphicFramePr>
        <p:xfrm>
          <a:off x="304800" y="152400"/>
          <a:ext cx="5105400" cy="3886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chart"/>
          <p:cNvPicPr/>
          <p:nvPr/>
        </p:nvPicPr>
        <p:blipFill>
          <a:blip r:embed="rId3"/>
          <a:stretch>
            <a:fillRect/>
          </a:stretch>
        </p:blipFill>
        <p:spPr>
          <a:xfrm>
            <a:off x="5334000" y="2819400"/>
            <a:ext cx="3604260" cy="2567940"/>
          </a:xfrm>
          <a:prstGeom prst="rect">
            <a:avLst/>
          </a:prstGeom>
        </p:spPr>
      </p:pic>
    </p:spTree>
    <p:extLst>
      <p:ext uri="{BB962C8B-B14F-4D97-AF65-F5344CB8AC3E}">
        <p14:creationId xmlns:p14="http://schemas.microsoft.com/office/powerpoint/2010/main" val="401311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33400" y="609600"/>
            <a:ext cx="80772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838200" y="76200"/>
            <a:ext cx="75438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0000"/>
                </a:solidFill>
              </a:rPr>
              <a:t>Number of eggs collected by site in 2014 and 2015</a:t>
            </a:r>
            <a:endParaRPr lang="en-US" sz="2400" b="1" dirty="0">
              <a:solidFill>
                <a:srgbClr val="000000"/>
              </a:solidFill>
            </a:endParaRPr>
          </a:p>
        </p:txBody>
      </p:sp>
      <p:sp>
        <p:nvSpPr>
          <p:cNvPr id="4" name="TextBox 3"/>
          <p:cNvSpPr txBox="1"/>
          <p:nvPr/>
        </p:nvSpPr>
        <p:spPr>
          <a:xfrm>
            <a:off x="457200" y="4495800"/>
            <a:ext cx="8001000" cy="1938992"/>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2000" dirty="0" smtClean="0">
                <a:solidFill>
                  <a:srgbClr val="000000"/>
                </a:solidFill>
              </a:rPr>
              <a:t>Will look for statistical differences among years among Strata with more data</a:t>
            </a:r>
          </a:p>
          <a:p>
            <a:pPr marL="285750" indent="-285750" fontAlgn="base">
              <a:spcBef>
                <a:spcPct val="0"/>
              </a:spcBef>
              <a:spcAft>
                <a:spcPct val="0"/>
              </a:spcAft>
              <a:buFont typeface="Arial" pitchFamily="34" charset="0"/>
              <a:buChar char="•"/>
            </a:pPr>
            <a:r>
              <a:rPr lang="en-US" sz="2000" dirty="0" smtClean="0">
                <a:solidFill>
                  <a:srgbClr val="000000"/>
                </a:solidFill>
              </a:rPr>
              <a:t>Will </a:t>
            </a:r>
            <a:r>
              <a:rPr lang="en-US" sz="2000" dirty="0">
                <a:solidFill>
                  <a:srgbClr val="000000"/>
                </a:solidFill>
              </a:rPr>
              <a:t>also compare spawning events among years and Strata</a:t>
            </a:r>
          </a:p>
          <a:p>
            <a:pPr marL="285750" indent="-285750" fontAlgn="base">
              <a:spcBef>
                <a:spcPct val="0"/>
              </a:spcBef>
              <a:spcAft>
                <a:spcPct val="0"/>
              </a:spcAft>
              <a:buFont typeface="Arial" pitchFamily="34" charset="0"/>
              <a:buChar char="•"/>
            </a:pPr>
            <a:r>
              <a:rPr lang="en-US" sz="2000" dirty="0">
                <a:solidFill>
                  <a:srgbClr val="000000"/>
                </a:solidFill>
              </a:rPr>
              <a:t>Egg collections may not be a good metric for changes in use of </a:t>
            </a:r>
            <a:r>
              <a:rPr lang="en-US" sz="2000" dirty="0" smtClean="0">
                <a:solidFill>
                  <a:srgbClr val="000000"/>
                </a:solidFill>
              </a:rPr>
              <a:t>SEPPs </a:t>
            </a:r>
            <a:endParaRPr lang="en-US" sz="2000" dirty="0">
              <a:solidFill>
                <a:srgbClr val="000000"/>
              </a:solidFill>
            </a:endParaRPr>
          </a:p>
          <a:p>
            <a:pPr fontAlgn="base">
              <a:spcBef>
                <a:spcPct val="0"/>
              </a:spcBef>
              <a:spcAft>
                <a:spcPct val="0"/>
              </a:spcAft>
            </a:pPr>
            <a:endParaRPr lang="en-US" sz="2000" dirty="0">
              <a:solidFill>
                <a:srgbClr val="000000"/>
              </a:solidFill>
            </a:endParaRPr>
          </a:p>
        </p:txBody>
      </p:sp>
    </p:spTree>
    <p:extLst>
      <p:ext uri="{BB962C8B-B14F-4D97-AF65-F5344CB8AC3E}">
        <p14:creationId xmlns:p14="http://schemas.microsoft.com/office/powerpoint/2010/main" val="79350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03277" y="685800"/>
            <a:ext cx="8007323"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52423" y="152400"/>
            <a:ext cx="7721600" cy="461665"/>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Juvenile Sturgeon Gillnet CPUE by Site (RKM) 2015</a:t>
            </a:r>
            <a:endParaRPr lang="en-US" sz="2400" b="1" dirty="0">
              <a:solidFill>
                <a:srgbClr val="000000"/>
              </a:solidFill>
            </a:endParaRPr>
          </a:p>
        </p:txBody>
      </p:sp>
      <p:sp>
        <p:nvSpPr>
          <p:cNvPr id="5" name="TextBox 4"/>
          <p:cNvSpPr txBox="1"/>
          <p:nvPr/>
        </p:nvSpPr>
        <p:spPr>
          <a:xfrm>
            <a:off x="361923" y="5334000"/>
            <a:ext cx="8102600" cy="1015663"/>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2000" dirty="0" smtClean="0">
                <a:solidFill>
                  <a:srgbClr val="000000"/>
                </a:solidFill>
              </a:rPr>
              <a:t>Typical sites with high catch and catch rates  </a:t>
            </a:r>
          </a:p>
          <a:p>
            <a:pPr marL="285750" indent="-285750" fontAlgn="base">
              <a:spcBef>
                <a:spcPct val="0"/>
              </a:spcBef>
              <a:spcAft>
                <a:spcPct val="0"/>
              </a:spcAft>
              <a:buFont typeface="Arial" pitchFamily="34" charset="0"/>
              <a:buChar char="•"/>
            </a:pPr>
            <a:r>
              <a:rPr lang="en-US" sz="2000" dirty="0" smtClean="0">
                <a:solidFill>
                  <a:srgbClr val="000000"/>
                </a:solidFill>
              </a:rPr>
              <a:t>Delta still highest catch</a:t>
            </a:r>
          </a:p>
          <a:p>
            <a:pPr marL="285750" indent="-285750" fontAlgn="base">
              <a:spcBef>
                <a:spcPct val="0"/>
              </a:spcBef>
              <a:spcAft>
                <a:spcPct val="0"/>
              </a:spcAft>
              <a:buFont typeface="Arial" pitchFamily="34" charset="0"/>
              <a:buChar char="•"/>
            </a:pPr>
            <a:r>
              <a:rPr lang="en-US" sz="2000" dirty="0" smtClean="0">
                <a:solidFill>
                  <a:srgbClr val="000000"/>
                </a:solidFill>
              </a:rPr>
              <a:t>Juveniles well distributed throughout system</a:t>
            </a:r>
            <a:endParaRPr lang="en-US" sz="2000" dirty="0">
              <a:solidFill>
                <a:srgbClr val="000000"/>
              </a:solidFill>
            </a:endParaRPr>
          </a:p>
        </p:txBody>
      </p:sp>
    </p:spTree>
    <p:extLst>
      <p:ext uri="{BB962C8B-B14F-4D97-AF65-F5344CB8AC3E}">
        <p14:creationId xmlns:p14="http://schemas.microsoft.com/office/powerpoint/2010/main" val="182488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Libby Operations – 2016</a:t>
            </a:r>
            <a:endParaRPr lang="en-US" dirty="0"/>
          </a:p>
        </p:txBody>
      </p:sp>
      <p:sp>
        <p:nvSpPr>
          <p:cNvPr id="3" name="Rectangle 2"/>
          <p:cNvSpPr/>
          <p:nvPr/>
        </p:nvSpPr>
        <p:spPr>
          <a:xfrm>
            <a:off x="381000" y="838200"/>
            <a:ext cx="8458199" cy="2092881"/>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smtClean="0"/>
              <a:t>May </a:t>
            </a:r>
            <a:r>
              <a:rPr lang="en-US" sz="2400" dirty="0"/>
              <a:t>final April-August volume runoff forecast of 5.8 million </a:t>
            </a:r>
            <a:r>
              <a:rPr lang="en-US" sz="2400" dirty="0" smtClean="0"/>
              <a:t>acre-feet put us in </a:t>
            </a:r>
            <a:r>
              <a:rPr lang="en-US" sz="2400" dirty="0"/>
              <a:t>a Tier 2 operations year for Kootenai River white sturgeon. </a:t>
            </a:r>
            <a:endParaRPr lang="en-US" sz="2400" dirty="0" smtClean="0"/>
          </a:p>
          <a:p>
            <a:pPr marL="342900" indent="-342900">
              <a:spcAft>
                <a:spcPts val="1200"/>
              </a:spcAft>
              <a:buFont typeface="Arial" panose="020B0604020202020204" pitchFamily="34" charset="0"/>
              <a:buChar char="•"/>
            </a:pPr>
            <a:r>
              <a:rPr lang="en-US" sz="2400" dirty="0" smtClean="0"/>
              <a:t>The </a:t>
            </a:r>
            <a:r>
              <a:rPr lang="en-US" sz="2400" dirty="0"/>
              <a:t>minimum recommended release volume for sturgeon conservation in a Tier 2 year is 0.93 million acre-feet </a:t>
            </a:r>
            <a:endParaRPr lang="en-U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71800"/>
            <a:ext cx="5943600"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421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IUCN summary</a:t>
            </a:r>
            <a:endParaRPr lang="en-US" dirty="0"/>
          </a:p>
        </p:txBody>
      </p:sp>
      <p:sp>
        <p:nvSpPr>
          <p:cNvPr id="3" name="TextBox 2"/>
          <p:cNvSpPr txBox="1"/>
          <p:nvPr/>
        </p:nvSpPr>
        <p:spPr>
          <a:xfrm>
            <a:off x="457200" y="2133600"/>
            <a:ext cx="8382000" cy="2308324"/>
          </a:xfrm>
          <a:prstGeom prst="rect">
            <a:avLst/>
          </a:prstGeom>
          <a:noFill/>
        </p:spPr>
        <p:txBody>
          <a:bodyPr wrap="square" rtlCol="0">
            <a:spAutoFit/>
          </a:bodyPr>
          <a:lstStyle/>
          <a:p>
            <a:r>
              <a:rPr lang="en-US" dirty="0" smtClean="0"/>
              <a:t>To date, the increased Kootenai River flows provided through the flow augmentation program has resulted in documented spawning each year but not survival beyond the egg stage. </a:t>
            </a:r>
          </a:p>
          <a:p>
            <a:endParaRPr lang="en-US" dirty="0"/>
          </a:p>
          <a:p>
            <a:r>
              <a:rPr lang="en-US" dirty="0" smtClean="0"/>
              <a:t>the </a:t>
            </a:r>
            <a:r>
              <a:rPr lang="en-US" dirty="0"/>
              <a:t>operation of Libby Dam in 1974 is considered to be a primary reason for the population’s continued decline (</a:t>
            </a:r>
            <a:r>
              <a:rPr lang="en-US" dirty="0" err="1"/>
              <a:t>Apperson</a:t>
            </a:r>
            <a:r>
              <a:rPr lang="en-US" dirty="0"/>
              <a:t> and Anders 1991). When Libby Dam began regulating the Kootenai River, average spring peak flows were reduced by more than 50% and winter flows increased by more than 300%.</a:t>
            </a:r>
          </a:p>
        </p:txBody>
      </p:sp>
    </p:spTree>
    <p:extLst>
      <p:ext uri="{BB962C8B-B14F-4D97-AF65-F5344CB8AC3E}">
        <p14:creationId xmlns:p14="http://schemas.microsoft.com/office/powerpoint/2010/main" val="401131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457200" y="2057400"/>
            <a:ext cx="8229600" cy="1200329"/>
          </a:xfrm>
          <a:prstGeom prst="rect">
            <a:avLst/>
          </a:prstGeom>
          <a:noFill/>
        </p:spPr>
        <p:txBody>
          <a:bodyPr wrap="square" rtlCol="0">
            <a:spAutoFit/>
          </a:bodyPr>
          <a:lstStyle/>
          <a:p>
            <a:r>
              <a:rPr lang="en-US" dirty="0"/>
              <a:t> In the September 6, 1994, final rule listing the Kootenai River population of white sturgeon as endangered (59 FR 45989) the Service identified the lack of natural flows in the Kootenai River below Libby Dam as the primary threat to this white sturgeon population.</a:t>
            </a:r>
          </a:p>
        </p:txBody>
      </p:sp>
    </p:spTree>
    <p:extLst>
      <p:ext uri="{BB962C8B-B14F-4D97-AF65-F5344CB8AC3E}">
        <p14:creationId xmlns:p14="http://schemas.microsoft.com/office/powerpoint/2010/main" val="282842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354623" y="853619"/>
            <a:ext cx="8534400" cy="4708981"/>
          </a:xfrm>
          <a:prstGeom prst="rect">
            <a:avLst/>
          </a:prstGeom>
        </p:spPr>
        <p:txBody>
          <a:bodyPr wrap="square">
            <a:spAutoFit/>
          </a:bodyPr>
          <a:lstStyle/>
          <a:p>
            <a:r>
              <a:rPr lang="en-US" sz="2000" dirty="0" smtClean="0"/>
              <a:t>• </a:t>
            </a:r>
            <a:r>
              <a:rPr lang="en-US" sz="2000" dirty="0"/>
              <a:t>Increase discharge (according to ramping rates in the 2006 BO) from VARQ flow to 20,000 cubic feet per second (</a:t>
            </a:r>
            <a:r>
              <a:rPr lang="en-US" sz="2000" dirty="0" err="1"/>
              <a:t>cfs</a:t>
            </a:r>
            <a:r>
              <a:rPr lang="en-US" sz="2000" dirty="0"/>
              <a:t>) upon forecast of peak inflow into Lake </a:t>
            </a:r>
            <a:r>
              <a:rPr lang="en-US" sz="2000" dirty="0" err="1"/>
              <a:t>Koocanusa</a:t>
            </a:r>
            <a:r>
              <a:rPr lang="en-US" sz="2000" dirty="0"/>
              <a:t>. </a:t>
            </a:r>
          </a:p>
          <a:p>
            <a:endParaRPr lang="en-US" sz="2000" dirty="0"/>
          </a:p>
          <a:p>
            <a:r>
              <a:rPr lang="en-US" sz="2000" dirty="0"/>
              <a:t>• Maintain a discharge of 20,000 </a:t>
            </a:r>
            <a:r>
              <a:rPr lang="en-US" sz="2000" dirty="0" err="1"/>
              <a:t>cfs</a:t>
            </a:r>
            <a:r>
              <a:rPr lang="en-US" sz="2000" dirty="0"/>
              <a:t> for 2 days (“pre-peak” flow). </a:t>
            </a:r>
          </a:p>
          <a:p>
            <a:endParaRPr lang="en-US" sz="2000" dirty="0"/>
          </a:p>
          <a:p>
            <a:r>
              <a:rPr lang="en-US" sz="2000" dirty="0"/>
              <a:t>• Increase discharge (according to ramping rates in 2006 BO) from Libby Dam up to full powerhouse capacity, depending on local conditions, e.g. river stage at Bonners Ferry. </a:t>
            </a:r>
          </a:p>
          <a:p>
            <a:endParaRPr lang="en-US" sz="2000" dirty="0"/>
          </a:p>
          <a:p>
            <a:r>
              <a:rPr lang="en-US" sz="2000" dirty="0"/>
              <a:t>• Maintain peak discharge (20,000-25,000 </a:t>
            </a:r>
            <a:r>
              <a:rPr lang="en-US" sz="2000" dirty="0" err="1"/>
              <a:t>cfs</a:t>
            </a:r>
            <a:r>
              <a:rPr lang="en-US" sz="2000" dirty="0"/>
              <a:t>) for a period of 7-10 days. </a:t>
            </a:r>
          </a:p>
          <a:p>
            <a:endParaRPr lang="en-US" sz="2000" dirty="0"/>
          </a:p>
          <a:p>
            <a:r>
              <a:rPr lang="en-US" sz="2000" dirty="0"/>
              <a:t>• After 7-10 days of peak discharge, decrease discharge (according to ramping rates in 2006 BO) towards stable summer flows until the sturgeon volume is exhausted to no less than bull trout minimum flows (7,000 </a:t>
            </a:r>
            <a:r>
              <a:rPr lang="en-US" sz="2000" dirty="0" err="1"/>
              <a:t>cfs</a:t>
            </a:r>
            <a:r>
              <a:rPr lang="en-US" sz="2000" dirty="0"/>
              <a:t> in Tier 2). </a:t>
            </a:r>
          </a:p>
        </p:txBody>
      </p:sp>
      <p:sp>
        <p:nvSpPr>
          <p:cNvPr id="5" name="Title 1"/>
          <p:cNvSpPr txBox="1">
            <a:spLocks/>
          </p:cNvSpPr>
          <p:nvPr/>
        </p:nvSpPr>
        <p:spPr>
          <a:xfrm>
            <a:off x="457200" y="76200"/>
            <a:ext cx="8229600" cy="639762"/>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Libby – Recommended Flows for 2016</a:t>
            </a:r>
            <a:endParaRPr lang="en-US" dirty="0"/>
          </a:p>
        </p:txBody>
      </p:sp>
    </p:spTree>
    <p:extLst>
      <p:ext uri="{BB962C8B-B14F-4D97-AF65-F5344CB8AC3E}">
        <p14:creationId xmlns:p14="http://schemas.microsoft.com/office/powerpoint/2010/main" val="2727649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of  Discharge, cubic feet per second, from D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08606" cy="5715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554069"/>
            <a:ext cx="2024993" cy="646331"/>
          </a:xfrm>
          <a:prstGeom prst="rect">
            <a:avLst/>
          </a:prstGeom>
          <a:solidFill>
            <a:schemeClr val="accent1">
              <a:lumMod val="40000"/>
              <a:lumOff val="60000"/>
            </a:schemeClr>
          </a:solidFill>
        </p:spPr>
        <p:txBody>
          <a:bodyPr wrap="square">
            <a:spAutoFit/>
          </a:bodyPr>
          <a:lstStyle/>
          <a:p>
            <a:r>
              <a:rPr lang="en-US" dirty="0" smtClean="0"/>
              <a:t>Increase </a:t>
            </a:r>
            <a:r>
              <a:rPr lang="en-US" dirty="0"/>
              <a:t>discharge </a:t>
            </a:r>
            <a:r>
              <a:rPr lang="en-US" dirty="0" smtClean="0"/>
              <a:t>to 20,000 (</a:t>
            </a:r>
            <a:r>
              <a:rPr lang="en-US" dirty="0" err="1"/>
              <a:t>cfs</a:t>
            </a:r>
            <a:r>
              <a:rPr lang="en-US" dirty="0" smtClean="0"/>
              <a:t>)</a:t>
            </a:r>
            <a:endParaRPr lang="en-US" dirty="0"/>
          </a:p>
        </p:txBody>
      </p:sp>
      <p:sp>
        <p:nvSpPr>
          <p:cNvPr id="5" name="Rectangle 4"/>
          <p:cNvSpPr/>
          <p:nvPr/>
        </p:nvSpPr>
        <p:spPr>
          <a:xfrm>
            <a:off x="-35084" y="1295400"/>
            <a:ext cx="2397284" cy="646331"/>
          </a:xfrm>
          <a:prstGeom prst="rect">
            <a:avLst/>
          </a:prstGeom>
          <a:solidFill>
            <a:schemeClr val="accent1">
              <a:lumMod val="40000"/>
              <a:lumOff val="60000"/>
            </a:schemeClr>
          </a:solidFill>
        </p:spPr>
        <p:txBody>
          <a:bodyPr wrap="square">
            <a:spAutoFit/>
          </a:bodyPr>
          <a:lstStyle/>
          <a:p>
            <a:r>
              <a:rPr lang="en-US" dirty="0"/>
              <a:t>Maintain a discharge of 20,000 </a:t>
            </a:r>
            <a:r>
              <a:rPr lang="en-US" dirty="0" err="1"/>
              <a:t>cfs</a:t>
            </a:r>
            <a:r>
              <a:rPr lang="en-US" dirty="0"/>
              <a:t> for 2 </a:t>
            </a:r>
            <a:r>
              <a:rPr lang="en-US" dirty="0" smtClean="0"/>
              <a:t>days</a:t>
            </a:r>
            <a:endParaRPr lang="en-US" dirty="0"/>
          </a:p>
        </p:txBody>
      </p:sp>
      <p:sp>
        <p:nvSpPr>
          <p:cNvPr id="6" name="Rectangle 5"/>
          <p:cNvSpPr/>
          <p:nvPr/>
        </p:nvSpPr>
        <p:spPr>
          <a:xfrm>
            <a:off x="501503" y="147935"/>
            <a:ext cx="4038600" cy="923330"/>
          </a:xfrm>
          <a:prstGeom prst="rect">
            <a:avLst/>
          </a:prstGeom>
          <a:solidFill>
            <a:schemeClr val="accent1">
              <a:lumMod val="40000"/>
              <a:lumOff val="60000"/>
            </a:schemeClr>
          </a:solidFill>
        </p:spPr>
        <p:txBody>
          <a:bodyPr wrap="square">
            <a:spAutoFit/>
          </a:bodyPr>
          <a:lstStyle/>
          <a:p>
            <a:r>
              <a:rPr lang="en-US" dirty="0" smtClean="0"/>
              <a:t>Increase </a:t>
            </a:r>
            <a:r>
              <a:rPr lang="en-US" dirty="0"/>
              <a:t>discharge (according to ramping rates in 2006 BO) from Libby Dam up to full powerhouse capacity </a:t>
            </a:r>
          </a:p>
        </p:txBody>
      </p:sp>
      <p:sp>
        <p:nvSpPr>
          <p:cNvPr id="7" name="Rectangle 6"/>
          <p:cNvSpPr/>
          <p:nvPr/>
        </p:nvSpPr>
        <p:spPr>
          <a:xfrm>
            <a:off x="3886200" y="1487269"/>
            <a:ext cx="3581400" cy="646331"/>
          </a:xfrm>
          <a:prstGeom prst="rect">
            <a:avLst/>
          </a:prstGeom>
          <a:solidFill>
            <a:schemeClr val="accent1">
              <a:lumMod val="40000"/>
              <a:lumOff val="60000"/>
            </a:schemeClr>
          </a:solidFill>
        </p:spPr>
        <p:txBody>
          <a:bodyPr wrap="square">
            <a:spAutoFit/>
          </a:bodyPr>
          <a:lstStyle/>
          <a:p>
            <a:r>
              <a:rPr lang="en-US" dirty="0" smtClean="0"/>
              <a:t>Maintain </a:t>
            </a:r>
            <a:r>
              <a:rPr lang="en-US" dirty="0"/>
              <a:t>peak discharge (20,000-25,000 </a:t>
            </a:r>
            <a:r>
              <a:rPr lang="en-US" dirty="0" err="1"/>
              <a:t>cfs</a:t>
            </a:r>
            <a:r>
              <a:rPr lang="en-US" dirty="0"/>
              <a:t>) for a period of 7-10 days. </a:t>
            </a:r>
          </a:p>
        </p:txBody>
      </p:sp>
      <p:sp>
        <p:nvSpPr>
          <p:cNvPr id="8" name="Rectangle 7"/>
          <p:cNvSpPr/>
          <p:nvPr/>
        </p:nvSpPr>
        <p:spPr>
          <a:xfrm>
            <a:off x="5867400" y="2172397"/>
            <a:ext cx="3426070" cy="1754326"/>
          </a:xfrm>
          <a:prstGeom prst="rect">
            <a:avLst/>
          </a:prstGeom>
          <a:solidFill>
            <a:schemeClr val="accent1">
              <a:lumMod val="40000"/>
              <a:lumOff val="60000"/>
            </a:schemeClr>
          </a:solidFill>
        </p:spPr>
        <p:txBody>
          <a:bodyPr wrap="square">
            <a:spAutoFit/>
          </a:bodyPr>
          <a:lstStyle/>
          <a:p>
            <a:r>
              <a:rPr lang="en-US" dirty="0" smtClean="0"/>
              <a:t>After </a:t>
            </a:r>
            <a:r>
              <a:rPr lang="en-US" dirty="0"/>
              <a:t>7-10 days of peak discharge, decrease discharge </a:t>
            </a:r>
            <a:r>
              <a:rPr lang="en-US" dirty="0" smtClean="0"/>
              <a:t>towards </a:t>
            </a:r>
            <a:r>
              <a:rPr lang="en-US" dirty="0"/>
              <a:t>stable summer flows until the sturgeon volume is exhausted to no less than bull trout minimum flows (7,000 </a:t>
            </a:r>
            <a:r>
              <a:rPr lang="en-US" dirty="0" err="1"/>
              <a:t>cfs</a:t>
            </a:r>
            <a:r>
              <a:rPr lang="en-US" dirty="0"/>
              <a:t> in Tier 2). </a:t>
            </a:r>
          </a:p>
        </p:txBody>
      </p:sp>
    </p:spTree>
    <p:extLst>
      <p:ext uri="{BB962C8B-B14F-4D97-AF65-F5344CB8AC3E}">
        <p14:creationId xmlns:p14="http://schemas.microsoft.com/office/powerpoint/2010/main" val="2828421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2400"/>
            <a:ext cx="9220199"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4" name="Text Box 2"/>
          <p:cNvSpPr txBox="1">
            <a:spLocks noChangeArrowheads="1"/>
          </p:cNvSpPr>
          <p:nvPr/>
        </p:nvSpPr>
        <p:spPr bwMode="auto">
          <a:xfrm>
            <a:off x="203200" y="95822"/>
            <a:ext cx="8712200" cy="1077218"/>
          </a:xfrm>
          <a:prstGeom prst="rect">
            <a:avLst/>
          </a:prstGeom>
          <a:solidFill>
            <a:schemeClr val="bg2">
              <a:lumMod val="20000"/>
              <a:lumOff val="80000"/>
            </a:schemeClr>
          </a:solidFill>
          <a:ln w="38100">
            <a:solidFill>
              <a:schemeClr val="tx2"/>
            </a:solidFill>
            <a:miter lim="800000"/>
            <a:headEnd/>
            <a:tailEnd/>
          </a:ln>
          <a:effectLst/>
        </p:spPr>
        <p:txBody>
          <a:bodyPr wrap="square">
            <a:spAutoFit/>
          </a:bodyPr>
          <a:lstStyle/>
          <a:p>
            <a:pPr algn="ctr" fontAlgn="base">
              <a:spcBef>
                <a:spcPct val="50000"/>
              </a:spcBef>
              <a:spcAft>
                <a:spcPct val="0"/>
              </a:spcAft>
            </a:pPr>
            <a:r>
              <a:rPr lang="en-US" sz="3200" b="1" dirty="0" smtClean="0">
                <a:solidFill>
                  <a:srgbClr val="000000"/>
                </a:solidFill>
              </a:rPr>
              <a:t>2016 Kootenai River White Sturgeon Recovery Team Update – 2015 data</a:t>
            </a:r>
            <a:endParaRPr lang="en-US" sz="2400" b="1" dirty="0">
              <a:solidFill>
                <a:srgbClr val="000000"/>
              </a:solidFill>
            </a:endParaRPr>
          </a:p>
        </p:txBody>
      </p:sp>
      <p:sp>
        <p:nvSpPr>
          <p:cNvPr id="3" name="Rectangle 2"/>
          <p:cNvSpPr/>
          <p:nvPr/>
        </p:nvSpPr>
        <p:spPr>
          <a:xfrm>
            <a:off x="203200" y="1428750"/>
            <a:ext cx="2997200" cy="1615827"/>
          </a:xfrm>
          <a:prstGeom prst="rect">
            <a:avLst/>
          </a:prstGeom>
          <a:solidFill>
            <a:schemeClr val="bg2">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fontAlgn="base">
              <a:spcBef>
                <a:spcPct val="50000"/>
              </a:spcBef>
              <a:spcAft>
                <a:spcPct val="0"/>
              </a:spcAft>
              <a:buFont typeface="Arial" pitchFamily="34" charset="0"/>
              <a:buChar char="•"/>
            </a:pPr>
            <a:r>
              <a:rPr lang="en-US" dirty="0" smtClean="0">
                <a:solidFill>
                  <a:srgbClr val="000000"/>
                </a:solidFill>
              </a:rPr>
              <a:t>Adult </a:t>
            </a:r>
            <a:r>
              <a:rPr lang="en-US" dirty="0">
                <a:solidFill>
                  <a:srgbClr val="000000"/>
                </a:solidFill>
              </a:rPr>
              <a:t>Capture</a:t>
            </a:r>
          </a:p>
          <a:p>
            <a:pPr marL="285750" indent="-285750" fontAlgn="base">
              <a:spcBef>
                <a:spcPct val="50000"/>
              </a:spcBef>
              <a:spcAft>
                <a:spcPct val="0"/>
              </a:spcAft>
              <a:buFont typeface="Arial" pitchFamily="34" charset="0"/>
              <a:buChar char="•"/>
            </a:pPr>
            <a:r>
              <a:rPr lang="en-US" dirty="0" smtClean="0">
                <a:solidFill>
                  <a:srgbClr val="000000"/>
                </a:solidFill>
              </a:rPr>
              <a:t>Spawning Occurrence</a:t>
            </a:r>
          </a:p>
          <a:p>
            <a:pPr marL="285750" indent="-285750" fontAlgn="base">
              <a:spcBef>
                <a:spcPct val="50000"/>
              </a:spcBef>
              <a:spcAft>
                <a:spcPct val="0"/>
              </a:spcAft>
              <a:buFont typeface="Arial" pitchFamily="34" charset="0"/>
              <a:buChar char="•"/>
            </a:pPr>
            <a:r>
              <a:rPr lang="en-US" dirty="0" smtClean="0">
                <a:solidFill>
                  <a:srgbClr val="000000"/>
                </a:solidFill>
              </a:rPr>
              <a:t>Larval </a:t>
            </a:r>
            <a:r>
              <a:rPr lang="en-US" dirty="0">
                <a:solidFill>
                  <a:srgbClr val="000000"/>
                </a:solidFill>
              </a:rPr>
              <a:t>Sampling </a:t>
            </a:r>
          </a:p>
          <a:p>
            <a:pPr marL="285750" indent="-285750" fontAlgn="base">
              <a:spcBef>
                <a:spcPct val="50000"/>
              </a:spcBef>
              <a:spcAft>
                <a:spcPct val="0"/>
              </a:spcAft>
              <a:buFont typeface="Arial" pitchFamily="34" charset="0"/>
              <a:buChar char="•"/>
            </a:pPr>
            <a:r>
              <a:rPr lang="en-US" dirty="0" smtClean="0">
                <a:solidFill>
                  <a:srgbClr val="000000"/>
                </a:solidFill>
              </a:rPr>
              <a:t>Juvenile Gillnetting</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056" y="-46762"/>
            <a:ext cx="1275944" cy="152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9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0"/>
            <a:ext cx="8686800" cy="830997"/>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Number of Adult Sturgeon Captured (Setlines) and Percent New Adult Sturgeon Captured in (all Gear) since 2000  </a:t>
            </a:r>
            <a:endParaRPr lang="en-US" sz="2400" b="1" dirty="0">
              <a:solidFill>
                <a:srgbClr val="000000"/>
              </a:solidFill>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65137" y="889000"/>
            <a:ext cx="8212137" cy="474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327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610600" cy="830997"/>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Percent New Adult Sturgeon Captured by KTOI by Angling  (1991 – 2015)  </a:t>
            </a:r>
            <a:endParaRPr lang="en-US" sz="2400" b="1" dirty="0">
              <a:solidFill>
                <a:srgbClr val="000000"/>
              </a:solidFill>
            </a:endParaRP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04800" y="990600"/>
            <a:ext cx="85344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266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76200"/>
            <a:ext cx="8712200" cy="461665"/>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Spawning Occurrence 2015 (egg mats)</a:t>
            </a:r>
            <a:endParaRPr lang="en-US" sz="2400" b="1" dirty="0">
              <a:solidFill>
                <a:srgbClr val="000000"/>
              </a:solidFill>
            </a:endParaRPr>
          </a:p>
        </p:txBody>
      </p:sp>
      <p:sp>
        <p:nvSpPr>
          <p:cNvPr id="4" name="Rectangle 3"/>
          <p:cNvSpPr/>
          <p:nvPr/>
        </p:nvSpPr>
        <p:spPr>
          <a:xfrm>
            <a:off x="397932" y="4495800"/>
            <a:ext cx="7145868" cy="1754326"/>
          </a:xfrm>
          <a:prstGeom prst="rect">
            <a:avLst/>
          </a:prstGeom>
        </p:spPr>
        <p:txBody>
          <a:bodyPr wrap="square">
            <a:spAutoFit/>
          </a:bodyPr>
          <a:lstStyle/>
          <a:p>
            <a:pPr marL="342900" indent="-342900" fontAlgn="base">
              <a:spcBef>
                <a:spcPct val="0"/>
              </a:spcBef>
              <a:spcAft>
                <a:spcPct val="0"/>
              </a:spcAft>
              <a:buFont typeface="Arial" pitchFamily="34" charset="0"/>
              <a:buChar char="•"/>
            </a:pPr>
            <a:r>
              <a:rPr lang="en-US" dirty="0">
                <a:solidFill>
                  <a:srgbClr val="000000"/>
                </a:solidFill>
              </a:rPr>
              <a:t>May 14 through July 16</a:t>
            </a:r>
          </a:p>
          <a:p>
            <a:pPr marL="342900" indent="-342900" fontAlgn="base">
              <a:spcBef>
                <a:spcPct val="0"/>
              </a:spcBef>
              <a:spcAft>
                <a:spcPct val="0"/>
              </a:spcAft>
              <a:buFont typeface="Arial" pitchFamily="34" charset="0"/>
              <a:buChar char="•"/>
            </a:pPr>
            <a:r>
              <a:rPr lang="en-US" dirty="0">
                <a:solidFill>
                  <a:srgbClr val="000000"/>
                </a:solidFill>
              </a:rPr>
              <a:t>3 sites – Shorty’s, Myrtle, Train Bridge</a:t>
            </a:r>
          </a:p>
          <a:p>
            <a:pPr marL="342900" indent="-342900" fontAlgn="base">
              <a:spcBef>
                <a:spcPct val="0"/>
              </a:spcBef>
              <a:spcAft>
                <a:spcPct val="0"/>
              </a:spcAft>
              <a:buFont typeface="Arial" pitchFamily="34" charset="0"/>
              <a:buChar char="•"/>
            </a:pPr>
            <a:r>
              <a:rPr lang="en-US" dirty="0">
                <a:solidFill>
                  <a:srgbClr val="000000"/>
                </a:solidFill>
              </a:rPr>
              <a:t>Deployed 21 mats per 3 </a:t>
            </a:r>
            <a:r>
              <a:rPr lang="en-US" dirty="0" smtClean="0">
                <a:solidFill>
                  <a:srgbClr val="000000"/>
                </a:solidFill>
              </a:rPr>
              <a:t>strata (7 mats per strata) </a:t>
            </a:r>
            <a:r>
              <a:rPr lang="en-US" dirty="0">
                <a:solidFill>
                  <a:srgbClr val="000000"/>
                </a:solidFill>
              </a:rPr>
              <a:t>at Shorty’s and Myrtle</a:t>
            </a:r>
          </a:p>
          <a:p>
            <a:pPr marL="342900" indent="-342900" fontAlgn="base">
              <a:spcBef>
                <a:spcPct val="0"/>
              </a:spcBef>
              <a:spcAft>
                <a:spcPct val="0"/>
              </a:spcAft>
              <a:buFont typeface="Arial" pitchFamily="34" charset="0"/>
              <a:buChar char="•"/>
            </a:pPr>
            <a:r>
              <a:rPr lang="en-US" dirty="0">
                <a:solidFill>
                  <a:srgbClr val="000000"/>
                </a:solidFill>
              </a:rPr>
              <a:t>Deployed 10 mats at Train Bridge </a:t>
            </a:r>
          </a:p>
          <a:p>
            <a:pPr marL="342900" indent="-342900" fontAlgn="base">
              <a:spcBef>
                <a:spcPct val="0"/>
              </a:spcBef>
              <a:spcAft>
                <a:spcPct val="0"/>
              </a:spcAft>
              <a:buFont typeface="Arial" pitchFamily="34" charset="0"/>
              <a:buChar char="•"/>
            </a:pPr>
            <a:r>
              <a:rPr lang="en-US" dirty="0">
                <a:solidFill>
                  <a:srgbClr val="000000"/>
                </a:solidFill>
              </a:rPr>
              <a:t>Collected </a:t>
            </a:r>
            <a:r>
              <a:rPr lang="en-US" dirty="0">
                <a:solidFill>
                  <a:srgbClr val="FF0000"/>
                </a:solidFill>
              </a:rPr>
              <a:t>317 eggs in 2014, 216 eggs in 2015</a:t>
            </a:r>
          </a:p>
        </p:txBody>
      </p:sp>
      <p:grpSp>
        <p:nvGrpSpPr>
          <p:cNvPr id="6" name="Group 5"/>
          <p:cNvGrpSpPr/>
          <p:nvPr/>
        </p:nvGrpSpPr>
        <p:grpSpPr>
          <a:xfrm>
            <a:off x="533400" y="609600"/>
            <a:ext cx="7924800" cy="3809999"/>
            <a:chOff x="914400" y="800602"/>
            <a:chExt cx="6502400" cy="3247078"/>
          </a:xfrm>
        </p:grpSpPr>
        <p:pic>
          <p:nvPicPr>
            <p:cNvPr id="7" name="Picture 6"/>
            <p:cNvPicPr/>
            <p:nvPr/>
          </p:nvPicPr>
          <p:blipFill rotWithShape="1">
            <a:blip r:embed="rId2">
              <a:extLst>
                <a:ext uri="{28A0092B-C50C-407E-A947-70E740481C1C}">
                  <a14:useLocalDpi xmlns:a14="http://schemas.microsoft.com/office/drawing/2010/main" val="0"/>
                </a:ext>
              </a:extLst>
            </a:blip>
            <a:srcRect t="5190"/>
            <a:stretch/>
          </p:blipFill>
          <p:spPr bwMode="auto">
            <a:xfrm>
              <a:off x="914400" y="800602"/>
              <a:ext cx="6502400" cy="3247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Box 2069"/>
            <p:cNvSpPr txBox="1"/>
            <p:nvPr/>
          </p:nvSpPr>
          <p:spPr>
            <a:xfrm>
              <a:off x="4138715" y="3694792"/>
              <a:ext cx="376102" cy="237189"/>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r>
                <a:rPr lang="en-US" sz="1100" b="1" dirty="0">
                  <a:solidFill>
                    <a:srgbClr val="00B0F0"/>
                  </a:solidFill>
                  <a:effectLst>
                    <a:outerShdw blurRad="38100" dist="38100" dir="2700000" algn="tl">
                      <a:srgbClr val="000000">
                        <a:alpha val="43137"/>
                      </a:srgbClr>
                    </a:outerShdw>
                    <a:reflection endPos="0" fadeDir="0" sx="0" sy="0"/>
                  </a:effectLst>
                  <a:ea typeface="Times New Roman"/>
                  <a:cs typeface="Arial"/>
                </a:rPr>
                <a:t>S01</a:t>
              </a:r>
              <a:endParaRPr lang="en-US" sz="1100" b="1" dirty="0">
                <a:solidFill>
                  <a:srgbClr val="00B0F0"/>
                </a:solidFill>
                <a:effectLst>
                  <a:outerShdw blurRad="38100" dist="38100" dir="2700000" algn="tl">
                    <a:srgbClr val="000000">
                      <a:alpha val="43137"/>
                    </a:srgbClr>
                  </a:outerShdw>
                  <a:reflection endPos="0" fadeDir="0" sx="0" sy="0"/>
                </a:effectLst>
                <a:ea typeface="Calibri"/>
                <a:cs typeface="Times New Roman"/>
              </a:endParaRPr>
            </a:p>
          </p:txBody>
        </p:sp>
        <p:sp>
          <p:nvSpPr>
            <p:cNvPr id="9" name="Text Box 57"/>
            <p:cNvSpPr txBox="1"/>
            <p:nvPr/>
          </p:nvSpPr>
          <p:spPr>
            <a:xfrm>
              <a:off x="4193449" y="2527771"/>
              <a:ext cx="376102" cy="237189"/>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r>
                <a:rPr lang="en-US" sz="1100" b="1" dirty="0">
                  <a:solidFill>
                    <a:srgbClr val="00B0F0"/>
                  </a:solidFill>
                  <a:effectLst>
                    <a:outerShdw blurRad="38100" dist="38100" dir="2700000" algn="tl">
                      <a:srgbClr val="000000">
                        <a:alpha val="43137"/>
                      </a:srgbClr>
                    </a:outerShdw>
                    <a:reflection endPos="0" fadeDir="0" sx="0" sy="0"/>
                  </a:effectLst>
                  <a:ea typeface="Times New Roman"/>
                  <a:cs typeface="Arial"/>
                </a:rPr>
                <a:t>S02</a:t>
              </a:r>
              <a:endParaRPr lang="en-US" sz="1100" b="1" dirty="0">
                <a:solidFill>
                  <a:srgbClr val="00B0F0"/>
                </a:solidFill>
                <a:effectLst>
                  <a:outerShdw blurRad="38100" dist="38100" dir="2700000" algn="tl">
                    <a:srgbClr val="000000">
                      <a:alpha val="43137"/>
                    </a:srgbClr>
                  </a:outerShdw>
                  <a:reflection endPos="0" fadeDir="0" sx="0" sy="0"/>
                </a:effectLst>
                <a:ea typeface="Calibri"/>
                <a:cs typeface="Times New Roman"/>
              </a:endParaRPr>
            </a:p>
          </p:txBody>
        </p:sp>
        <p:sp>
          <p:nvSpPr>
            <p:cNvPr id="10" name="Text Box 2051"/>
            <p:cNvSpPr txBox="1"/>
            <p:nvPr/>
          </p:nvSpPr>
          <p:spPr>
            <a:xfrm>
              <a:off x="3761649" y="1491469"/>
              <a:ext cx="376102" cy="237189"/>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r>
                <a:rPr lang="en-US" sz="1100" b="1" dirty="0">
                  <a:solidFill>
                    <a:srgbClr val="00B0F0"/>
                  </a:solidFill>
                  <a:effectLst>
                    <a:outerShdw blurRad="38100" dist="38100" dir="2700000" algn="tl">
                      <a:srgbClr val="000000">
                        <a:alpha val="43137"/>
                      </a:srgbClr>
                    </a:outerShdw>
                    <a:reflection endPos="0" fadeDir="0" sx="0" sy="0"/>
                  </a:effectLst>
                  <a:ea typeface="Times New Roman"/>
                  <a:cs typeface="Arial"/>
                </a:rPr>
                <a:t>S03</a:t>
              </a:r>
              <a:endParaRPr lang="en-US" sz="1100" b="1" dirty="0">
                <a:solidFill>
                  <a:srgbClr val="00B0F0"/>
                </a:solidFill>
                <a:effectLst>
                  <a:outerShdw blurRad="38100" dist="38100" dir="2700000" algn="tl">
                    <a:srgbClr val="000000">
                      <a:alpha val="43137"/>
                    </a:srgbClr>
                  </a:outerShdw>
                  <a:reflection endPos="0" fadeDir="0" sx="0" sy="0"/>
                </a:effectLst>
                <a:ea typeface="Calibri"/>
                <a:cs typeface="Times New Roman"/>
              </a:endParaRPr>
            </a:p>
          </p:txBody>
        </p:sp>
        <p:sp>
          <p:nvSpPr>
            <p:cNvPr id="11" name="Text Box 51"/>
            <p:cNvSpPr txBox="1"/>
            <p:nvPr/>
          </p:nvSpPr>
          <p:spPr>
            <a:xfrm>
              <a:off x="5539906" y="3576198"/>
              <a:ext cx="376102" cy="237189"/>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r>
                <a:rPr lang="en-US" sz="1100" b="1" dirty="0">
                  <a:solidFill>
                    <a:srgbClr val="00B0F0"/>
                  </a:solidFill>
                  <a:effectLst>
                    <a:outerShdw blurRad="38100" dist="38100" dir="2700000" algn="tl">
                      <a:srgbClr val="000000">
                        <a:alpha val="43137"/>
                      </a:srgbClr>
                    </a:outerShdw>
                    <a:reflection endPos="0" fadeDir="0" sx="0" sy="0"/>
                  </a:effectLst>
                  <a:ea typeface="Times New Roman"/>
                  <a:cs typeface="Arial"/>
                </a:rPr>
                <a:t>S04</a:t>
              </a:r>
              <a:endParaRPr lang="en-US" sz="1100" b="1" dirty="0">
                <a:solidFill>
                  <a:srgbClr val="00B0F0"/>
                </a:solidFill>
                <a:effectLst>
                  <a:outerShdw blurRad="38100" dist="38100" dir="2700000" algn="tl">
                    <a:srgbClr val="000000">
                      <a:alpha val="43137"/>
                    </a:srgbClr>
                  </a:outerShdw>
                  <a:reflection endPos="0" fadeDir="0" sx="0" sy="0"/>
                </a:effectLst>
                <a:ea typeface="Calibri"/>
                <a:cs typeface="Times New Roman"/>
              </a:endParaRPr>
            </a:p>
          </p:txBody>
        </p:sp>
        <p:sp>
          <p:nvSpPr>
            <p:cNvPr id="12" name="Text Box 2067"/>
            <p:cNvSpPr txBox="1"/>
            <p:nvPr/>
          </p:nvSpPr>
          <p:spPr>
            <a:xfrm>
              <a:off x="5539906" y="2401723"/>
              <a:ext cx="376102" cy="237189"/>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r>
                <a:rPr lang="en-US" sz="1100" b="1" dirty="0">
                  <a:solidFill>
                    <a:srgbClr val="00B0F0"/>
                  </a:solidFill>
                  <a:effectLst>
                    <a:outerShdw blurRad="38100" dist="38100" dir="2700000" algn="tl">
                      <a:srgbClr val="000000">
                        <a:alpha val="43137"/>
                      </a:srgbClr>
                    </a:outerShdw>
                    <a:reflection endPos="0" fadeDir="0" sx="0" sy="0"/>
                  </a:effectLst>
                  <a:ea typeface="Times New Roman"/>
                  <a:cs typeface="Arial"/>
                </a:rPr>
                <a:t>S05</a:t>
              </a:r>
              <a:endParaRPr lang="en-US" sz="1100" b="1" dirty="0">
                <a:solidFill>
                  <a:srgbClr val="00B0F0"/>
                </a:solidFill>
                <a:effectLst>
                  <a:outerShdw blurRad="38100" dist="38100" dir="2700000" algn="tl">
                    <a:srgbClr val="000000">
                      <a:alpha val="43137"/>
                    </a:srgbClr>
                  </a:outerShdw>
                  <a:reflection endPos="0" fadeDir="0" sx="0" sy="0"/>
                </a:effectLst>
                <a:ea typeface="Calibri"/>
                <a:cs typeface="Times New Roman"/>
              </a:endParaRPr>
            </a:p>
          </p:txBody>
        </p:sp>
        <p:sp>
          <p:nvSpPr>
            <p:cNvPr id="13" name="Text Box 2068"/>
            <p:cNvSpPr txBox="1"/>
            <p:nvPr/>
          </p:nvSpPr>
          <p:spPr>
            <a:xfrm>
              <a:off x="5423139" y="1349702"/>
              <a:ext cx="376102" cy="237189"/>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r>
                <a:rPr lang="en-US" sz="1100" b="1" dirty="0">
                  <a:solidFill>
                    <a:srgbClr val="00B0F0"/>
                  </a:solidFill>
                  <a:effectLst>
                    <a:outerShdw blurRad="38100" dist="38100" dir="2700000" algn="tl">
                      <a:srgbClr val="000000">
                        <a:alpha val="43137"/>
                      </a:srgbClr>
                    </a:outerShdw>
                    <a:reflection endPos="0" fadeDir="0" sx="0" sy="0"/>
                  </a:effectLst>
                  <a:ea typeface="Times New Roman"/>
                  <a:cs typeface="Arial"/>
                </a:rPr>
                <a:t>S06</a:t>
              </a:r>
              <a:endParaRPr lang="en-US" sz="1100" b="1" dirty="0">
                <a:solidFill>
                  <a:srgbClr val="00B0F0"/>
                </a:solidFill>
                <a:effectLst>
                  <a:outerShdw blurRad="38100" dist="38100" dir="2700000" algn="tl">
                    <a:srgbClr val="000000">
                      <a:alpha val="43137"/>
                    </a:srgbClr>
                  </a:outerShdw>
                  <a:reflection endPos="0" fadeDir="0" sx="0" sy="0"/>
                </a:effectLst>
                <a:ea typeface="Calibri"/>
                <a:cs typeface="Times New Roman"/>
              </a:endParaRPr>
            </a:p>
          </p:txBody>
        </p:sp>
      </p:grpSp>
    </p:spTree>
    <p:extLst>
      <p:ext uri="{BB962C8B-B14F-4D97-AF65-F5344CB8AC3E}">
        <p14:creationId xmlns:p14="http://schemas.microsoft.com/office/powerpoint/2010/main" val="1186695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76200"/>
            <a:ext cx="4572000" cy="461665"/>
          </a:xfrm>
          <a:prstGeom prst="rect">
            <a:avLst/>
          </a:prstGeom>
          <a:noFill/>
        </p:spPr>
        <p:txBody>
          <a:bodyPr wrap="square" rtlCol="0">
            <a:spAutoFit/>
          </a:bodyPr>
          <a:lstStyle/>
          <a:p>
            <a:pPr fontAlgn="base">
              <a:spcBef>
                <a:spcPct val="0"/>
              </a:spcBef>
              <a:spcAft>
                <a:spcPct val="0"/>
              </a:spcAft>
            </a:pPr>
            <a:r>
              <a:rPr lang="en-US" sz="2400" b="1" dirty="0" smtClean="0">
                <a:solidFill>
                  <a:srgbClr val="000000"/>
                </a:solidFill>
              </a:rPr>
              <a:t>Larval Sampling Results 2015</a:t>
            </a:r>
            <a:endParaRPr lang="en-US" sz="2400" b="1"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58191666"/>
              </p:ext>
            </p:extLst>
          </p:nvPr>
        </p:nvGraphicFramePr>
        <p:xfrm>
          <a:off x="457200" y="609600"/>
          <a:ext cx="8305800" cy="4704380"/>
        </p:xfrm>
        <a:graphic>
          <a:graphicData uri="http://schemas.openxmlformats.org/drawingml/2006/table">
            <a:tbl>
              <a:tblPr/>
              <a:tblGrid>
                <a:gridCol w="1828800"/>
                <a:gridCol w="1676400"/>
                <a:gridCol w="1605123"/>
                <a:gridCol w="1311202"/>
                <a:gridCol w="1884275"/>
              </a:tblGrid>
              <a:tr h="560894">
                <a:tc>
                  <a:txBody>
                    <a:bodyPr/>
                    <a:lstStyle/>
                    <a:p>
                      <a:pPr algn="l" fontAlgn="b"/>
                      <a:r>
                        <a:rPr lang="en-US" sz="1800" b="1" i="0" u="none" strike="noStrike" dirty="0" smtClean="0">
                          <a:solidFill>
                            <a:srgbClr val="000000"/>
                          </a:solidFill>
                          <a:effectLst/>
                          <a:latin typeface="Calibri"/>
                        </a:rPr>
                        <a:t> Site</a:t>
                      </a:r>
                      <a:endParaRPr lang="en-US" sz="1800" b="1" i="0" u="none" strike="noStrike" dirty="0">
                        <a:solidFill>
                          <a:srgbClr val="000000"/>
                        </a:solidFill>
                        <a:effectLst/>
                        <a:latin typeface="Calibri"/>
                      </a:endParaRPr>
                    </a:p>
                  </a:txBody>
                  <a:tcPr marL="7620" marR="7620" marT="762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gridSpan="2">
                  <a:txBody>
                    <a:bodyPr/>
                    <a:lstStyle/>
                    <a:p>
                      <a:pPr algn="ctr" fontAlgn="b"/>
                      <a:r>
                        <a:rPr lang="en-US" sz="1800" b="1" i="0" u="none" strike="noStrike" dirty="0">
                          <a:solidFill>
                            <a:srgbClr val="000000"/>
                          </a:solidFill>
                          <a:effectLst/>
                          <a:latin typeface="Calibri"/>
                        </a:rPr>
                        <a:t>Sum of total time (hours)</a:t>
                      </a: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hMerge="1">
                  <a:txBody>
                    <a:bodyPr/>
                    <a:lstStyle/>
                    <a:p>
                      <a:endParaRPr lang="en-US"/>
                    </a:p>
                  </a:txBody>
                  <a:tcPr/>
                </a:tc>
                <a:tc gridSpan="2">
                  <a:txBody>
                    <a:bodyPr/>
                    <a:lstStyle/>
                    <a:p>
                      <a:pPr algn="ctr" fontAlgn="b"/>
                      <a:r>
                        <a:rPr lang="en-US" sz="1800" b="1" i="0" u="none" strike="noStrike" dirty="0">
                          <a:solidFill>
                            <a:srgbClr val="000000"/>
                          </a:solidFill>
                          <a:effectLst/>
                          <a:latin typeface="Calibri"/>
                        </a:rPr>
                        <a:t>Sum of water sampled (m</a:t>
                      </a:r>
                      <a:r>
                        <a:rPr lang="en-US" sz="1800" b="1" i="0" u="none" strike="noStrike" baseline="30000" dirty="0">
                          <a:solidFill>
                            <a:srgbClr val="000000"/>
                          </a:solidFill>
                          <a:effectLst/>
                          <a:latin typeface="Calibri"/>
                        </a:rPr>
                        <a:t>3</a:t>
                      </a:r>
                      <a:r>
                        <a:rPr lang="en-US" sz="1800" b="1" i="0" u="none" strike="noStrike" dirty="0">
                          <a:solidFill>
                            <a:srgbClr val="000000"/>
                          </a:solidFill>
                          <a:effectLst/>
                          <a:latin typeface="Calibri"/>
                        </a:rPr>
                        <a:t>)</a:t>
                      </a:r>
                    </a:p>
                  </a:txBody>
                  <a:tcPr marL="7620" marR="7620" marT="7620" marB="0" anchor="ct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hMerge="1">
                  <a:txBody>
                    <a:bodyPr/>
                    <a:lstStyle/>
                    <a:p>
                      <a:endParaRPr lang="en-US"/>
                    </a:p>
                  </a:txBody>
                  <a:tcPr/>
                </a:tc>
              </a:tr>
              <a:tr h="560894">
                <a:tc>
                  <a:txBody>
                    <a:bodyPr/>
                    <a:lstStyle/>
                    <a:p>
                      <a:pPr algn="l" fontAlgn="b"/>
                      <a:r>
                        <a:rPr lang="en-US" sz="1800" b="0" i="0" u="none" strike="noStrike" dirty="0">
                          <a:solidFill>
                            <a:srgbClr val="000000"/>
                          </a:solidFill>
                          <a:effectLst/>
                          <a:latin typeface="Calibri"/>
                        </a:rPr>
                        <a:t> </a:t>
                      </a:r>
                    </a:p>
                  </a:txBody>
                  <a:tcPr marL="7620" marR="7620" marT="7620" marB="0" anchor="b">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800" b="1" i="0" u="none" strike="noStrike" dirty="0">
                          <a:solidFill>
                            <a:srgbClr val="000000"/>
                          </a:solidFill>
                          <a:effectLst/>
                          <a:latin typeface="Calibri"/>
                        </a:rPr>
                        <a:t>2014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800" b="1" i="0" u="none" strike="noStrike" dirty="0">
                          <a:solidFill>
                            <a:srgbClr val="000000"/>
                          </a:solidFill>
                          <a:effectLst/>
                          <a:latin typeface="Calibri"/>
                        </a:rPr>
                        <a:t>2015</a:t>
                      </a: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800" b="1" i="0" u="none" strike="noStrike" dirty="0">
                          <a:solidFill>
                            <a:srgbClr val="000000"/>
                          </a:solidFill>
                          <a:effectLst/>
                          <a:latin typeface="Calibri"/>
                        </a:rPr>
                        <a:t>2014</a:t>
                      </a:r>
                    </a:p>
                  </a:txBody>
                  <a:tcPr marL="7620" marR="7620" marT="7620" marB="0" anchor="ctr">
                    <a:lnL w="762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800" b="1" i="0" u="none" strike="noStrike" dirty="0">
                          <a:solidFill>
                            <a:srgbClr val="000000"/>
                          </a:solidFill>
                          <a:effectLst/>
                          <a:latin typeface="Calibri"/>
                        </a:rPr>
                        <a:t>2015</a:t>
                      </a:r>
                    </a:p>
                  </a:txBody>
                  <a:tcPr marL="7620" marR="7620" marT="762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89658">
                <a:tc>
                  <a:txBody>
                    <a:bodyPr/>
                    <a:lstStyle/>
                    <a:p>
                      <a:pPr algn="l" fontAlgn="b"/>
                      <a:r>
                        <a:rPr lang="en-US" sz="1800" b="0" i="0" u="none" strike="noStrike" dirty="0" smtClean="0">
                          <a:solidFill>
                            <a:srgbClr val="000000"/>
                          </a:solidFill>
                          <a:effectLst/>
                          <a:latin typeface="Calibri"/>
                        </a:rPr>
                        <a:t>Dates</a:t>
                      </a:r>
                      <a:endParaRPr lang="en-US" sz="1800" b="0" i="0" u="none" strike="noStrike" dirty="0">
                        <a:solidFill>
                          <a:srgbClr val="000000"/>
                        </a:solidFill>
                        <a:effectLst/>
                        <a:latin typeface="Calibri"/>
                      </a:endParaRPr>
                    </a:p>
                  </a:txBody>
                  <a:tcPr marL="7620" marR="7620" marT="762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600" b="0" i="0" u="none" strike="noStrike" dirty="0" smtClean="0">
                          <a:solidFill>
                            <a:srgbClr val="000000"/>
                          </a:solidFill>
                          <a:effectLst/>
                          <a:latin typeface="Calibri"/>
                        </a:rPr>
                        <a:t>June 17 – July 31</a:t>
                      </a:r>
                      <a:endParaRPr lang="en-US" sz="16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0" i="0" u="none" strike="noStrike" dirty="0" smtClean="0">
                          <a:solidFill>
                            <a:srgbClr val="000000"/>
                          </a:solidFill>
                          <a:effectLst/>
                          <a:latin typeface="Calibri"/>
                        </a:rPr>
                        <a:t>June 15 – July 29</a:t>
                      </a:r>
                      <a:endParaRPr lang="en-US" sz="16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600" b="0" i="0" u="none" strike="noStrike" dirty="0">
                        <a:solidFill>
                          <a:srgbClr val="000000"/>
                        </a:solidFill>
                        <a:effectLst/>
                        <a:latin typeface="Calibri"/>
                      </a:endParaRPr>
                    </a:p>
                  </a:txBody>
                  <a:tcPr marL="7620" marR="7620" marT="7620" marB="0" anchor="ctr">
                    <a:lnL w="762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endParaRPr lang="en-US" sz="16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89658">
                <a:tc>
                  <a:txBody>
                    <a:bodyPr/>
                    <a:lstStyle/>
                    <a:p>
                      <a:pPr algn="l" fontAlgn="b"/>
                      <a:r>
                        <a:rPr lang="en-US" sz="1800" b="0" i="0" u="none" strike="noStrike" dirty="0" smtClean="0">
                          <a:solidFill>
                            <a:srgbClr val="000000"/>
                          </a:solidFill>
                          <a:effectLst/>
                          <a:latin typeface="Calibri"/>
                        </a:rPr>
                        <a:t> Shorty’s Island</a:t>
                      </a:r>
                      <a:endParaRPr lang="en-US" sz="1800" b="0" i="0" u="none" strike="noStrike" dirty="0">
                        <a:solidFill>
                          <a:srgbClr val="000000"/>
                        </a:solidFill>
                        <a:effectLst/>
                        <a:latin typeface="Calibri"/>
                      </a:endParaRPr>
                    </a:p>
                  </a:txBody>
                  <a:tcPr marL="7620" marR="7620" marT="762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600" b="0" i="0" u="none" strike="noStrike" dirty="0" smtClean="0">
                          <a:solidFill>
                            <a:srgbClr val="000000"/>
                          </a:solidFill>
                          <a:effectLst/>
                          <a:latin typeface="Calibri"/>
                        </a:rPr>
                        <a:t>1,057</a:t>
                      </a:r>
                      <a:endParaRPr lang="en-US" sz="16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0" i="0" u="none" strike="noStrike" dirty="0">
                          <a:solidFill>
                            <a:srgbClr val="000000"/>
                          </a:solidFill>
                          <a:effectLst/>
                          <a:latin typeface="Calibri"/>
                        </a:rPr>
                        <a:t>5,422</a:t>
                      </a: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Calibri"/>
                        </a:rPr>
                        <a:t>556,703</a:t>
                      </a:r>
                    </a:p>
                  </a:txBody>
                  <a:tcPr marL="7620" marR="7620" marT="7620" marB="0" anchor="ctr">
                    <a:lnL w="762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0" i="0" u="none" strike="noStrike" dirty="0">
                          <a:solidFill>
                            <a:srgbClr val="000000"/>
                          </a:solidFill>
                          <a:effectLst/>
                          <a:latin typeface="Calibri"/>
                        </a:rPr>
                        <a:t>1,794,749</a:t>
                      </a:r>
                    </a:p>
                  </a:txBody>
                  <a:tcPr marL="7620" marR="7620" marT="762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89658">
                <a:tc>
                  <a:txBody>
                    <a:bodyPr/>
                    <a:lstStyle/>
                    <a:p>
                      <a:pPr algn="l" fontAlgn="b"/>
                      <a:r>
                        <a:rPr lang="en-US" sz="1800" b="0" i="0" u="none" strike="noStrike" dirty="0" smtClean="0">
                          <a:solidFill>
                            <a:srgbClr val="000000"/>
                          </a:solidFill>
                          <a:effectLst/>
                          <a:latin typeface="Calibri"/>
                        </a:rPr>
                        <a:t> Myrtle </a:t>
                      </a:r>
                      <a:r>
                        <a:rPr lang="en-US" sz="1800" b="0" i="0" u="none" strike="noStrike" dirty="0">
                          <a:solidFill>
                            <a:srgbClr val="000000"/>
                          </a:solidFill>
                          <a:effectLst/>
                          <a:latin typeface="Calibri"/>
                        </a:rPr>
                        <a:t>Creek</a:t>
                      </a:r>
                    </a:p>
                  </a:txBody>
                  <a:tcPr marL="7620" marR="7620" marT="762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600" b="0" i="0" u="none" strike="noStrike" dirty="0" smtClean="0">
                          <a:solidFill>
                            <a:srgbClr val="000000"/>
                          </a:solidFill>
                          <a:effectLst/>
                          <a:latin typeface="Calibri"/>
                        </a:rPr>
                        <a:t>1,031</a:t>
                      </a:r>
                      <a:endParaRPr lang="en-US" sz="16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0" i="0" u="none" strike="noStrike" dirty="0">
                          <a:solidFill>
                            <a:srgbClr val="000000"/>
                          </a:solidFill>
                          <a:effectLst/>
                          <a:latin typeface="Calibri"/>
                        </a:rPr>
                        <a:t>4,620</a:t>
                      </a: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Calibri"/>
                        </a:rPr>
                        <a:t>661,645</a:t>
                      </a:r>
                    </a:p>
                  </a:txBody>
                  <a:tcPr marL="7620" marR="7620" marT="7620" marB="0" anchor="ctr">
                    <a:lnL w="762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0" i="0" u="none" strike="noStrike" dirty="0">
                          <a:solidFill>
                            <a:srgbClr val="000000"/>
                          </a:solidFill>
                          <a:effectLst/>
                          <a:latin typeface="Calibri"/>
                        </a:rPr>
                        <a:t>1,858,730</a:t>
                      </a:r>
                    </a:p>
                  </a:txBody>
                  <a:tcPr marL="7620" marR="7620" marT="762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89658">
                <a:tc>
                  <a:txBody>
                    <a:bodyPr/>
                    <a:lstStyle/>
                    <a:p>
                      <a:pPr algn="l" fontAlgn="b"/>
                      <a:r>
                        <a:rPr lang="en-US" sz="1800" b="0" i="0" u="none" strike="noStrike" dirty="0" smtClean="0">
                          <a:solidFill>
                            <a:srgbClr val="000000"/>
                          </a:solidFill>
                          <a:effectLst/>
                          <a:latin typeface="Calibri"/>
                        </a:rPr>
                        <a:t> RR </a:t>
                      </a:r>
                      <a:r>
                        <a:rPr lang="en-US" sz="1800" b="0" i="0" u="none" strike="noStrike" dirty="0">
                          <a:solidFill>
                            <a:srgbClr val="000000"/>
                          </a:solidFill>
                          <a:effectLst/>
                          <a:latin typeface="Calibri"/>
                        </a:rPr>
                        <a:t>Bridge</a:t>
                      </a:r>
                    </a:p>
                  </a:txBody>
                  <a:tcPr marL="7620" marR="7620" marT="762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600" b="0" i="0" u="none" strike="noStrike" dirty="0">
                          <a:solidFill>
                            <a:srgbClr val="000000"/>
                          </a:solidFill>
                          <a:effectLst/>
                          <a:latin typeface="Calibri"/>
                        </a:rPr>
                        <a:t>277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0" i="0" u="none" strike="noStrike" dirty="0">
                          <a:solidFill>
                            <a:srgbClr val="000000"/>
                          </a:solidFill>
                          <a:effectLst/>
                          <a:latin typeface="Calibri"/>
                        </a:rPr>
                        <a:t>990</a:t>
                      </a: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Calibri"/>
                        </a:rPr>
                        <a:t>39,168</a:t>
                      </a:r>
                    </a:p>
                  </a:txBody>
                  <a:tcPr marL="7620" marR="7620" marT="7620" marB="0" anchor="ctr">
                    <a:lnL w="762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0" i="0" u="none" strike="noStrike" dirty="0">
                          <a:solidFill>
                            <a:srgbClr val="000000"/>
                          </a:solidFill>
                          <a:effectLst/>
                          <a:latin typeface="Calibri"/>
                        </a:rPr>
                        <a:t>31,879</a:t>
                      </a:r>
                    </a:p>
                  </a:txBody>
                  <a:tcPr marL="7620" marR="7620" marT="762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89658">
                <a:tc>
                  <a:txBody>
                    <a:bodyPr/>
                    <a:lstStyle/>
                    <a:p>
                      <a:pPr algn="l" fontAlgn="b"/>
                      <a:r>
                        <a:rPr lang="en-US" sz="1800" b="0" i="0" u="none" strike="noStrike" dirty="0" smtClean="0">
                          <a:solidFill>
                            <a:srgbClr val="000000"/>
                          </a:solidFill>
                          <a:effectLst/>
                          <a:latin typeface="Calibri"/>
                        </a:rPr>
                        <a:t> Grand </a:t>
                      </a:r>
                      <a:r>
                        <a:rPr lang="en-US" sz="1800" b="0" i="0" u="none" strike="noStrike" dirty="0">
                          <a:solidFill>
                            <a:srgbClr val="000000"/>
                          </a:solidFill>
                          <a:effectLst/>
                          <a:latin typeface="Calibri"/>
                        </a:rPr>
                        <a:t>Total</a:t>
                      </a:r>
                    </a:p>
                  </a:txBody>
                  <a:tcPr marL="7620" marR="7620" marT="762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b"/>
                      <a:r>
                        <a:rPr lang="en-US" sz="1600" b="1" i="0" u="sng" strike="noStrike" dirty="0" smtClean="0">
                          <a:solidFill>
                            <a:srgbClr val="000000"/>
                          </a:solidFill>
                          <a:effectLst/>
                          <a:latin typeface="Calibri"/>
                        </a:rPr>
                        <a:t>2,366</a:t>
                      </a:r>
                      <a:endParaRPr lang="en-US" sz="1600" b="1" i="0" u="sng"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1" i="0" u="sng" strike="noStrike" dirty="0">
                          <a:solidFill>
                            <a:srgbClr val="000000"/>
                          </a:solidFill>
                          <a:effectLst/>
                          <a:latin typeface="Calibri"/>
                        </a:rPr>
                        <a:t>11,032</a:t>
                      </a: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1" i="0" u="sng" strike="noStrike" dirty="0">
                          <a:solidFill>
                            <a:srgbClr val="000000"/>
                          </a:solidFill>
                          <a:effectLst/>
                          <a:latin typeface="Calibri"/>
                        </a:rPr>
                        <a:t>1,257,515</a:t>
                      </a:r>
                    </a:p>
                  </a:txBody>
                  <a:tcPr marL="7620" marR="7620" marT="7620" marB="0" anchor="ctr">
                    <a:lnL w="762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99"/>
                    </a:solidFill>
                  </a:tcPr>
                </a:tc>
                <a:tc>
                  <a:txBody>
                    <a:bodyPr/>
                    <a:lstStyle/>
                    <a:p>
                      <a:pPr algn="ctr" fontAlgn="b"/>
                      <a:r>
                        <a:rPr lang="en-US" sz="1600" b="1" i="0" u="sng" strike="noStrike" dirty="0">
                          <a:solidFill>
                            <a:srgbClr val="000000"/>
                          </a:solidFill>
                          <a:effectLst/>
                          <a:latin typeface="Calibri"/>
                        </a:rPr>
                        <a:t>3,685,359</a:t>
                      </a:r>
                    </a:p>
                  </a:txBody>
                  <a:tcPr marL="7620" marR="7620" marT="762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634302">
                <a:tc>
                  <a:txBody>
                    <a:bodyPr/>
                    <a:lstStyle/>
                    <a:p>
                      <a:pPr algn="l" fontAlgn="b"/>
                      <a:r>
                        <a:rPr lang="en-US" sz="2000" b="0" i="0" u="none" strike="noStrike" dirty="0" smtClean="0">
                          <a:solidFill>
                            <a:srgbClr val="FF0000"/>
                          </a:solidFill>
                          <a:effectLst/>
                          <a:latin typeface="Calibri"/>
                        </a:rPr>
                        <a:t> Number of larval   sturgeon</a:t>
                      </a:r>
                      <a:endParaRPr lang="en-US" sz="2000" b="0" i="0" u="none" strike="noStrike" dirty="0">
                        <a:solidFill>
                          <a:srgbClr val="FF0000"/>
                        </a:solidFill>
                        <a:effectLst/>
                        <a:latin typeface="Calibri"/>
                      </a:endParaRPr>
                    </a:p>
                  </a:txBody>
                  <a:tcPr marL="7620" marR="7620" marT="762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ECFF"/>
                    </a:solidFill>
                  </a:tcPr>
                </a:tc>
                <a:tc>
                  <a:txBody>
                    <a:bodyPr/>
                    <a:lstStyle/>
                    <a:p>
                      <a:pPr algn="ctr" fontAlgn="b"/>
                      <a:r>
                        <a:rPr lang="en-US" sz="2000" b="0" i="0" u="none" strike="noStrike" dirty="0">
                          <a:solidFill>
                            <a:srgbClr val="FF0000"/>
                          </a:solidFill>
                          <a:effectLst/>
                          <a:latin typeface="Calibri"/>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CC99"/>
                    </a:solidFill>
                  </a:tcPr>
                </a:tc>
                <a:tc>
                  <a:txBody>
                    <a:bodyPr/>
                    <a:lstStyle/>
                    <a:p>
                      <a:pPr algn="ctr" fontAlgn="b"/>
                      <a:r>
                        <a:rPr lang="en-US" sz="2000" b="0" i="0" u="none" strike="noStrike" dirty="0">
                          <a:solidFill>
                            <a:srgbClr val="FF0000"/>
                          </a:solidFill>
                          <a:effectLst/>
                          <a:latin typeface="Calibri"/>
                        </a:rPr>
                        <a:t>0</a:t>
                      </a:r>
                    </a:p>
                  </a:txBody>
                  <a:tcPr marL="7620" marR="7620" marT="7620" marB="0" anchor="ctr">
                    <a:lnL w="6350" cap="flat" cmpd="sng" algn="ctr">
                      <a:solidFill>
                        <a:srgbClr val="000000"/>
                      </a:solidFill>
                      <a:prstDash val="solid"/>
                      <a:round/>
                      <a:headEnd type="none" w="med" len="med"/>
                      <a:tailEnd type="none" w="med" len="med"/>
                    </a:lnL>
                    <a:lnR w="762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fontAlgn="b"/>
                      <a:r>
                        <a:rPr lang="en-US" sz="1600" b="0" i="0" u="none" strike="noStrike" dirty="0">
                          <a:solidFill>
                            <a:srgbClr val="000000"/>
                          </a:solidFill>
                          <a:effectLst/>
                          <a:latin typeface="Calibri"/>
                        </a:rPr>
                        <a:t> </a:t>
                      </a:r>
                    </a:p>
                  </a:txBody>
                  <a:tcPr marL="7620" marR="7620" marT="7620" marB="0" anchor="ctr">
                    <a:lnL w="762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CC99"/>
                    </a:solidFill>
                  </a:tcPr>
                </a:tc>
                <a:tc>
                  <a:txBody>
                    <a:bodyPr/>
                    <a:lstStyle/>
                    <a:p>
                      <a:pPr algn="l" fontAlgn="b"/>
                      <a:r>
                        <a:rPr lang="en-US" sz="1600" b="0" i="0" u="none" strike="noStrike" dirty="0">
                          <a:solidFill>
                            <a:srgbClr val="000000"/>
                          </a:solidFill>
                          <a:effectLst/>
                          <a:latin typeface="Calibri"/>
                        </a:rPr>
                        <a:t> </a:t>
                      </a:r>
                    </a:p>
                  </a:txBody>
                  <a:tcPr marL="7620" marR="7620" marT="762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bl>
          </a:graphicData>
        </a:graphic>
      </p:graphicFrame>
      <p:sp>
        <p:nvSpPr>
          <p:cNvPr id="6" name="TextBox 5"/>
          <p:cNvSpPr txBox="1"/>
          <p:nvPr/>
        </p:nvSpPr>
        <p:spPr>
          <a:xfrm>
            <a:off x="428625" y="5410200"/>
            <a:ext cx="8102600" cy="707886"/>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sz="2000" dirty="0" smtClean="0">
                <a:solidFill>
                  <a:srgbClr val="000000"/>
                </a:solidFill>
              </a:rPr>
              <a:t>24 hr. sets in 2015 increased effort  </a:t>
            </a:r>
          </a:p>
          <a:p>
            <a:pPr marL="285750" indent="-285750" fontAlgn="base">
              <a:spcBef>
                <a:spcPct val="0"/>
              </a:spcBef>
              <a:spcAft>
                <a:spcPct val="0"/>
              </a:spcAft>
              <a:buFont typeface="Arial" pitchFamily="34" charset="0"/>
              <a:buChar char="•"/>
            </a:pPr>
            <a:r>
              <a:rPr lang="en-US" sz="2000" dirty="0" smtClean="0">
                <a:solidFill>
                  <a:srgbClr val="000000"/>
                </a:solidFill>
              </a:rPr>
              <a:t>Good for sampling, bad for drifting or hatching?  </a:t>
            </a:r>
            <a:endParaRPr lang="en-US" sz="2000" dirty="0">
              <a:solidFill>
                <a:srgbClr val="000000"/>
              </a:solidFill>
            </a:endParaRPr>
          </a:p>
        </p:txBody>
      </p:sp>
    </p:spTree>
    <p:extLst>
      <p:ext uri="{BB962C8B-B14F-4D97-AF65-F5344CB8AC3E}">
        <p14:creationId xmlns:p14="http://schemas.microsoft.com/office/powerpoint/2010/main" val="2446905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1038</TotalTime>
  <Words>785</Words>
  <Application>Microsoft Office PowerPoint</Application>
  <PresentationFormat>On-screen Show (4:3)</PresentationFormat>
  <Paragraphs>138</Paragraphs>
  <Slides>21</Slides>
  <Notes>0</Notes>
  <HiddenSlides>5</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27" baseType="lpstr">
      <vt:lpstr>Office Theme</vt:lpstr>
      <vt:lpstr>Default Design</vt:lpstr>
      <vt:lpstr>1_Default Design</vt:lpstr>
      <vt:lpstr>2_Default Design</vt:lpstr>
      <vt:lpstr>3_Default Design</vt:lpstr>
      <vt:lpstr>Document</vt:lpstr>
      <vt:lpstr>Libby Flows and Kootenai River White Sturgeon</vt:lpstr>
      <vt:lpstr>Libby Operations –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IUCN summary</vt:lpstr>
      <vt:lpstr>PowerPoint Presentation</vt:lpstr>
    </vt:vector>
  </TitlesOfParts>
  <Company>U.S. Fish &amp; Wildlife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Libby Flows and Kootenai White Sturgeon</dc:title>
  <dc:creator>Swank, David Rollin</dc:creator>
  <cp:lastModifiedBy>Swank, David Rollin</cp:lastModifiedBy>
  <cp:revision>36</cp:revision>
  <dcterms:created xsi:type="dcterms:W3CDTF">2016-11-30T23:31:32Z</dcterms:created>
  <dcterms:modified xsi:type="dcterms:W3CDTF">2016-12-06T18:54:05Z</dcterms:modified>
</cp:coreProperties>
</file>