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23" r:id="rId5"/>
  </p:sldMasterIdLst>
  <p:notesMasterIdLst>
    <p:notesMasterId r:id="rId25"/>
  </p:notesMasterIdLst>
  <p:handoutMasterIdLst>
    <p:handoutMasterId r:id="rId26"/>
  </p:handoutMasterIdLst>
  <p:sldIdLst>
    <p:sldId id="261" r:id="rId6"/>
    <p:sldId id="298" r:id="rId7"/>
    <p:sldId id="296" r:id="rId8"/>
    <p:sldId id="273" r:id="rId9"/>
    <p:sldId id="299" r:id="rId10"/>
    <p:sldId id="292" r:id="rId11"/>
    <p:sldId id="303" r:id="rId12"/>
    <p:sldId id="305" r:id="rId13"/>
    <p:sldId id="301" r:id="rId14"/>
    <p:sldId id="304" r:id="rId15"/>
    <p:sldId id="306" r:id="rId16"/>
    <p:sldId id="293" r:id="rId17"/>
    <p:sldId id="302" r:id="rId18"/>
    <p:sldId id="307" r:id="rId19"/>
    <p:sldId id="308" r:id="rId20"/>
    <p:sldId id="309" r:id="rId21"/>
    <p:sldId id="313" r:id="rId22"/>
    <p:sldId id="312"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Ammann, USACE" initials="JHA" lastIdx="2" clrIdx="0">
    <p:extLst>
      <p:ext uri="{19B8F6BF-5375-455C-9EA6-DF929625EA0E}">
        <p15:presenceInfo xmlns:p15="http://schemas.microsoft.com/office/powerpoint/2012/main" userId="Julie Ammann, USA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8C8C8"/>
    <a:srgbClr val="FF6600"/>
    <a:srgbClr val="D9D9D9"/>
    <a:srgbClr val="DF1F2E"/>
    <a:srgbClr val="FFCC66"/>
    <a:srgbClr val="6E9678"/>
    <a:srgbClr val="8B0109"/>
    <a:srgbClr val="A903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7" autoAdjust="0"/>
    <p:restoredTop sz="88815" autoAdjust="0"/>
  </p:normalViewPr>
  <p:slideViewPr>
    <p:cSldViewPr snapToGrid="0">
      <p:cViewPr>
        <p:scale>
          <a:sx n="100" d="100"/>
          <a:sy n="100" d="100"/>
        </p:scale>
        <p:origin x="234" y="318"/>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12/9/2019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161208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Draft- Privileged/Prepared for Litigation Purposes; Not for Public Release</a:t>
            </a:r>
            <a:endParaRPr lang="en-US" dirty="0"/>
          </a:p>
        </p:txBody>
      </p:sp>
      <p:sp>
        <p:nvSpPr>
          <p:cNvPr id="5" name="Slide Number Placeholder 4"/>
          <p:cNvSpPr>
            <a:spLocks noGrp="1"/>
          </p:cNvSpPr>
          <p:nvPr>
            <p:ph type="sldNum" sz="quarter" idx="11"/>
          </p:nvPr>
        </p:nvSpPr>
        <p:spPr/>
        <p:txBody>
          <a:bodyPr/>
          <a:lstStyle/>
          <a:p>
            <a:pPr>
              <a:defRPr/>
            </a:pPr>
            <a:fld id="{272B1A0D-1069-470B-A61B-26529129CA90}" type="slidenum">
              <a:rPr lang="en-US" smtClean="0"/>
              <a:pPr>
                <a:defRPr/>
              </a:pPr>
              <a:t>6</a:t>
            </a:fld>
            <a:endParaRPr lang="en-US" dirty="0"/>
          </a:p>
        </p:txBody>
      </p:sp>
    </p:spTree>
    <p:extLst>
      <p:ext uri="{BB962C8B-B14F-4D97-AF65-F5344CB8AC3E}">
        <p14:creationId xmlns:p14="http://schemas.microsoft.com/office/powerpoint/2010/main" val="423770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66700" y="1028700"/>
            <a:ext cx="11658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260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6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7759814"/>
      </p:ext>
    </p:extLst>
  </p:cSld>
  <p:clrMapOvr>
    <a:masterClrMapping/>
  </p:clrMapOvr>
  <p:extLst mod="1">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9273111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Tree>
    <p:extLst>
      <p:ext uri="{BB962C8B-B14F-4D97-AF65-F5344CB8AC3E}">
        <p14:creationId xmlns:p14="http://schemas.microsoft.com/office/powerpoint/2010/main" val="2256649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59725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92775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7573401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96511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7" name="Text Placeholder 6"/>
          <p:cNvSpPr>
            <a:spLocks noGrp="1"/>
          </p:cNvSpPr>
          <p:nvPr>
            <p:ph type="body" sz="quarter" idx="15"/>
          </p:nvPr>
        </p:nvSpPr>
        <p:spPr>
          <a:xfrm>
            <a:off x="266700" y="2059389"/>
            <a:ext cx="5816600" cy="3307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3" name="Content Placeholder 2"/>
          <p:cNvSpPr>
            <a:spLocks noGrp="1"/>
          </p:cNvSpPr>
          <p:nvPr>
            <p:ph sz="quarter" idx="17"/>
          </p:nvPr>
        </p:nvSpPr>
        <p:spPr>
          <a:xfrm>
            <a:off x="266700" y="2058988"/>
            <a:ext cx="5808663" cy="3308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smtClean="0"/>
              <a:t>Click to edit Master title style</a:t>
            </a:r>
            <a:endParaRPr lang="en-US" dirty="0"/>
          </a:p>
        </p:txBody>
      </p:sp>
      <p:sp>
        <p:nvSpPr>
          <p:cNvPr id="4" name="Text Placeholder 3"/>
          <p:cNvSpPr>
            <a:spLocks noGrp="1"/>
          </p:cNvSpPr>
          <p:nvPr>
            <p:ph type="body" sz="quarter" idx="16"/>
          </p:nvPr>
        </p:nvSpPr>
        <p:spPr>
          <a:xfrm>
            <a:off x="266700" y="1227138"/>
            <a:ext cx="4337105" cy="3957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411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Standard Content Slide Colors</a:t>
            </a:r>
            <a:endParaRPr lang="en-US" dirty="0"/>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Chart Colors</a:t>
            </a:r>
            <a:endParaRPr lang="en-US" dirty="0"/>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endParaRPr lang="en-US" sz="1000" b="1" dirty="0" smtClean="0">
                <a:solidFill>
                  <a:schemeClr val="tx1"/>
                </a:solidFill>
              </a:endParaRPr>
            </a:p>
            <a:p>
              <a:pPr algn="ctr">
                <a:defRPr/>
              </a:pPr>
              <a:r>
                <a:rPr lang="en-US" sz="1000" b="1" dirty="0" smtClean="0">
                  <a:solidFill>
                    <a:schemeClr val="tx1"/>
                  </a:solidFill>
                </a:rPr>
                <a:t>#d8d9d8</a:t>
              </a:r>
              <a:endParaRPr lang="en-US" sz="1000" b="1" dirty="0">
                <a:solidFill>
                  <a:schemeClr val="tx1"/>
                </a:solidFill>
              </a:endParaRP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endParaRPr lang="en-US" sz="1000" b="1" dirty="0" smtClean="0">
                <a:solidFill>
                  <a:schemeClr val="tx1"/>
                </a:solidFill>
              </a:endParaRPr>
            </a:p>
            <a:p>
              <a:pPr algn="ctr">
                <a:defRPr/>
              </a:pPr>
              <a:r>
                <a:rPr lang="en-US" sz="1000" b="1" dirty="0" smtClean="0">
                  <a:solidFill>
                    <a:schemeClr val="tx1"/>
                  </a:solidFill>
                </a:rPr>
                <a:t>#c9c9c9</a:t>
              </a:r>
              <a:endParaRPr lang="en-US" sz="1000" b="1" dirty="0">
                <a:solidFill>
                  <a:schemeClr val="tx1"/>
                </a:solidFill>
              </a:endParaRP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a:t>
              </a:r>
            </a:p>
            <a:p>
              <a:pPr algn="ctr">
                <a:defRPr/>
              </a:pPr>
              <a:r>
                <a:rPr lang="en-US" sz="1000" b="1" dirty="0" smtClean="0">
                  <a:solidFill>
                    <a:schemeClr val="bg1"/>
                  </a:solidFill>
                </a:rPr>
                <a:t>0</a:t>
              </a:r>
            </a:p>
            <a:p>
              <a:pPr algn="ctr">
                <a:defRPr/>
              </a:pPr>
              <a:r>
                <a:rPr lang="en-US" sz="1000" b="1" dirty="0" smtClean="0">
                  <a:solidFill>
                    <a:schemeClr val="bg1"/>
                  </a:solidFill>
                </a:rPr>
                <a:t>0</a:t>
              </a:r>
            </a:p>
            <a:p>
              <a:pPr algn="ctr">
                <a:defRPr/>
              </a:pPr>
              <a:endParaRPr lang="en-US" sz="1000" b="1" dirty="0" smtClean="0">
                <a:solidFill>
                  <a:schemeClr val="bg1"/>
                </a:solidFill>
              </a:endParaRPr>
            </a:p>
            <a:p>
              <a:pPr algn="ctr">
                <a:defRPr/>
              </a:pPr>
              <a:r>
                <a:rPr lang="en-US" sz="1000" b="1" dirty="0" smtClean="0">
                  <a:solidFill>
                    <a:schemeClr val="bg1"/>
                  </a:solidFill>
                </a:rPr>
                <a:t>#020000</a:t>
              </a:r>
              <a:endParaRPr lang="en-US" sz="1000" b="1" dirty="0">
                <a:solidFill>
                  <a:schemeClr val="bg1"/>
                </a:solidFill>
              </a:endParaRP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endParaRPr lang="en-US" sz="1000" b="1" dirty="0" smtClean="0">
                <a:solidFill>
                  <a:schemeClr val="tx1"/>
                </a:solidFill>
              </a:endParaRPr>
            </a:p>
            <a:p>
              <a:pPr algn="ctr">
                <a:defRPr/>
              </a:pPr>
              <a:r>
                <a:rPr lang="en-US" sz="1000" b="1" dirty="0" smtClean="0">
                  <a:solidFill>
                    <a:schemeClr val="tx1"/>
                  </a:solidFill>
                </a:rPr>
                <a:t>#a3a3a2</a:t>
              </a:r>
              <a:endParaRPr lang="en-US" sz="1000" b="1" dirty="0">
                <a:solidFill>
                  <a:schemeClr val="tx1"/>
                </a:solidFill>
              </a:endParaRP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131</a:t>
              </a:r>
            </a:p>
            <a:p>
              <a:pPr algn="ctr">
                <a:defRPr/>
              </a:pPr>
              <a:r>
                <a:rPr lang="en-US" sz="1000" b="1" dirty="0" smtClean="0">
                  <a:solidFill>
                    <a:schemeClr val="tx1"/>
                  </a:solidFill>
                </a:rPr>
                <a:t>132</a:t>
              </a:r>
            </a:p>
            <a:p>
              <a:pPr algn="ctr">
                <a:defRPr/>
              </a:pPr>
              <a:r>
                <a:rPr lang="en-US" sz="1000" b="1" dirty="0" smtClean="0">
                  <a:solidFill>
                    <a:schemeClr val="tx1"/>
                  </a:solidFill>
                </a:rPr>
                <a:t>122</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223</a:t>
              </a:r>
            </a:p>
            <a:p>
              <a:pPr algn="ctr">
                <a:defRPr/>
              </a:pPr>
              <a:r>
                <a:rPr lang="en-US" sz="1000" b="1" dirty="0" smtClean="0">
                  <a:solidFill>
                    <a:schemeClr val="bg1"/>
                  </a:solidFill>
                </a:rPr>
                <a:t>31</a:t>
              </a:r>
            </a:p>
            <a:p>
              <a:pPr algn="ctr">
                <a:defRPr/>
              </a:pPr>
              <a:r>
                <a:rPr lang="en-US" sz="1000" b="1" dirty="0" smtClean="0">
                  <a:solidFill>
                    <a:schemeClr val="bg1"/>
                  </a:solidFill>
                </a:rPr>
                <a:t>46</a:t>
              </a:r>
            </a:p>
            <a:p>
              <a:pPr algn="ctr">
                <a:defRPr/>
              </a:pPr>
              <a:endParaRPr lang="en-US" sz="1000" b="1" dirty="0" smtClean="0">
                <a:solidFill>
                  <a:schemeClr val="bg1"/>
                </a:solidFill>
              </a:endParaRPr>
            </a:p>
            <a:p>
              <a:pPr algn="ctr">
                <a:defRPr/>
              </a:pPr>
              <a:r>
                <a:rPr lang="en-US" sz="1000" b="1" dirty="0" smtClean="0">
                  <a:solidFill>
                    <a:schemeClr val="bg1"/>
                  </a:solidFill>
                </a:rPr>
                <a:t>#ef4236</a:t>
              </a:r>
              <a:endParaRPr lang="en-US" sz="1000" b="1" dirty="0">
                <a:solidFill>
                  <a:schemeClr val="bg1"/>
                </a:solidFill>
              </a:endParaRP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110</a:t>
              </a:r>
            </a:p>
            <a:p>
              <a:pPr algn="ctr">
                <a:defRPr/>
              </a:pPr>
              <a:r>
                <a:rPr lang="en-US" sz="1000" b="1" dirty="0" smtClean="0">
                  <a:solidFill>
                    <a:schemeClr val="tx1"/>
                  </a:solidFill>
                </a:rPr>
                <a:t>135</a:t>
              </a:r>
            </a:p>
            <a:p>
              <a:pPr algn="ctr">
                <a:defRPr/>
              </a:pPr>
              <a:r>
                <a:rPr lang="en-US" sz="1000" b="1" dirty="0" smtClean="0">
                  <a:solidFill>
                    <a:schemeClr val="tx1"/>
                  </a:solidFill>
                </a:rPr>
                <a:t>120</a:t>
              </a:r>
            </a:p>
            <a:p>
              <a:pPr algn="ctr">
                <a:defRPr/>
              </a:pPr>
              <a:endParaRPr lang="en-US" sz="1000" b="1" dirty="0" smtClean="0">
                <a:solidFill>
                  <a:schemeClr val="tx1"/>
                </a:solidFill>
              </a:endParaRPr>
            </a:p>
            <a:p>
              <a:pPr algn="ctr">
                <a:defRPr/>
              </a:pPr>
              <a:r>
                <a:rPr lang="en-US" sz="1000" b="1" dirty="0" smtClean="0">
                  <a:solidFill>
                    <a:schemeClr val="tx1"/>
                  </a:solidFill>
                </a:rPr>
                <a:t>#6f8779</a:t>
              </a:r>
              <a:endParaRPr lang="en-US" sz="1000" b="1" dirty="0">
                <a:solidFill>
                  <a:schemeClr val="tx1"/>
                </a:solidFill>
              </a:endParaRP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112</a:t>
              </a:r>
            </a:p>
            <a:p>
              <a:pPr algn="ctr">
                <a:defRPr/>
              </a:pPr>
              <a:r>
                <a:rPr lang="en-US" sz="1000" b="1" dirty="0" smtClean="0">
                  <a:solidFill>
                    <a:schemeClr val="bg1"/>
                  </a:solidFill>
                </a:rPr>
                <a:t>92</a:t>
              </a:r>
            </a:p>
            <a:p>
              <a:pPr algn="ctr">
                <a:defRPr/>
              </a:pPr>
              <a:r>
                <a:rPr lang="en-US" sz="1000" b="1" dirty="0" smtClean="0">
                  <a:solidFill>
                    <a:schemeClr val="bg1"/>
                  </a:solidFill>
                </a:rPr>
                <a:t>56</a:t>
              </a:r>
            </a:p>
            <a:p>
              <a:pPr algn="ctr">
                <a:defRPr/>
              </a:pPr>
              <a:endParaRPr lang="en-US" sz="1000" b="1" dirty="0" smtClean="0">
                <a:solidFill>
                  <a:schemeClr val="bg1"/>
                </a:solidFill>
              </a:endParaRPr>
            </a:p>
            <a:p>
              <a:pPr algn="ctr">
                <a:defRPr/>
              </a:pPr>
              <a:r>
                <a:rPr lang="en-US" sz="1000" b="1" dirty="0" smtClean="0">
                  <a:solidFill>
                    <a:schemeClr val="bg1"/>
                  </a:solidFill>
                </a:rPr>
                <a:t>#705d39</a:t>
              </a:r>
              <a:endParaRPr lang="en-US" sz="1000" b="1" dirty="0">
                <a:solidFill>
                  <a:schemeClr val="bg1"/>
                </a:solidFill>
              </a:endParaRP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62</a:t>
              </a:r>
            </a:p>
            <a:p>
              <a:pPr algn="ctr">
                <a:defRPr/>
              </a:pPr>
              <a:r>
                <a:rPr lang="en-US" sz="1000" b="1" dirty="0" smtClean="0">
                  <a:solidFill>
                    <a:schemeClr val="bg1"/>
                  </a:solidFill>
                </a:rPr>
                <a:t>102</a:t>
              </a:r>
            </a:p>
            <a:p>
              <a:pPr algn="ctr">
                <a:defRPr/>
              </a:pPr>
              <a:r>
                <a:rPr lang="en-US" sz="1000" b="1" dirty="0" smtClean="0">
                  <a:solidFill>
                    <a:schemeClr val="bg1"/>
                  </a:solidFill>
                </a:rPr>
                <a:t>130</a:t>
              </a:r>
            </a:p>
            <a:p>
              <a:pPr algn="ctr">
                <a:defRPr/>
              </a:pPr>
              <a:endParaRPr lang="en-US" sz="1000" b="1" dirty="0" smtClean="0">
                <a:solidFill>
                  <a:schemeClr val="bg1"/>
                </a:solidFill>
              </a:endParaRPr>
            </a:p>
            <a:p>
              <a:pPr algn="ctr">
                <a:defRPr/>
              </a:pPr>
              <a:r>
                <a:rPr lang="en-US" sz="1000" b="1" dirty="0" smtClean="0">
                  <a:solidFill>
                    <a:schemeClr val="bg1"/>
                  </a:solidFill>
                </a:rPr>
                <a:t>#406782</a:t>
              </a:r>
              <a:endParaRPr lang="en-US" sz="1000" b="1" dirty="0">
                <a:solidFill>
                  <a:schemeClr val="bg1"/>
                </a:solidFill>
              </a:endParaRP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102</a:t>
              </a:r>
            </a:p>
            <a:p>
              <a:pPr algn="ctr">
                <a:defRPr/>
              </a:pPr>
              <a:r>
                <a:rPr lang="en-US" sz="1000" b="1" dirty="0" smtClean="0">
                  <a:solidFill>
                    <a:schemeClr val="bg1"/>
                  </a:solidFill>
                </a:rPr>
                <a:t>56</a:t>
              </a:r>
            </a:p>
            <a:p>
              <a:pPr algn="ctr">
                <a:defRPr/>
              </a:pPr>
              <a:r>
                <a:rPr lang="en-US" sz="1000" b="1" dirty="0" smtClean="0">
                  <a:solidFill>
                    <a:schemeClr val="bg1"/>
                  </a:solidFill>
                </a:rPr>
                <a:t>48</a:t>
              </a:r>
            </a:p>
            <a:p>
              <a:pPr algn="ctr">
                <a:defRPr/>
              </a:pPr>
              <a:endParaRPr lang="en-US" sz="1000" b="1" dirty="0" smtClean="0">
                <a:solidFill>
                  <a:schemeClr val="bg1"/>
                </a:solidFill>
              </a:endParaRPr>
            </a:p>
            <a:p>
              <a:pPr algn="ctr">
                <a:defRPr/>
              </a:pPr>
              <a:r>
                <a:rPr lang="en-US" sz="1000" b="1" dirty="0" smtClean="0">
                  <a:solidFill>
                    <a:schemeClr val="bg1"/>
                  </a:solidFill>
                </a:rPr>
                <a:t>#673931</a:t>
              </a:r>
              <a:endParaRPr lang="en-US" sz="1000" b="1" dirty="0">
                <a:solidFill>
                  <a:schemeClr val="bg1"/>
                </a:solidFill>
              </a:endParaRP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130</a:t>
              </a:r>
            </a:p>
            <a:p>
              <a:pPr algn="ctr">
                <a:defRPr/>
              </a:pPr>
              <a:r>
                <a:rPr lang="en-US" sz="1000" b="1" dirty="0" smtClean="0">
                  <a:solidFill>
                    <a:schemeClr val="bg1"/>
                  </a:solidFill>
                </a:rPr>
                <a:t>120</a:t>
              </a:r>
            </a:p>
            <a:p>
              <a:pPr algn="ctr">
                <a:defRPr/>
              </a:pPr>
              <a:r>
                <a:rPr lang="en-US" sz="1000" b="1" dirty="0" smtClean="0">
                  <a:solidFill>
                    <a:schemeClr val="bg1"/>
                  </a:solidFill>
                </a:rPr>
                <a:t>111</a:t>
              </a:r>
            </a:p>
            <a:p>
              <a:pPr algn="ctr">
                <a:defRPr/>
              </a:pPr>
              <a:endParaRPr lang="en-US" sz="1000" b="1" dirty="0" smtClean="0">
                <a:solidFill>
                  <a:schemeClr val="bg1"/>
                </a:solidFill>
              </a:endParaRPr>
            </a:p>
            <a:p>
              <a:pPr algn="ctr">
                <a:defRPr/>
              </a:pPr>
              <a:r>
                <a:rPr lang="en-US" sz="1000" b="1" dirty="0" smtClean="0">
                  <a:solidFill>
                    <a:schemeClr val="bg1"/>
                  </a:solidFill>
                </a:rPr>
                <a:t>#837970</a:t>
              </a:r>
              <a:endParaRPr lang="en-US" sz="1000" b="1" dirty="0">
                <a:solidFill>
                  <a:schemeClr val="bg1"/>
                </a:solidFill>
              </a:endParaRP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endParaRPr lang="en-US" sz="1000" b="1" dirty="0" smtClean="0">
                <a:solidFill>
                  <a:schemeClr val="tx1"/>
                </a:solidFill>
              </a:endParaRPr>
            </a:p>
            <a:p>
              <a:pPr algn="ctr">
                <a:defRPr/>
              </a:pPr>
              <a:r>
                <a:rPr lang="en-US" sz="1000" b="1" dirty="0" smtClean="0">
                  <a:solidFill>
                    <a:schemeClr val="tx1"/>
                  </a:solidFill>
                </a:rPr>
                <a:t>#</a:t>
              </a:r>
              <a:r>
                <a:rPr lang="en-US" sz="1000" b="1" dirty="0" err="1" smtClean="0">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80</a:t>
              </a:r>
            </a:p>
            <a:p>
              <a:pPr algn="ctr">
                <a:defRPr/>
              </a:pPr>
              <a:r>
                <a:rPr lang="en-US" sz="1000" b="1" dirty="0" smtClean="0">
                  <a:solidFill>
                    <a:schemeClr val="bg1"/>
                  </a:solidFill>
                </a:rPr>
                <a:t>119</a:t>
              </a:r>
            </a:p>
            <a:p>
              <a:pPr algn="ctr">
                <a:defRPr/>
              </a:pPr>
              <a:r>
                <a:rPr lang="en-US" sz="1000" b="1" dirty="0" smtClean="0">
                  <a:solidFill>
                    <a:schemeClr val="bg1"/>
                  </a:solidFill>
                </a:rPr>
                <a:t>27</a:t>
              </a:r>
            </a:p>
            <a:p>
              <a:pPr algn="ctr">
                <a:defRPr/>
              </a:pPr>
              <a:endParaRPr lang="en-US" sz="1000" b="1" dirty="0" smtClean="0">
                <a:solidFill>
                  <a:schemeClr val="bg1"/>
                </a:solidFill>
              </a:endParaRPr>
            </a:p>
            <a:p>
              <a:pPr algn="ctr">
                <a:defRPr/>
              </a:pPr>
              <a:r>
                <a:rPr lang="en-US" sz="1000" b="1" dirty="0" smtClean="0">
                  <a:solidFill>
                    <a:schemeClr val="bg1"/>
                  </a:solidFill>
                </a:rPr>
                <a:t>#517837</a:t>
              </a:r>
              <a:endParaRPr lang="en-US" sz="1000" b="1" dirty="0">
                <a:solidFill>
                  <a:schemeClr val="bg1"/>
                </a:solidFill>
              </a:endParaRP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252</a:t>
              </a:r>
            </a:p>
            <a:p>
              <a:pPr algn="ctr">
                <a:defRPr/>
              </a:pPr>
              <a:r>
                <a:rPr lang="en-US" sz="1000" b="1" dirty="0" smtClean="0">
                  <a:solidFill>
                    <a:schemeClr val="tx1"/>
                  </a:solidFill>
                </a:rPr>
                <a:t>174</a:t>
              </a:r>
            </a:p>
            <a:p>
              <a:pPr algn="ctr">
                <a:defRPr/>
              </a:pPr>
              <a:r>
                <a:rPr lang="en-US" sz="1000" b="1" dirty="0" smtClean="0">
                  <a:solidFill>
                    <a:schemeClr val="tx1"/>
                  </a:solidFill>
                </a:rPr>
                <a:t>59</a:t>
              </a:r>
            </a:p>
            <a:p>
              <a:pPr algn="ctr">
                <a:defRPr/>
              </a:pPr>
              <a:endParaRPr lang="en-US" sz="1000" b="1" dirty="0" smtClean="0">
                <a:solidFill>
                  <a:schemeClr val="tx1"/>
                </a:solidFill>
              </a:endParaRPr>
            </a:p>
            <a:p>
              <a:pPr algn="ctr">
                <a:defRPr/>
              </a:pPr>
              <a:r>
                <a:rPr lang="en-US" sz="1000" b="1" dirty="0" smtClean="0">
                  <a:solidFill>
                    <a:schemeClr val="tx1"/>
                  </a:solidFill>
                </a:rPr>
                <a:t>#fbae3d</a:t>
              </a:r>
              <a:endParaRPr lang="en-US" sz="1000" b="1" dirty="0">
                <a:solidFill>
                  <a:schemeClr val="tx1"/>
                </a:solidFill>
              </a:endParaRP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83</a:t>
              </a:r>
            </a:p>
            <a:p>
              <a:pPr algn="ctr">
                <a:defRPr/>
              </a:pPr>
              <a:r>
                <a:rPr lang="en-US" sz="1000" b="1" dirty="0" smtClean="0">
                  <a:solidFill>
                    <a:schemeClr val="bg1"/>
                  </a:solidFill>
                </a:rPr>
                <a:t>36</a:t>
              </a:r>
            </a:p>
            <a:p>
              <a:pPr algn="ctr">
                <a:defRPr/>
              </a:pPr>
              <a:r>
                <a:rPr lang="en-US" sz="1000" b="1" dirty="0" smtClean="0">
                  <a:solidFill>
                    <a:schemeClr val="bg1"/>
                  </a:solidFill>
                </a:rPr>
                <a:t>118</a:t>
              </a:r>
            </a:p>
            <a:p>
              <a:pPr algn="ctr">
                <a:defRPr/>
              </a:pPr>
              <a:endParaRPr lang="en-US" sz="1000" b="1" dirty="0" smtClean="0">
                <a:solidFill>
                  <a:schemeClr val="bg1"/>
                </a:solidFill>
              </a:endParaRPr>
            </a:p>
            <a:p>
              <a:pPr algn="ctr">
                <a:defRPr/>
              </a:pPr>
              <a:r>
                <a:rPr lang="en-US" sz="1000" b="1" dirty="0" smtClean="0">
                  <a:solidFill>
                    <a:schemeClr val="bg1"/>
                  </a:solidFill>
                </a:rPr>
                <a:t>#542a76</a:t>
              </a:r>
              <a:endParaRPr lang="en-US" sz="1000" b="1" dirty="0">
                <a:solidFill>
                  <a:schemeClr val="bg1"/>
                </a:solidFill>
              </a:endParaRPr>
            </a:p>
          </p:txBody>
        </p:sp>
      </p:grpSp>
    </p:spTree>
    <p:extLst>
      <p:ext uri="{BB962C8B-B14F-4D97-AF65-F5344CB8AC3E}">
        <p14:creationId xmlns:p14="http://schemas.microsoft.com/office/powerpoint/2010/main" val="398110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788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78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Content Placeholder 3"/>
          <p:cNvSpPr>
            <a:spLocks noGrp="1"/>
          </p:cNvSpPr>
          <p:nvPr>
            <p:ph sz="quarter" idx="12"/>
          </p:nvPr>
        </p:nvSpPr>
        <p:spPr>
          <a:xfrm>
            <a:off x="266700" y="1028700"/>
            <a:ext cx="11658600" cy="50863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458141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15259528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6251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56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12/9/2019</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12/9/2019</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0" orient="horz" pos="583"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Total Dissolved Gas and Flexible Spill Operations</a:t>
            </a:r>
          </a:p>
        </p:txBody>
      </p:sp>
      <p:sp>
        <p:nvSpPr>
          <p:cNvPr id="8" name="Text Placeholder 7"/>
          <p:cNvSpPr>
            <a:spLocks noGrp="1"/>
          </p:cNvSpPr>
          <p:nvPr>
            <p:ph type="body" sz="quarter" idx="15"/>
          </p:nvPr>
        </p:nvSpPr>
        <p:spPr>
          <a:xfrm>
            <a:off x="266699" y="2059389"/>
            <a:ext cx="5964168" cy="3307950"/>
          </a:xfrm>
        </p:spPr>
        <p:txBody>
          <a:bodyPr/>
          <a:lstStyle/>
          <a:p>
            <a:r>
              <a:rPr lang="en-US" dirty="0" smtClean="0"/>
              <a:t>Dan Turner</a:t>
            </a:r>
          </a:p>
          <a:p>
            <a:r>
              <a:rPr lang="en-US" dirty="0" smtClean="0"/>
              <a:t>Water Quality Team Lead</a:t>
            </a:r>
          </a:p>
          <a:p>
            <a:r>
              <a:rPr lang="en-US" dirty="0" smtClean="0"/>
              <a:t>Northwestern Division, Reservoir Control Center</a:t>
            </a:r>
          </a:p>
          <a:p>
            <a:r>
              <a:rPr lang="en-US" dirty="0" smtClean="0"/>
              <a:t>Date: 11 December 2019</a:t>
            </a:r>
          </a:p>
        </p:txBody>
      </p:sp>
      <p:pic>
        <p:nvPicPr>
          <p:cNvPr id="9" name="Content Placeholder 5"/>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418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10" y="890981"/>
            <a:ext cx="2378890" cy="2871394"/>
          </a:xfrm>
        </p:spPr>
        <p:txBody>
          <a:bodyPr/>
          <a:lstStyle/>
          <a:p>
            <a:r>
              <a:rPr lang="en-US" dirty="0" smtClean="0"/>
              <a:t>Example: The </a:t>
            </a:r>
            <a:r>
              <a:rPr lang="en-US" dirty="0" err="1" smtClean="0"/>
              <a:t>Dalles</a:t>
            </a:r>
            <a:endParaRPr lang="en-US" dirty="0"/>
          </a:p>
        </p:txBody>
      </p:sp>
      <p:pic>
        <p:nvPicPr>
          <p:cNvPr id="3" name="Picture 2"/>
          <p:cNvPicPr>
            <a:picLocks noChangeAspect="1"/>
          </p:cNvPicPr>
          <p:nvPr/>
        </p:nvPicPr>
        <p:blipFill>
          <a:blip r:embed="rId2"/>
          <a:stretch>
            <a:fillRect/>
          </a:stretch>
        </p:blipFill>
        <p:spPr>
          <a:xfrm>
            <a:off x="2623546" y="90269"/>
            <a:ext cx="8468907" cy="3134162"/>
          </a:xfrm>
          <a:prstGeom prst="rect">
            <a:avLst/>
          </a:prstGeom>
        </p:spPr>
      </p:pic>
      <p:pic>
        <p:nvPicPr>
          <p:cNvPr id="4" name="Picture 3"/>
          <p:cNvPicPr>
            <a:picLocks noChangeAspect="1"/>
          </p:cNvPicPr>
          <p:nvPr/>
        </p:nvPicPr>
        <p:blipFill>
          <a:blip r:embed="rId3"/>
          <a:stretch>
            <a:fillRect/>
          </a:stretch>
        </p:blipFill>
        <p:spPr>
          <a:xfrm>
            <a:off x="2675942" y="3162062"/>
            <a:ext cx="8345065" cy="3410426"/>
          </a:xfrm>
          <a:prstGeom prst="rect">
            <a:avLst/>
          </a:prstGeom>
        </p:spPr>
      </p:pic>
    </p:spTree>
    <p:extLst>
      <p:ext uri="{BB962C8B-B14F-4D97-AF65-F5344CB8AC3E}">
        <p14:creationId xmlns:p14="http://schemas.microsoft.com/office/powerpoint/2010/main" val="2051236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2"/>
          <a:stretch>
            <a:fillRect/>
          </a:stretch>
        </p:blipFill>
        <p:spPr>
          <a:xfrm>
            <a:off x="2294948" y="1028700"/>
            <a:ext cx="7602103" cy="5600700"/>
          </a:xfrm>
          <a:prstGeom prst="rect">
            <a:avLst/>
          </a:prstGeom>
        </p:spPr>
      </p:pic>
    </p:spTree>
    <p:extLst>
      <p:ext uri="{BB962C8B-B14F-4D97-AF65-F5344CB8AC3E}">
        <p14:creationId xmlns:p14="http://schemas.microsoft.com/office/powerpoint/2010/main" val="4004897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Columbia Average spring spill: 2015 - 2019</a:t>
            </a:r>
            <a:endParaRPr lang="en-US" dirty="0"/>
          </a:p>
        </p:txBody>
      </p:sp>
      <p:grpSp>
        <p:nvGrpSpPr>
          <p:cNvPr id="9" name="Group 8"/>
          <p:cNvGrpSpPr/>
          <p:nvPr/>
        </p:nvGrpSpPr>
        <p:grpSpPr>
          <a:xfrm>
            <a:off x="145835" y="892164"/>
            <a:ext cx="8059373" cy="5845763"/>
            <a:chOff x="1688634" y="1012237"/>
            <a:chExt cx="8059373" cy="5845763"/>
          </a:xfrm>
        </p:grpSpPr>
        <p:pic>
          <p:nvPicPr>
            <p:cNvPr id="7" name="Picture 6"/>
            <p:cNvPicPr>
              <a:picLocks noChangeAspect="1"/>
            </p:cNvPicPr>
            <p:nvPr/>
          </p:nvPicPr>
          <p:blipFill>
            <a:blip r:embed="rId2"/>
            <a:stretch>
              <a:fillRect/>
            </a:stretch>
          </p:blipFill>
          <p:spPr>
            <a:xfrm>
              <a:off x="1688634" y="1012237"/>
              <a:ext cx="8059373" cy="5845763"/>
            </a:xfrm>
            <a:prstGeom prst="rect">
              <a:avLst/>
            </a:prstGeom>
          </p:spPr>
        </p:pic>
        <p:sp>
          <p:nvSpPr>
            <p:cNvPr id="8" name="TextBox 7"/>
            <p:cNvSpPr txBox="1"/>
            <p:nvPr/>
          </p:nvSpPr>
          <p:spPr>
            <a:xfrm>
              <a:off x="3193933" y="5574834"/>
              <a:ext cx="6233438" cy="369332"/>
            </a:xfrm>
            <a:prstGeom prst="rect">
              <a:avLst/>
            </a:prstGeom>
            <a:solidFill>
              <a:schemeClr val="tx2"/>
            </a:solidFill>
          </p:spPr>
          <p:txBody>
            <a:bodyPr wrap="none" rtlCol="0">
              <a:spAutoFit/>
            </a:bodyPr>
            <a:lstStyle/>
            <a:p>
              <a:r>
                <a:rPr lang="en-US" dirty="0" err="1" smtClean="0"/>
                <a:t>McNary</a:t>
              </a:r>
              <a:r>
                <a:rPr lang="en-US" dirty="0" smtClean="0"/>
                <a:t>            John Day            The </a:t>
              </a:r>
              <a:r>
                <a:rPr lang="en-US" dirty="0" err="1" smtClean="0"/>
                <a:t>Dalles</a:t>
              </a:r>
              <a:r>
                <a:rPr lang="en-US" dirty="0" smtClean="0"/>
                <a:t>         Bonneville</a:t>
              </a:r>
              <a:endParaRPr lang="en-US" dirty="0"/>
            </a:p>
          </p:txBody>
        </p:sp>
      </p:grpSp>
      <p:sp>
        <p:nvSpPr>
          <p:cNvPr id="10" name="Slide Number Placeholder 4"/>
          <p:cNvSpPr txBox="1">
            <a:spLocks/>
          </p:cNvSpPr>
          <p:nvPr/>
        </p:nvSpPr>
        <p:spPr>
          <a:xfrm>
            <a:off x="11523663" y="6321425"/>
            <a:ext cx="977900" cy="2413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7</a:t>
            </a:r>
            <a:endParaRPr lang="en-US" dirty="0"/>
          </a:p>
        </p:txBody>
      </p:sp>
      <p:sp>
        <p:nvSpPr>
          <p:cNvPr id="12" name="TextBox 11"/>
          <p:cNvSpPr txBox="1"/>
          <p:nvPr/>
        </p:nvSpPr>
        <p:spPr>
          <a:xfrm>
            <a:off x="8192656" y="1099126"/>
            <a:ext cx="3749962"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Total spill is influenced by total flow and planned spill operation.</a:t>
            </a:r>
          </a:p>
          <a:p>
            <a:pPr marL="285750" indent="-285750">
              <a:buFont typeface="Arial" panose="020B0604020202020204" pitchFamily="34" charset="0"/>
              <a:buChar char="•"/>
            </a:pPr>
            <a:r>
              <a:rPr lang="en-US" dirty="0" smtClean="0"/>
              <a:t>Voluntary </a:t>
            </a:r>
            <a:r>
              <a:rPr lang="en-US" dirty="0"/>
              <a:t>spill levels have generally increased </a:t>
            </a:r>
            <a:r>
              <a:rPr lang="en-US" dirty="0" smtClean="0"/>
              <a:t>since the NOAA 2014 Supplemental </a:t>
            </a:r>
            <a:r>
              <a:rPr lang="en-US" dirty="0" err="1" smtClean="0"/>
              <a:t>BiOp</a:t>
            </a:r>
            <a:r>
              <a:rPr lang="en-US" dirty="0" smtClean="0"/>
              <a:t> spill operations (2015 – 2017).</a:t>
            </a:r>
          </a:p>
          <a:p>
            <a:r>
              <a:rPr lang="en-US" dirty="0" smtClean="0"/>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26957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1028700"/>
            <a:ext cx="5699991" cy="5600700"/>
          </a:xfrm>
        </p:spPr>
        <p:txBody>
          <a:bodyPr/>
          <a:lstStyle/>
          <a:p>
            <a:r>
              <a:rPr lang="en-US" dirty="0" smtClean="0"/>
              <a:t>April </a:t>
            </a:r>
            <a:r>
              <a:rPr lang="en-US" dirty="0" smtClean="0"/>
              <a:t>8: Lower </a:t>
            </a:r>
            <a:r>
              <a:rPr lang="en-US" dirty="0" smtClean="0"/>
              <a:t>Monumental, performance standard spill, bulk to uniform spill pattern, </a:t>
            </a:r>
            <a:r>
              <a:rPr lang="en-US" dirty="0" err="1" smtClean="0"/>
              <a:t>TDG</a:t>
            </a:r>
            <a:r>
              <a:rPr lang="en-US" dirty="0" smtClean="0"/>
              <a:t> </a:t>
            </a:r>
            <a:r>
              <a:rPr lang="en-US" dirty="0" err="1" smtClean="0"/>
              <a:t>exceedance</a:t>
            </a:r>
            <a:r>
              <a:rPr lang="en-US" dirty="0" smtClean="0"/>
              <a:t>.</a:t>
            </a:r>
          </a:p>
          <a:p>
            <a:endParaRPr lang="en-US" dirty="0" smtClean="0"/>
          </a:p>
          <a:p>
            <a:r>
              <a:rPr lang="en-US" dirty="0" smtClean="0"/>
              <a:t>April 25: The </a:t>
            </a:r>
            <a:r>
              <a:rPr lang="en-US" dirty="0" err="1" smtClean="0"/>
              <a:t>Dalles</a:t>
            </a:r>
            <a:r>
              <a:rPr lang="en-US" dirty="0" smtClean="0"/>
              <a:t>, change the 120% </a:t>
            </a:r>
            <a:r>
              <a:rPr lang="en-US" dirty="0" err="1" smtClean="0"/>
              <a:t>TDG</a:t>
            </a:r>
            <a:r>
              <a:rPr lang="en-US" dirty="0" smtClean="0"/>
              <a:t> spill cap from a specific rate (</a:t>
            </a:r>
            <a:r>
              <a:rPr lang="en-US" dirty="0" err="1" smtClean="0"/>
              <a:t>kcfs</a:t>
            </a:r>
            <a:r>
              <a:rPr lang="en-US" dirty="0" smtClean="0"/>
              <a:t>) to a percent of total </a:t>
            </a:r>
            <a:r>
              <a:rPr lang="en-US" dirty="0" smtClean="0"/>
              <a:t>flow.</a:t>
            </a:r>
          </a:p>
          <a:p>
            <a:endParaRPr lang="en-US" dirty="0" smtClean="0"/>
          </a:p>
          <a:p>
            <a:r>
              <a:rPr lang="en-US" dirty="0" smtClean="0"/>
              <a:t>May 10: Joint </a:t>
            </a:r>
            <a:r>
              <a:rPr lang="en-US" dirty="0" smtClean="0"/>
              <a:t>spill operation with The </a:t>
            </a:r>
            <a:r>
              <a:rPr lang="en-US" dirty="0" err="1" smtClean="0"/>
              <a:t>Dalles</a:t>
            </a:r>
            <a:r>
              <a:rPr lang="en-US" dirty="0" smtClean="0"/>
              <a:t> and John Day. </a:t>
            </a:r>
            <a:endParaRPr lang="en-US" dirty="0" smtClean="0"/>
          </a:p>
          <a:p>
            <a:r>
              <a:rPr lang="en-US" dirty="0" smtClean="0"/>
              <a:t> </a:t>
            </a:r>
            <a:endParaRPr lang="en-US" dirty="0" smtClean="0"/>
          </a:p>
          <a:p>
            <a:r>
              <a:rPr lang="en-US" dirty="0" smtClean="0"/>
              <a:t>May 29: 120</a:t>
            </a:r>
            <a:r>
              <a:rPr lang="en-US" dirty="0" smtClean="0"/>
              <a:t>% </a:t>
            </a:r>
            <a:r>
              <a:rPr lang="en-US" dirty="0" err="1" smtClean="0"/>
              <a:t>TDG</a:t>
            </a:r>
            <a:r>
              <a:rPr lang="en-US" dirty="0" smtClean="0"/>
              <a:t> at all 8 </a:t>
            </a:r>
            <a:r>
              <a:rPr lang="en-US" dirty="0" err="1" smtClean="0"/>
              <a:t>tailwater</a:t>
            </a:r>
            <a:r>
              <a:rPr lang="en-US" dirty="0" smtClean="0"/>
              <a:t> </a:t>
            </a:r>
            <a:r>
              <a:rPr lang="en-US" dirty="0" smtClean="0"/>
              <a:t>gauges.</a:t>
            </a:r>
          </a:p>
          <a:p>
            <a:endParaRPr lang="en-US" dirty="0" smtClean="0"/>
          </a:p>
          <a:p>
            <a:r>
              <a:rPr lang="en-US" dirty="0" smtClean="0"/>
              <a:t>May 29 to June 20: Little </a:t>
            </a:r>
            <a:r>
              <a:rPr lang="en-US" dirty="0" smtClean="0"/>
              <a:t>Goose adult passage issues (discussed </a:t>
            </a:r>
            <a:r>
              <a:rPr lang="en-US" dirty="0" smtClean="0"/>
              <a:t>elsewhere).</a:t>
            </a:r>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2019 Adaptive spill management</a:t>
            </a:r>
            <a:endParaRPr lang="en-US" dirty="0"/>
          </a:p>
        </p:txBody>
      </p:sp>
      <p:pic>
        <p:nvPicPr>
          <p:cNvPr id="4" name="Picture 3"/>
          <p:cNvPicPr>
            <a:picLocks noChangeAspect="1"/>
          </p:cNvPicPr>
          <p:nvPr/>
        </p:nvPicPr>
        <p:blipFill>
          <a:blip r:embed="rId2"/>
          <a:stretch>
            <a:fillRect/>
          </a:stretch>
        </p:blipFill>
        <p:spPr>
          <a:xfrm>
            <a:off x="5945604" y="1066884"/>
            <a:ext cx="6080142" cy="5010643"/>
          </a:xfrm>
          <a:prstGeom prst="rect">
            <a:avLst/>
          </a:prstGeom>
        </p:spPr>
      </p:pic>
    </p:spTree>
    <p:extLst>
      <p:ext uri="{BB962C8B-B14F-4D97-AF65-F5344CB8AC3E}">
        <p14:creationId xmlns:p14="http://schemas.microsoft.com/office/powerpoint/2010/main" val="2549022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1450" y="5450186"/>
            <a:ext cx="2969537" cy="12565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Summary statistics, during spill cap spill, spring </a:t>
            </a:r>
            <a:r>
              <a:rPr lang="en-US" dirty="0" smtClean="0"/>
              <a:t>2019</a:t>
            </a:r>
            <a:endParaRPr lang="en-US" dirty="0"/>
          </a:p>
        </p:txBody>
      </p:sp>
      <p:sp>
        <p:nvSpPr>
          <p:cNvPr id="6" name="Slide Number Placeholder 5"/>
          <p:cNvSpPr>
            <a:spLocks noGrp="1"/>
          </p:cNvSpPr>
          <p:nvPr>
            <p:ph type="sldNum" sz="quarter" idx="4294967295"/>
          </p:nvPr>
        </p:nvSpPr>
        <p:spPr>
          <a:xfrm>
            <a:off x="5446713" y="6426200"/>
            <a:ext cx="977900" cy="241300"/>
          </a:xfrm>
          <a:prstGeom prst="rect">
            <a:avLst/>
          </a:prstGeom>
        </p:spPr>
        <p:txBody>
          <a:bodyPr/>
          <a:lstStyle/>
          <a:p>
            <a:pPr>
              <a:defRPr/>
            </a:pPr>
            <a:fld id="{D745D181-27C9-412F-895B-A7EE1AA1695A}" type="slidenum">
              <a:rPr lang="en-US" smtClean="0"/>
              <a:pPr>
                <a:defRPr/>
              </a:pPr>
              <a:t>14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979692700"/>
              </p:ext>
            </p:extLst>
          </p:nvPr>
        </p:nvGraphicFramePr>
        <p:xfrm>
          <a:off x="1277955" y="976322"/>
          <a:ext cx="9761520" cy="5719794"/>
        </p:xfrm>
        <a:graphic>
          <a:graphicData uri="http://schemas.openxmlformats.org/drawingml/2006/table">
            <a:tbl>
              <a:tblPr>
                <a:tableStyleId>{5C22544A-7EE6-4342-B048-85BDC9FD1C3A}</a:tableStyleId>
              </a:tblPr>
              <a:tblGrid>
                <a:gridCol w="1659487"/>
                <a:gridCol w="511493"/>
                <a:gridCol w="463862"/>
                <a:gridCol w="481042"/>
                <a:gridCol w="549762"/>
                <a:gridCol w="180849"/>
                <a:gridCol w="904875"/>
                <a:gridCol w="723900"/>
                <a:gridCol w="485775"/>
                <a:gridCol w="733425"/>
                <a:gridCol w="295275"/>
                <a:gridCol w="482600"/>
                <a:gridCol w="508000"/>
                <a:gridCol w="628650"/>
                <a:gridCol w="247650"/>
                <a:gridCol w="904875"/>
              </a:tblGrid>
              <a:tr h="794254">
                <a:tc>
                  <a:txBody>
                    <a:bodyPr/>
                    <a:lstStyle/>
                    <a:p>
                      <a:pPr algn="l" fontAlgn="ct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gridSpan="3">
                  <a:txBody>
                    <a:bodyPr/>
                    <a:lstStyle/>
                    <a:p>
                      <a:pPr algn="ctr" fontAlgn="ctr"/>
                      <a:r>
                        <a:rPr lang="en-US" sz="1600" u="none" strike="noStrike" dirty="0" smtClean="0">
                          <a:effectLst/>
                          <a:latin typeface="+mn-lt"/>
                        </a:rPr>
                        <a:t>Spill </a:t>
                      </a:r>
                      <a:r>
                        <a:rPr lang="en-US" sz="1600" u="none" strike="noStrike" dirty="0">
                          <a:effectLst/>
                          <a:latin typeface="+mn-lt"/>
                        </a:rPr>
                        <a:t>caps (</a:t>
                      </a:r>
                      <a:r>
                        <a:rPr lang="en-US" sz="1600" u="none" strike="noStrike" dirty="0" err="1">
                          <a:effectLst/>
                          <a:latin typeface="+mn-lt"/>
                        </a:rPr>
                        <a:t>kcfs</a:t>
                      </a:r>
                      <a:r>
                        <a:rPr lang="en-US" sz="1600" u="none" strike="noStrike" dirty="0" smtClean="0">
                          <a:effectLst/>
                          <a:latin typeface="+mn-lt"/>
                        </a:rPr>
                        <a:t>)</a:t>
                      </a:r>
                      <a:r>
                        <a:rPr lang="en-US" sz="1600" u="none" strike="noStrike" dirty="0">
                          <a:effectLst/>
                          <a:latin typeface="+mn-lt"/>
                        </a:rPr>
                        <a:t> </a:t>
                      </a: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smtClean="0">
                          <a:solidFill>
                            <a:srgbClr val="000000"/>
                          </a:solidFill>
                          <a:effectLst/>
                          <a:latin typeface="+mn-lt"/>
                        </a:rPr>
                        <a:t>2019</a:t>
                      </a:r>
                      <a:r>
                        <a:rPr lang="en-US" sz="1600" b="0" i="0" u="none" strike="noStrike" baseline="0" dirty="0" smtClean="0">
                          <a:solidFill>
                            <a:srgbClr val="000000"/>
                          </a:solidFill>
                          <a:effectLst/>
                          <a:latin typeface="+mn-lt"/>
                        </a:rPr>
                        <a:t> Flex Spill</a:t>
                      </a:r>
                      <a:endParaRPr lang="en-US" sz="16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0000"/>
                        <a:lumOff val="4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Spill At Spill Cap</a:t>
                      </a:r>
                    </a:p>
                    <a:p>
                      <a:pPr algn="ctr" fontAlgn="ctr"/>
                      <a:r>
                        <a:rPr lang="en-US" sz="1600" b="0" i="0" u="none" strike="noStrike" dirty="0" smtClean="0">
                          <a:solidFill>
                            <a:srgbClr val="000000"/>
                          </a:solidFill>
                          <a:effectLst/>
                          <a:latin typeface="+mn-lt"/>
                        </a:rPr>
                        <a:t># days</a:t>
                      </a: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gridSpan="3">
                  <a:txBody>
                    <a:bodyPr/>
                    <a:lstStyle/>
                    <a:p>
                      <a:pPr algn="ctr" fontAlgn="ctr"/>
                      <a:r>
                        <a:rPr lang="en-US" sz="1600" u="none" strike="noStrike" dirty="0" smtClean="0">
                          <a:effectLst/>
                          <a:latin typeface="+mn-lt"/>
                        </a:rPr>
                        <a:t>Relationship</a:t>
                      </a:r>
                      <a:r>
                        <a:rPr lang="en-US" sz="1600" u="none" strike="noStrike" baseline="0" dirty="0" smtClean="0">
                          <a:effectLst/>
                          <a:latin typeface="+mn-lt"/>
                        </a:rPr>
                        <a:t> of TDG to gas cap</a:t>
                      </a:r>
                    </a:p>
                    <a:p>
                      <a:pPr algn="ctr" fontAlgn="ctr"/>
                      <a:r>
                        <a:rPr lang="en-US" sz="1600" u="none" strike="noStrike" dirty="0" smtClean="0">
                          <a:effectLst/>
                          <a:latin typeface="+mn-lt"/>
                        </a:rPr>
                        <a:t>(% of days)  </a:t>
                      </a: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gridSpan="3">
                  <a:txBody>
                    <a:bodyPr/>
                    <a:lstStyle/>
                    <a:p>
                      <a:pPr algn="ctr" fontAlgn="ctr"/>
                      <a:r>
                        <a:rPr lang="en-US" sz="1600" b="0" i="0" u="none" strike="noStrike" dirty="0" smtClean="0">
                          <a:solidFill>
                            <a:srgbClr val="000000"/>
                          </a:solidFill>
                          <a:effectLst/>
                          <a:latin typeface="+mn-lt"/>
                        </a:rPr>
                        <a:t>Range of actual</a:t>
                      </a:r>
                      <a:r>
                        <a:rPr lang="en-US" sz="1600" b="0" i="0" u="none" strike="noStrike" baseline="0" dirty="0" smtClean="0">
                          <a:solidFill>
                            <a:srgbClr val="000000"/>
                          </a:solidFill>
                          <a:effectLst/>
                          <a:latin typeface="+mn-lt"/>
                        </a:rPr>
                        <a:t> spill (% of total flow)</a:t>
                      </a: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l" fontAlgn="ct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2018 % spill</a:t>
                      </a:r>
                      <a:endParaRPr lang="en-US" sz="1600" b="0" i="0" u="none" strike="noStrike" dirty="0">
                        <a:solidFill>
                          <a:srgbClr val="000000"/>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r>
              <a:tr h="264751">
                <a:tc>
                  <a:txBody>
                    <a:bodyPr/>
                    <a:lstStyle/>
                    <a:p>
                      <a:pPr marL="0" marR="0" lvl="0" indent="0" algn="l" defTabSz="514350" rtl="0" eaLnBrk="1" fontAlgn="ctr" latinLnBrk="0" hangingPunct="1">
                        <a:lnSpc>
                          <a:spcPct val="100000"/>
                        </a:lnSpc>
                        <a:spcBef>
                          <a:spcPts val="0"/>
                        </a:spcBef>
                        <a:spcAft>
                          <a:spcPts val="0"/>
                        </a:spcAft>
                        <a:buClrTx/>
                        <a:buSzTx/>
                        <a:buFontTx/>
                        <a:buNone/>
                        <a:tabLst/>
                        <a:defRPr/>
                      </a:pPr>
                      <a:r>
                        <a:rPr lang="en-US" sz="1600" u="none" strike="noStrike" dirty="0">
                          <a:effectLst/>
                          <a:latin typeface="+mn-lt"/>
                        </a:rPr>
                        <a:t> </a:t>
                      </a:r>
                      <a:r>
                        <a:rPr lang="en-US" sz="1600" u="none" strike="noStrike" dirty="0" smtClean="0">
                          <a:effectLst/>
                          <a:latin typeface="+mn-lt"/>
                        </a:rPr>
                        <a:t>Project</a:t>
                      </a:r>
                      <a:endParaRPr lang="en-US" sz="1600" b="0" i="0" u="none" strike="noStrike" dirty="0" smtClean="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a:effectLst/>
                          <a:latin typeface="+mn-lt"/>
                        </a:rPr>
                        <a:t>Min</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smtClean="0">
                          <a:effectLst/>
                          <a:latin typeface="+mn-lt"/>
                        </a:rPr>
                        <a:t>Ave</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a:effectLst/>
                          <a:latin typeface="+mn-lt"/>
                        </a:rPr>
                        <a:t>Max</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Cap Est</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fontAlgn="ctr"/>
                      <a:endParaRPr lang="en-US" sz="1600" b="0" i="0" u="none" strike="noStrike" baseline="0" dirty="0" smtClean="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baseline="0" dirty="0" smtClean="0">
                          <a:solidFill>
                            <a:srgbClr val="000000"/>
                          </a:solidFill>
                          <a:effectLst/>
                          <a:latin typeface="+mn-lt"/>
                        </a:rPr>
                        <a:t>SR 79</a:t>
                      </a:r>
                    </a:p>
                    <a:p>
                      <a:pPr algn="ctr" fontAlgn="ctr"/>
                      <a:r>
                        <a:rPr lang="en-US" sz="1600" b="0" i="0" u="none" strike="noStrike" baseline="0" dirty="0" smtClean="0">
                          <a:solidFill>
                            <a:srgbClr val="000000"/>
                          </a:solidFill>
                          <a:effectLst/>
                          <a:latin typeface="+mn-lt"/>
                        </a:rPr>
                        <a:t>CR 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smtClean="0">
                          <a:effectLst/>
                          <a:latin typeface="+mn-lt"/>
                        </a:rPr>
                        <a:t>Below</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smtClean="0">
                          <a:effectLst/>
                          <a:latin typeface="+mn-lt"/>
                        </a:rPr>
                        <a:t>At</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smtClean="0">
                          <a:effectLst/>
                          <a:latin typeface="+mn-lt"/>
                        </a:rPr>
                        <a:t>Above</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a:effectLst/>
                          <a:latin typeface="+mn-lt"/>
                        </a:rPr>
                        <a:t>Min</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smtClean="0">
                          <a:effectLst/>
                          <a:latin typeface="+mn-lt"/>
                        </a:rPr>
                        <a:t>Ave</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u="none" strike="noStrike" dirty="0">
                          <a:effectLst/>
                          <a:latin typeface="+mn-lt"/>
                        </a:rPr>
                        <a:t>Max</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Ave</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r>
              <a:tr h="446080">
                <a:tc>
                  <a:txBody>
                    <a:bodyPr/>
                    <a:lstStyle/>
                    <a:p>
                      <a:pPr algn="l" fontAlgn="ctr"/>
                      <a:r>
                        <a:rPr lang="en-US" sz="1600" u="none" strike="noStrike" dirty="0" smtClean="0">
                          <a:effectLst/>
                          <a:latin typeface="+mn-lt"/>
                        </a:rPr>
                        <a:t>Lower Granite</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49</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52</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53</a:t>
                      </a:r>
                    </a:p>
                  </a:txBody>
                  <a:tcPr marL="9525" marR="9525" marT="952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45</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0000"/>
                        <a:lumOff val="40000"/>
                      </a:schemeClr>
                    </a:solidFill>
                  </a:tcPr>
                </a:tc>
                <a:tc>
                  <a:txBody>
                    <a:bodyPr/>
                    <a:lstStyle/>
                    <a:p>
                      <a:pPr algn="ctr" fontAlgn="b"/>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67</a:t>
                      </a: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24%</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75%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31%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39%</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63%</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a:solidFill>
                            <a:srgbClr val="000000"/>
                          </a:solidFill>
                          <a:effectLst/>
                          <a:latin typeface="+mn-lt"/>
                        </a:rPr>
                        <a:t>44%</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20000"/>
                        <a:lumOff val="80000"/>
                      </a:schemeClr>
                    </a:solidFill>
                  </a:tcPr>
                </a:tc>
              </a:tr>
              <a:tr h="434109">
                <a:tc>
                  <a:txBody>
                    <a:bodyPr/>
                    <a:lstStyle/>
                    <a:p>
                      <a:pPr algn="l" fontAlgn="ctr"/>
                      <a:r>
                        <a:rPr lang="en-US" sz="1600" u="none" strike="noStrike" dirty="0" smtClean="0">
                          <a:effectLst/>
                          <a:latin typeface="+mn-lt"/>
                        </a:rPr>
                        <a:t>Little Goose</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56</a:t>
                      </a: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52</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0000"/>
                        <a:lumOff val="40000"/>
                      </a:schemeClr>
                    </a:solidFill>
                  </a:tcPr>
                </a:tc>
                <a:tc>
                  <a:txBody>
                    <a:bodyPr/>
                    <a:lstStyle/>
                    <a:p>
                      <a:pPr algn="ctr" fontAlgn="b"/>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61</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75%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44%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a:solidFill>
                            <a:srgbClr val="000000"/>
                          </a:solidFill>
                          <a:effectLst/>
                          <a:latin typeface="+mn-lt"/>
                        </a:rPr>
                        <a:t>37%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r>
              <a:tr h="544945">
                <a:tc>
                  <a:txBody>
                    <a:bodyPr/>
                    <a:lstStyle/>
                    <a:p>
                      <a:pPr algn="l" fontAlgn="ctr"/>
                      <a:r>
                        <a:rPr lang="en-US" sz="1600" u="none" strike="noStrike" dirty="0" smtClean="0">
                          <a:effectLst/>
                          <a:latin typeface="+mn-lt"/>
                        </a:rPr>
                        <a:t>Lowe</a:t>
                      </a:r>
                      <a:r>
                        <a:rPr lang="en-US" sz="1600" u="none" strike="noStrike" baseline="0" dirty="0" smtClean="0">
                          <a:effectLst/>
                          <a:latin typeface="+mn-lt"/>
                        </a:rPr>
                        <a:t>r </a:t>
                      </a:r>
                      <a:r>
                        <a:rPr lang="en-US" sz="1600" u="none" strike="noStrike" dirty="0" smtClean="0">
                          <a:effectLst/>
                          <a:latin typeface="+mn-lt"/>
                        </a:rPr>
                        <a:t>Monumental</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40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44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52</a:t>
                      </a: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44</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0000"/>
                        <a:lumOff val="40000"/>
                      </a:schemeClr>
                    </a:solidFill>
                  </a:tcPr>
                </a:tc>
                <a:tc>
                  <a:txBody>
                    <a:bodyPr/>
                    <a:lstStyle/>
                    <a:p>
                      <a:pPr algn="ctr" fontAlgn="b"/>
                      <a:endParaRPr lang="en-US" sz="16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59</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38%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70%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a:solidFill>
                            <a:srgbClr val="000000"/>
                          </a:solidFill>
                          <a:effectLst/>
                          <a:latin typeface="+mn-lt"/>
                        </a:rPr>
                        <a:t>41%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r>
              <a:tr h="554182">
                <a:tc>
                  <a:txBody>
                    <a:bodyPr/>
                    <a:lstStyle/>
                    <a:p>
                      <a:pPr algn="l" fontAlgn="ctr"/>
                      <a:r>
                        <a:rPr lang="en-US" sz="1600" u="none" strike="noStrike" dirty="0" smtClean="0">
                          <a:effectLst/>
                          <a:latin typeface="+mn-lt"/>
                        </a:rPr>
                        <a:t>Ice Harbor</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90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93</a:t>
                      </a: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87</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0000"/>
                        <a:lumOff val="40000"/>
                      </a:schemeClr>
                    </a:solidFill>
                  </a:tcPr>
                </a:tc>
                <a:tc>
                  <a:txBody>
                    <a:bodyPr/>
                    <a:lstStyle/>
                    <a:p>
                      <a:pPr algn="ctr" fontAlgn="b"/>
                      <a:endParaRPr lang="en-US" sz="16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45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75%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a:solidFill>
                            <a:srgbClr val="000000"/>
                          </a:solidFill>
                          <a:effectLst/>
                          <a:latin typeface="+mn-lt"/>
                        </a:rPr>
                        <a:t>81%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r>
              <a:tr h="423730">
                <a:tc>
                  <a:txBody>
                    <a:bodyPr/>
                    <a:lstStyle/>
                    <a:p>
                      <a:pPr algn="l" fontAlgn="ctr"/>
                      <a:r>
                        <a:rPr lang="en-US" sz="1600" u="none" strike="noStrike" dirty="0" err="1" smtClean="0">
                          <a:effectLst/>
                          <a:latin typeface="+mn-lt"/>
                        </a:rPr>
                        <a:t>McNary</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184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192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198</a:t>
                      </a: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180</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0000"/>
                        <a:lumOff val="40000"/>
                      </a:schemeClr>
                    </a:solidFill>
                  </a:tcPr>
                </a:tc>
                <a:tc>
                  <a:txBody>
                    <a:bodyPr/>
                    <a:lstStyle/>
                    <a:p>
                      <a:pPr algn="ctr" fontAlgn="b"/>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47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26%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70%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a:solidFill>
                            <a:srgbClr val="000000"/>
                          </a:solidFill>
                          <a:effectLst/>
                          <a:latin typeface="+mn-lt"/>
                        </a:rPr>
                        <a:t>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r>
              <a:tr h="699674">
                <a:tc>
                  <a:txBody>
                    <a:bodyPr/>
                    <a:lstStyle/>
                    <a:p>
                      <a:pPr algn="l" fontAlgn="ctr"/>
                      <a:r>
                        <a:rPr lang="en-US" sz="1600" u="none" strike="noStrike" dirty="0" smtClean="0">
                          <a:effectLst/>
                          <a:latin typeface="+mn-lt"/>
                        </a:rPr>
                        <a:t>John Day</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139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156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172</a:t>
                      </a: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146</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0000"/>
                        <a:lumOff val="40000"/>
                      </a:schemeClr>
                    </a:solidFill>
                  </a:tcPr>
                </a:tc>
                <a:tc>
                  <a:txBody>
                    <a:bodyPr/>
                    <a:lstStyle/>
                    <a:p>
                      <a:pPr algn="ctr" fontAlgn="b"/>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63</a:t>
                      </a:r>
                      <a:r>
                        <a:rPr lang="en-US" sz="1600" b="0" i="0" u="none" strike="noStrike" dirty="0" smtClean="0">
                          <a:solidFill>
                            <a:srgbClr val="000000"/>
                          </a:solidFill>
                          <a:effectLst/>
                          <a:latin typeface="+mn-lt"/>
                        </a:rPr>
                        <a:t>%*</a:t>
                      </a:r>
                      <a:endParaRPr lang="en-US" sz="16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40%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a:solidFill>
                            <a:srgbClr val="000000"/>
                          </a:solidFill>
                          <a:effectLst/>
                          <a:latin typeface="+mn-lt"/>
                        </a:rPr>
                        <a:t>45%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r>
              <a:tr h="423730">
                <a:tc>
                  <a:txBody>
                    <a:bodyPr/>
                    <a:lstStyle/>
                    <a:p>
                      <a:pPr algn="l" fontAlgn="ctr"/>
                      <a:r>
                        <a:rPr lang="en-US" sz="1600" u="none" strike="noStrike" dirty="0" smtClean="0">
                          <a:effectLst/>
                          <a:latin typeface="+mn-lt"/>
                        </a:rPr>
                        <a:t>The </a:t>
                      </a:r>
                      <a:r>
                        <a:rPr lang="en-US" sz="1600" u="none" strike="noStrike" dirty="0" err="1" smtClean="0">
                          <a:effectLst/>
                          <a:latin typeface="+mn-lt"/>
                        </a:rPr>
                        <a:t>Dalles</a:t>
                      </a:r>
                      <a:r>
                        <a:rPr lang="en-US" sz="1600" u="none" strike="noStrike" dirty="0" smtClean="0">
                          <a:effectLst/>
                          <a:latin typeface="+mn-lt"/>
                        </a:rPr>
                        <a:t> </a:t>
                      </a:r>
                      <a:r>
                        <a:rPr lang="en-US" sz="1600" u="none" strike="noStrike" dirty="0" smtClean="0">
                          <a:effectLst/>
                          <a:latin typeface="+mn-lt"/>
                        </a:rPr>
                        <a:t> </a:t>
                      </a:r>
                    </a:p>
                    <a:p>
                      <a:pPr algn="r" fontAlgn="ctr"/>
                      <a:r>
                        <a:rPr lang="en-US" sz="1600" u="none" strike="noStrike" dirty="0" smtClean="0">
                          <a:effectLst/>
                          <a:latin typeface="+mn-lt"/>
                        </a:rPr>
                        <a:t>4/10 - 4/24</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105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128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153</a:t>
                      </a: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135</a:t>
                      </a:r>
                      <a:endParaRPr lang="en-US" sz="16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0000"/>
                        <a:lumOff val="40000"/>
                      </a:schemeClr>
                    </a:solidFill>
                  </a:tcPr>
                </a:tc>
                <a:tc rowSpan="2">
                  <a:txBody>
                    <a:bodyPr/>
                    <a:lstStyle/>
                    <a:p>
                      <a:pPr algn="ctr" fontAlgn="b"/>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b"/>
                      <a:r>
                        <a:rPr lang="en-US" sz="1600" b="0" i="0" u="none" strike="noStrike" dirty="0">
                          <a:solidFill>
                            <a:srgbClr val="000000"/>
                          </a:solidFill>
                          <a:effectLst/>
                          <a:latin typeface="+mn-lt"/>
                        </a:rPr>
                        <a:t>67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b"/>
                      <a:r>
                        <a:rPr lang="en-US" sz="1600" b="0" i="0" u="none" strike="noStrike" dirty="0">
                          <a:solidFill>
                            <a:srgbClr val="000000"/>
                          </a:solidFill>
                          <a:effectLst/>
                          <a:latin typeface="+mn-lt"/>
                        </a:rPr>
                        <a:t>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b"/>
                      <a:r>
                        <a:rPr lang="en-US" sz="1600" b="0" i="0" u="none" strike="noStrike" dirty="0">
                          <a:solidFill>
                            <a:srgbClr val="000000"/>
                          </a:solidFill>
                          <a:effectLst/>
                          <a:latin typeface="+mn-lt"/>
                        </a:rPr>
                        <a:t>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b"/>
                      <a:r>
                        <a:rPr lang="en-US" sz="1600" b="0" i="0" u="none" strike="noStrike" dirty="0">
                          <a:solidFill>
                            <a:srgbClr val="000000"/>
                          </a:solidFill>
                          <a:effectLst/>
                          <a:latin typeface="+mn-lt"/>
                        </a:rPr>
                        <a:t>57</a:t>
                      </a:r>
                      <a:r>
                        <a:rPr lang="en-US" sz="1600" b="0" i="0" u="none" strike="noStrike" dirty="0" smtClean="0">
                          <a:solidFill>
                            <a:srgbClr val="000000"/>
                          </a:solidFill>
                          <a:effectLst/>
                          <a:latin typeface="+mn-lt"/>
                        </a:rPr>
                        <a:t>%**</a:t>
                      </a:r>
                      <a:endParaRPr lang="en-US" sz="16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b"/>
                      <a:r>
                        <a:rPr lang="en-US" sz="1600" b="0" i="0" u="none" strike="noStrike" dirty="0">
                          <a:solidFill>
                            <a:srgbClr val="000000"/>
                          </a:solidFill>
                          <a:effectLst/>
                          <a:latin typeface="+mn-lt"/>
                        </a:rPr>
                        <a:t>39%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b"/>
                      <a:r>
                        <a:rPr lang="en-US" sz="1600" b="0" i="0" u="none" strike="noStrike" dirty="0">
                          <a:solidFill>
                            <a:srgbClr val="000000"/>
                          </a:solidFill>
                          <a:effectLst/>
                          <a:latin typeface="+mn-lt"/>
                        </a:rPr>
                        <a:t>42%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b"/>
                      <a:r>
                        <a:rPr lang="en-US" sz="1600" b="0" i="0" u="none" strike="noStrike" dirty="0">
                          <a:solidFill>
                            <a:srgbClr val="000000"/>
                          </a:solidFill>
                          <a:effectLst/>
                          <a:latin typeface="+mn-lt"/>
                        </a:rPr>
                        <a:t>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rowSpan="2">
                  <a:txBody>
                    <a:bodyPr/>
                    <a:lstStyle/>
                    <a:p>
                      <a:pPr algn="ctr" fontAlgn="ctr"/>
                      <a:r>
                        <a:rPr lang="en-US" sz="1600" b="0" i="0" u="none" strike="noStrike" dirty="0">
                          <a:solidFill>
                            <a:srgbClr val="000000"/>
                          </a:solidFill>
                          <a:effectLst/>
                          <a:latin typeface="+mn-lt"/>
                        </a:rPr>
                        <a:t>37%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r>
              <a:tr h="423730">
                <a:tc>
                  <a:txBody>
                    <a:bodyPr/>
                    <a:lstStyle/>
                    <a:p>
                      <a:pPr algn="r" fontAlgn="ctr"/>
                      <a:r>
                        <a:rPr lang="en-US" sz="1600" b="0" i="0" u="none" strike="noStrike" dirty="0" smtClean="0">
                          <a:solidFill>
                            <a:srgbClr val="000000"/>
                          </a:solidFill>
                          <a:effectLst/>
                          <a:latin typeface="+mn-lt"/>
                        </a:rPr>
                        <a:t> 4/25 – 6/15</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smtClean="0">
                          <a:solidFill>
                            <a:srgbClr val="000000"/>
                          </a:solidFill>
                          <a:effectLst/>
                          <a:latin typeface="+mn-lt"/>
                        </a:rPr>
                        <a:t>40%</a:t>
                      </a:r>
                      <a:endParaRPr lang="en-US" sz="16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smtClean="0">
                          <a:solidFill>
                            <a:srgbClr val="000000"/>
                          </a:solidFill>
                          <a:effectLst/>
                          <a:latin typeface="+mn-lt"/>
                        </a:rPr>
                        <a:t>41%</a:t>
                      </a:r>
                      <a:endParaRPr lang="en-US" sz="16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smtClean="0">
                          <a:solidFill>
                            <a:srgbClr val="000000"/>
                          </a:solidFill>
                          <a:effectLst/>
                          <a:latin typeface="+mn-lt"/>
                        </a:rPr>
                        <a:t>49%</a:t>
                      </a:r>
                      <a:endParaRPr lang="en-US" sz="1600" b="0" i="0" u="none" strike="noStrike" dirty="0">
                        <a:solidFill>
                          <a:srgbClr val="000000"/>
                        </a:solidFill>
                        <a:effectLst/>
                        <a:latin typeface="+mn-lt"/>
                      </a:endParaRP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0000"/>
                        <a:lumOff val="40000"/>
                      </a:schemeClr>
                    </a:solidFill>
                  </a:tcPr>
                </a:tc>
                <a:tc vMerge="1">
                  <a:txBody>
                    <a:bodyPr/>
                    <a:lstStyle/>
                    <a:p>
                      <a:endParaRPr lang="en-US"/>
                    </a:p>
                  </a:txBody>
                  <a:tcPr/>
                </a:tc>
                <a:tc vMerge="1">
                  <a:txBody>
                    <a:bodyPr/>
                    <a:lstStyle/>
                    <a:p>
                      <a:pPr algn="ctr" fontAlgn="b"/>
                      <a:endParaRPr lang="en-US"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vMerge="1">
                  <a:txBody>
                    <a:bodyPr/>
                    <a:lstStyle/>
                    <a:p>
                      <a:pPr algn="ctr"/>
                      <a:endParaRPr lang="en-US" sz="1600" dirty="0">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vMerge="1">
                  <a:txBody>
                    <a:bodyPr/>
                    <a:lstStyle/>
                    <a:p>
                      <a:pPr algn="ctr"/>
                      <a:endParaRPr lang="en-US" sz="1600" dirty="0">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vMerge="1">
                  <a:txBody>
                    <a:bodyPr/>
                    <a:lstStyle/>
                    <a:p>
                      <a:pPr algn="ctr"/>
                      <a:endParaRPr lang="en-US" sz="1600" dirty="0">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vMerge="1">
                  <a:txBody>
                    <a:bodyPr/>
                    <a:lstStyle/>
                    <a:p>
                      <a:pPr algn="ctr" fontAlgn="b"/>
                      <a:endParaRPr lang="en-US" sz="16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vMerge="1">
                  <a:txBody>
                    <a:bodyPr/>
                    <a:lstStyle/>
                    <a:p>
                      <a:pPr algn="ctr" fontAlgn="b"/>
                      <a:endParaRPr lang="en-US" sz="16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vMerge="1">
                  <a:txBody>
                    <a:bodyPr/>
                    <a:lstStyle/>
                    <a:p>
                      <a:pPr algn="ctr" fontAlgn="b"/>
                      <a:endParaRPr lang="en-US" sz="16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c vMerge="1">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20000"/>
                        <a:lumOff val="80000"/>
                      </a:schemeClr>
                    </a:solidFill>
                  </a:tcPr>
                </a:tc>
              </a:tr>
              <a:tr h="423730">
                <a:tc>
                  <a:txBody>
                    <a:bodyPr/>
                    <a:lstStyle/>
                    <a:p>
                      <a:pPr algn="l" fontAlgn="ctr"/>
                      <a:r>
                        <a:rPr lang="en-US" sz="1600" u="none" strike="noStrike" dirty="0" smtClean="0">
                          <a:effectLst/>
                          <a:latin typeface="+mn-lt"/>
                        </a:rPr>
                        <a:t>Bonneville</a:t>
                      </a: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118</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125</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130</a:t>
                      </a: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122</a:t>
                      </a: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r>
                        <a:rPr lang="en-US" sz="1600" b="0" i="0" u="none" strike="noStrike" dirty="0" smtClean="0">
                          <a:solidFill>
                            <a:srgbClr val="000000"/>
                          </a:solidFill>
                          <a:effectLst/>
                          <a:latin typeface="+mn-lt"/>
                        </a:rPr>
                        <a:t>61</a:t>
                      </a:r>
                      <a:endParaRPr lang="en-US" sz="1600" b="0"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26%</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61%</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13%</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33%</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a:solidFill>
                            <a:srgbClr val="000000"/>
                          </a:solidFill>
                          <a:effectLst/>
                          <a:latin typeface="+mn-lt"/>
                        </a:rPr>
                        <a:t>43%</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b"/>
                      <a:r>
                        <a:rPr lang="en-US" sz="1600" b="0" i="0" u="none" strike="noStrike" dirty="0">
                          <a:solidFill>
                            <a:srgbClr val="000000"/>
                          </a:solidFill>
                          <a:effectLst/>
                          <a:latin typeface="+mn-lt"/>
                        </a:rPr>
                        <a:t>56%</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fontAlgn="ctr"/>
                      <a:endParaRPr lang="en-US" sz="16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mn-lt"/>
                        </a:rPr>
                        <a:t>42%</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r>
            </a:tbl>
          </a:graphicData>
        </a:graphic>
      </p:graphicFrame>
    </p:spTree>
    <p:extLst>
      <p:ext uri="{BB962C8B-B14F-4D97-AF65-F5344CB8AC3E}">
        <p14:creationId xmlns:p14="http://schemas.microsoft.com/office/powerpoint/2010/main" val="1769436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Look Ahead to 2020 Spring Spill</a:t>
            </a:r>
            <a:endParaRPr lang="en-US" dirty="0"/>
          </a:p>
        </p:txBody>
      </p:sp>
      <p:pic>
        <p:nvPicPr>
          <p:cNvPr id="6" name="Content Placeholder 5"/>
          <p:cNvPicPr>
            <a:picLocks noGrp="1" noChangeAspect="1"/>
          </p:cNvPicPr>
          <p:nvPr>
            <p:ph sz="quarter" idx="10"/>
          </p:nvPr>
        </p:nvPicPr>
        <p:blipFill>
          <a:blip r:embed="rId2"/>
          <a:stretch>
            <a:fillRect/>
          </a:stretch>
        </p:blipFill>
        <p:spPr>
          <a:xfrm>
            <a:off x="922572" y="1053549"/>
            <a:ext cx="10189376" cy="5536028"/>
          </a:xfrm>
          <a:prstGeom prst="rect">
            <a:avLst/>
          </a:prstGeom>
        </p:spPr>
      </p:pic>
    </p:spTree>
    <p:extLst>
      <p:ext uri="{BB962C8B-B14F-4D97-AF65-F5344CB8AC3E}">
        <p14:creationId xmlns:p14="http://schemas.microsoft.com/office/powerpoint/2010/main" val="2541692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stretch>
            <a:fillRect/>
          </a:stretch>
        </p:blipFill>
        <p:spPr>
          <a:xfrm>
            <a:off x="460259" y="1104900"/>
            <a:ext cx="10918941" cy="5277892"/>
          </a:xfrm>
          <a:prstGeom prst="rect">
            <a:avLst/>
          </a:prstGeom>
        </p:spPr>
      </p:pic>
      <p:sp>
        <p:nvSpPr>
          <p:cNvPr id="3" name="Title 2"/>
          <p:cNvSpPr>
            <a:spLocks noGrp="1"/>
          </p:cNvSpPr>
          <p:nvPr>
            <p:ph type="title"/>
          </p:nvPr>
        </p:nvSpPr>
        <p:spPr/>
        <p:txBody>
          <a:bodyPr/>
          <a:lstStyle/>
          <a:p>
            <a:r>
              <a:rPr lang="en-US" dirty="0"/>
              <a:t>Look Ahead to 2020 Spring Spill</a:t>
            </a:r>
          </a:p>
        </p:txBody>
      </p:sp>
      <p:sp>
        <p:nvSpPr>
          <p:cNvPr id="5" name="Oval 4"/>
          <p:cNvSpPr/>
          <p:nvPr/>
        </p:nvSpPr>
        <p:spPr>
          <a:xfrm>
            <a:off x="4953000" y="1168400"/>
            <a:ext cx="1358900" cy="558800"/>
          </a:xfrm>
          <a:prstGeom prst="ellipse">
            <a:avLst/>
          </a:prstGeom>
          <a:noFill/>
          <a:ln w="952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quot;No&quot; Symbol 5"/>
          <p:cNvSpPr/>
          <p:nvPr/>
        </p:nvSpPr>
        <p:spPr>
          <a:xfrm>
            <a:off x="4737100" y="3251200"/>
            <a:ext cx="1594689" cy="1574112"/>
          </a:xfrm>
          <a:prstGeom prst="noSmoking">
            <a:avLst/>
          </a:prstGeom>
          <a:solidFill>
            <a:srgbClr val="FFC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12" name="Group 11"/>
          <p:cNvGrpSpPr/>
          <p:nvPr/>
        </p:nvGrpSpPr>
        <p:grpSpPr>
          <a:xfrm>
            <a:off x="5033639" y="4866052"/>
            <a:ext cx="2377787" cy="369332"/>
            <a:chOff x="5033639" y="4866052"/>
            <a:chExt cx="2377787" cy="369332"/>
          </a:xfrm>
        </p:grpSpPr>
        <p:sp>
          <p:nvSpPr>
            <p:cNvPr id="2" name="TextBox 1"/>
            <p:cNvSpPr txBox="1"/>
            <p:nvPr/>
          </p:nvSpPr>
          <p:spPr>
            <a:xfrm>
              <a:off x="6367550" y="4866052"/>
              <a:ext cx="1043876" cy="369332"/>
            </a:xfrm>
            <a:prstGeom prst="rect">
              <a:avLst/>
            </a:prstGeom>
            <a:noFill/>
          </p:spPr>
          <p:txBody>
            <a:bodyPr wrap="none" rtlCol="0">
              <a:spAutoFit/>
            </a:bodyPr>
            <a:lstStyle/>
            <a:p>
              <a:r>
                <a:rPr lang="en-US" dirty="0" smtClean="0"/>
                <a:t>156 </a:t>
              </a:r>
              <a:r>
                <a:rPr lang="en-US" dirty="0" err="1" smtClean="0"/>
                <a:t>kcfs</a:t>
              </a:r>
              <a:endParaRPr lang="en-US" dirty="0"/>
            </a:p>
          </p:txBody>
        </p:sp>
        <p:cxnSp>
          <p:nvCxnSpPr>
            <p:cNvPr id="10" name="Straight Arrow Connector 9"/>
            <p:cNvCxnSpPr>
              <a:endCxn id="2" idx="1"/>
            </p:cNvCxnSpPr>
            <p:nvPr/>
          </p:nvCxnSpPr>
          <p:spPr>
            <a:xfrm flipV="1">
              <a:off x="5033639" y="5050718"/>
              <a:ext cx="1333911" cy="0"/>
            </a:xfrm>
            <a:prstGeom prst="straightConnector1">
              <a:avLst/>
            </a:prstGeom>
            <a:ln w="31750">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163547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Look Ahead to 2020 Spring Spill</a:t>
            </a:r>
            <a:endParaRPr lang="en-US" dirty="0"/>
          </a:p>
        </p:txBody>
      </p:sp>
      <p:pic>
        <p:nvPicPr>
          <p:cNvPr id="4" name="Picture 3"/>
          <p:cNvPicPr>
            <a:picLocks noChangeAspect="1"/>
          </p:cNvPicPr>
          <p:nvPr/>
        </p:nvPicPr>
        <p:blipFill>
          <a:blip r:embed="rId2"/>
          <a:stretch>
            <a:fillRect/>
          </a:stretch>
        </p:blipFill>
        <p:spPr>
          <a:xfrm>
            <a:off x="1029530" y="895350"/>
            <a:ext cx="8110383" cy="5879273"/>
          </a:xfrm>
          <a:prstGeom prst="rect">
            <a:avLst/>
          </a:prstGeom>
        </p:spPr>
      </p:pic>
      <p:pic>
        <p:nvPicPr>
          <p:cNvPr id="8" name="Picture 7"/>
          <p:cNvPicPr>
            <a:picLocks noChangeAspect="1"/>
          </p:cNvPicPr>
          <p:nvPr/>
        </p:nvPicPr>
        <p:blipFill>
          <a:blip r:embed="rId3"/>
          <a:stretch>
            <a:fillRect/>
          </a:stretch>
        </p:blipFill>
        <p:spPr>
          <a:xfrm>
            <a:off x="9424916" y="914243"/>
            <a:ext cx="1019317" cy="2248214"/>
          </a:xfrm>
          <a:prstGeom prst="rect">
            <a:avLst/>
          </a:prstGeom>
        </p:spPr>
      </p:pic>
      <p:sp>
        <p:nvSpPr>
          <p:cNvPr id="2" name="TextBox 1"/>
          <p:cNvSpPr txBox="1"/>
          <p:nvPr/>
        </p:nvSpPr>
        <p:spPr>
          <a:xfrm>
            <a:off x="9372600" y="5267325"/>
            <a:ext cx="2654894" cy="400110"/>
          </a:xfrm>
          <a:prstGeom prst="rect">
            <a:avLst/>
          </a:prstGeom>
          <a:noFill/>
        </p:spPr>
        <p:txBody>
          <a:bodyPr wrap="none" rtlCol="0">
            <a:spAutoFit/>
          </a:bodyPr>
          <a:lstStyle/>
          <a:p>
            <a:pPr marL="228600" indent="-228600">
              <a:buFont typeface="Arial" panose="020B0604020202020204" pitchFamily="34" charset="0"/>
              <a:buChar char="•"/>
            </a:pPr>
            <a:r>
              <a:rPr lang="en-US" sz="2000" dirty="0" smtClean="0"/>
              <a:t>Estimated Spill Cap</a:t>
            </a:r>
            <a:endParaRPr lang="en-US" sz="2000" dirty="0"/>
          </a:p>
        </p:txBody>
      </p:sp>
      <p:sp>
        <p:nvSpPr>
          <p:cNvPr id="5" name="TextBox 4"/>
          <p:cNvSpPr txBox="1"/>
          <p:nvPr/>
        </p:nvSpPr>
        <p:spPr>
          <a:xfrm>
            <a:off x="9553575" y="2724149"/>
            <a:ext cx="2638425" cy="1631216"/>
          </a:xfrm>
          <a:prstGeom prst="rect">
            <a:avLst/>
          </a:prstGeom>
          <a:noFill/>
        </p:spPr>
        <p:txBody>
          <a:bodyPr wrap="square" rtlCol="0">
            <a:spAutoFit/>
          </a:bodyPr>
          <a:lstStyle/>
          <a:p>
            <a:r>
              <a:rPr lang="en-US" sz="2000" dirty="0" smtClean="0"/>
              <a:t>            (predicted range using 2015 and 2017 hydrology and estimated spill caps)</a:t>
            </a:r>
            <a:endParaRPr lang="en-US" sz="2000" dirty="0"/>
          </a:p>
        </p:txBody>
      </p:sp>
      <p:sp>
        <p:nvSpPr>
          <p:cNvPr id="6" name="TextBox 5"/>
          <p:cNvSpPr txBox="1"/>
          <p:nvPr/>
        </p:nvSpPr>
        <p:spPr>
          <a:xfrm>
            <a:off x="9401176" y="4352925"/>
            <a:ext cx="1933574" cy="923330"/>
          </a:xfrm>
          <a:prstGeom prst="rect">
            <a:avLst/>
          </a:prstGeom>
          <a:noFill/>
        </p:spPr>
        <p:txBody>
          <a:bodyPr wrap="square" rtlCol="0">
            <a:spAutoFit/>
          </a:bodyPr>
          <a:lstStyle/>
          <a:p>
            <a:r>
              <a:rPr lang="en-US" dirty="0" smtClean="0"/>
              <a:t>Faded color indicates involuntary spill</a:t>
            </a:r>
            <a:endParaRPr lang="en-US" dirty="0"/>
          </a:p>
        </p:txBody>
      </p:sp>
    </p:spTree>
    <p:extLst>
      <p:ext uri="{BB962C8B-B14F-4D97-AF65-F5344CB8AC3E}">
        <p14:creationId xmlns:p14="http://schemas.microsoft.com/office/powerpoint/2010/main" val="560581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Look Ahead to 2020 Spring Spill</a:t>
            </a:r>
            <a:endParaRPr lang="en-US" dirty="0"/>
          </a:p>
        </p:txBody>
      </p:sp>
      <p:pic>
        <p:nvPicPr>
          <p:cNvPr id="9" name="Picture 8"/>
          <p:cNvPicPr>
            <a:picLocks noChangeAspect="1"/>
          </p:cNvPicPr>
          <p:nvPr/>
        </p:nvPicPr>
        <p:blipFill>
          <a:blip r:embed="rId2"/>
          <a:stretch>
            <a:fillRect/>
          </a:stretch>
        </p:blipFill>
        <p:spPr>
          <a:xfrm>
            <a:off x="9424916" y="914243"/>
            <a:ext cx="1019317" cy="2248214"/>
          </a:xfrm>
          <a:prstGeom prst="rect">
            <a:avLst/>
          </a:prstGeom>
        </p:spPr>
      </p:pic>
      <p:sp>
        <p:nvSpPr>
          <p:cNvPr id="10" name="TextBox 9"/>
          <p:cNvSpPr txBox="1"/>
          <p:nvPr/>
        </p:nvSpPr>
        <p:spPr>
          <a:xfrm>
            <a:off x="9372600" y="5267325"/>
            <a:ext cx="2654894" cy="400110"/>
          </a:xfrm>
          <a:prstGeom prst="rect">
            <a:avLst/>
          </a:prstGeom>
          <a:noFill/>
        </p:spPr>
        <p:txBody>
          <a:bodyPr wrap="none" rtlCol="0">
            <a:spAutoFit/>
          </a:bodyPr>
          <a:lstStyle/>
          <a:p>
            <a:pPr marL="228600" indent="-228600">
              <a:buFont typeface="Arial" panose="020B0604020202020204" pitchFamily="34" charset="0"/>
              <a:buChar char="•"/>
            </a:pPr>
            <a:r>
              <a:rPr lang="en-US" sz="2000" dirty="0" smtClean="0"/>
              <a:t>Estimated Spill Cap</a:t>
            </a:r>
            <a:endParaRPr lang="en-US" sz="2000" dirty="0"/>
          </a:p>
        </p:txBody>
      </p:sp>
      <p:sp>
        <p:nvSpPr>
          <p:cNvPr id="11" name="TextBox 10"/>
          <p:cNvSpPr txBox="1"/>
          <p:nvPr/>
        </p:nvSpPr>
        <p:spPr>
          <a:xfrm>
            <a:off x="9553575" y="2724149"/>
            <a:ext cx="2638425" cy="1631216"/>
          </a:xfrm>
          <a:prstGeom prst="rect">
            <a:avLst/>
          </a:prstGeom>
          <a:noFill/>
        </p:spPr>
        <p:txBody>
          <a:bodyPr wrap="square" rtlCol="0">
            <a:spAutoFit/>
          </a:bodyPr>
          <a:lstStyle/>
          <a:p>
            <a:r>
              <a:rPr lang="en-US" sz="2000" dirty="0" smtClean="0"/>
              <a:t>            (predicted range using 2015 and 2017 hydrology and estimated spill caps)</a:t>
            </a:r>
            <a:endParaRPr lang="en-US" sz="2000" dirty="0"/>
          </a:p>
        </p:txBody>
      </p:sp>
      <p:sp>
        <p:nvSpPr>
          <p:cNvPr id="12" name="TextBox 11"/>
          <p:cNvSpPr txBox="1"/>
          <p:nvPr/>
        </p:nvSpPr>
        <p:spPr>
          <a:xfrm>
            <a:off x="9401176" y="4352925"/>
            <a:ext cx="1933574" cy="923330"/>
          </a:xfrm>
          <a:prstGeom prst="rect">
            <a:avLst/>
          </a:prstGeom>
          <a:noFill/>
        </p:spPr>
        <p:txBody>
          <a:bodyPr wrap="square" rtlCol="0">
            <a:spAutoFit/>
          </a:bodyPr>
          <a:lstStyle/>
          <a:p>
            <a:r>
              <a:rPr lang="en-US" dirty="0" smtClean="0"/>
              <a:t>Faded color indicates involuntary spill</a:t>
            </a:r>
            <a:endParaRPr lang="en-US" dirty="0"/>
          </a:p>
        </p:txBody>
      </p:sp>
      <p:pic>
        <p:nvPicPr>
          <p:cNvPr id="14" name="Picture 13"/>
          <p:cNvPicPr>
            <a:picLocks noChangeAspect="1"/>
          </p:cNvPicPr>
          <p:nvPr/>
        </p:nvPicPr>
        <p:blipFill>
          <a:blip r:embed="rId3"/>
          <a:stretch>
            <a:fillRect/>
          </a:stretch>
        </p:blipFill>
        <p:spPr>
          <a:xfrm>
            <a:off x="1047750" y="885223"/>
            <a:ext cx="8111213" cy="5879875"/>
          </a:xfrm>
          <a:prstGeom prst="rect">
            <a:avLst/>
          </a:prstGeom>
        </p:spPr>
      </p:pic>
    </p:spTree>
    <p:extLst>
      <p:ext uri="{BB962C8B-B14F-4D97-AF65-F5344CB8AC3E}">
        <p14:creationId xmlns:p14="http://schemas.microsoft.com/office/powerpoint/2010/main" val="3087084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6700" y="1028700"/>
            <a:ext cx="4876800" cy="5600700"/>
          </a:xfrm>
        </p:spPr>
        <p:txBody>
          <a:bodyPr/>
          <a:lstStyle/>
          <a:p>
            <a:r>
              <a:rPr lang="en-US" dirty="0" smtClean="0"/>
              <a:t>Possibility of resident aquatic life monitoring</a:t>
            </a:r>
            <a:r>
              <a:rPr lang="en-US" dirty="0" smtClean="0"/>
              <a:t>.</a:t>
            </a:r>
          </a:p>
          <a:p>
            <a:endParaRPr lang="en-US" dirty="0" smtClean="0"/>
          </a:p>
          <a:p>
            <a:r>
              <a:rPr lang="en-US" dirty="0" smtClean="0"/>
              <a:t>Increased risk of reaching thresholds which trigger spill reduction.</a:t>
            </a:r>
          </a:p>
          <a:p>
            <a:endParaRPr lang="en-US" dirty="0" smtClean="0"/>
          </a:p>
          <a:p>
            <a:r>
              <a:rPr lang="en-US" dirty="0" smtClean="0"/>
              <a:t>Uncertainty </a:t>
            </a:r>
            <a:r>
              <a:rPr lang="en-US" dirty="0" smtClean="0"/>
              <a:t>in the process: </a:t>
            </a:r>
          </a:p>
          <a:p>
            <a:r>
              <a:rPr lang="en-US" dirty="0" smtClean="0"/>
              <a:t>data </a:t>
            </a:r>
            <a:r>
              <a:rPr lang="en-US" dirty="0" smtClean="0"/>
              <a:t>collection » review of data </a:t>
            </a:r>
            <a:r>
              <a:rPr lang="en-US" dirty="0"/>
              <a:t>» </a:t>
            </a:r>
            <a:r>
              <a:rPr lang="en-US" dirty="0" smtClean="0"/>
              <a:t>decision </a:t>
            </a:r>
            <a:r>
              <a:rPr lang="en-US" dirty="0"/>
              <a:t>» </a:t>
            </a:r>
            <a:r>
              <a:rPr lang="en-US" dirty="0" smtClean="0"/>
              <a:t>implementation </a:t>
            </a:r>
            <a:r>
              <a:rPr lang="en-US" dirty="0"/>
              <a:t>» </a:t>
            </a:r>
            <a:r>
              <a:rPr lang="en-US" dirty="0" smtClean="0"/>
              <a:t>communication</a:t>
            </a:r>
          </a:p>
          <a:p>
            <a:endParaRPr lang="en-US" dirty="0" smtClean="0"/>
          </a:p>
          <a:p>
            <a:endParaRPr lang="en-US" dirty="0" smtClean="0"/>
          </a:p>
          <a:p>
            <a:endParaRPr lang="en-US" dirty="0"/>
          </a:p>
        </p:txBody>
      </p:sp>
      <p:sp>
        <p:nvSpPr>
          <p:cNvPr id="3" name="Title 2"/>
          <p:cNvSpPr>
            <a:spLocks noGrp="1"/>
          </p:cNvSpPr>
          <p:nvPr>
            <p:ph type="title"/>
          </p:nvPr>
        </p:nvSpPr>
        <p:spPr>
          <a:xfrm>
            <a:off x="815160" y="128981"/>
            <a:ext cx="10589440" cy="785419"/>
          </a:xfrm>
        </p:spPr>
        <p:txBody>
          <a:bodyPr/>
          <a:lstStyle/>
          <a:p>
            <a:r>
              <a:rPr lang="en-US" dirty="0" smtClean="0"/>
              <a:t>Look ahead: Gas bubble trauma monitoring</a:t>
            </a:r>
            <a:endParaRPr lang="en-US" dirty="0"/>
          </a:p>
        </p:txBody>
      </p:sp>
      <p:pic>
        <p:nvPicPr>
          <p:cNvPr id="4" name="Picture 3"/>
          <p:cNvPicPr>
            <a:picLocks noChangeAspect="1"/>
          </p:cNvPicPr>
          <p:nvPr/>
        </p:nvPicPr>
        <p:blipFill>
          <a:blip r:embed="rId2"/>
          <a:stretch>
            <a:fillRect/>
          </a:stretch>
        </p:blipFill>
        <p:spPr>
          <a:xfrm>
            <a:off x="5381624" y="1195519"/>
            <a:ext cx="6410617" cy="4738556"/>
          </a:xfrm>
          <a:prstGeom prst="rect">
            <a:avLst/>
          </a:prstGeom>
        </p:spPr>
      </p:pic>
      <p:sp>
        <p:nvSpPr>
          <p:cNvPr id="5" name="TextBox 4"/>
          <p:cNvSpPr txBox="1"/>
          <p:nvPr/>
        </p:nvSpPr>
        <p:spPr>
          <a:xfrm>
            <a:off x="5562600" y="5934075"/>
            <a:ext cx="6389570" cy="307777"/>
          </a:xfrm>
          <a:prstGeom prst="rect">
            <a:avLst/>
          </a:prstGeom>
          <a:noFill/>
        </p:spPr>
        <p:txBody>
          <a:bodyPr wrap="none" rtlCol="0">
            <a:spAutoFit/>
          </a:bodyPr>
          <a:lstStyle/>
          <a:p>
            <a:r>
              <a:rPr lang="en-US" sz="1400" dirty="0" smtClean="0"/>
              <a:t>Figure from </a:t>
            </a:r>
            <a:r>
              <a:rPr lang="en-US" sz="1400" dirty="0" err="1" smtClean="0"/>
              <a:t>FPC</a:t>
            </a:r>
            <a:r>
              <a:rPr lang="en-US" sz="1400" dirty="0" smtClean="0"/>
              <a:t>, Gas Bubble Trauma Monitoring and Data Reporting for 2019</a:t>
            </a:r>
            <a:endParaRPr lang="en-US" sz="1400" dirty="0"/>
          </a:p>
        </p:txBody>
      </p:sp>
    </p:spTree>
    <p:extLst>
      <p:ext uri="{BB962C8B-B14F-4D97-AF65-F5344CB8AC3E}">
        <p14:creationId xmlns:p14="http://schemas.microsoft.com/office/powerpoint/2010/main" val="3329043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quarter" idx="15"/>
          </p:nvPr>
        </p:nvSpPr>
        <p:spPr/>
        <p:txBody>
          <a:bodyPr/>
          <a:lstStyle/>
          <a:p>
            <a:pPr marL="342900" indent="-342900">
              <a:buFont typeface="Arial" panose="020B0604020202020204" pitchFamily="34" charset="0"/>
              <a:buChar char="•"/>
            </a:pPr>
            <a:r>
              <a:rPr lang="en-US" sz="2400" dirty="0" smtClean="0"/>
              <a:t>Recap </a:t>
            </a:r>
            <a:r>
              <a:rPr lang="en-US" sz="2400" dirty="0"/>
              <a:t>of 2019 spill season </a:t>
            </a:r>
            <a:r>
              <a:rPr lang="en-US" sz="2400" dirty="0" smtClean="0"/>
              <a:t>conditions</a:t>
            </a:r>
            <a:endParaRPr lang="en-US" sz="2400" dirty="0"/>
          </a:p>
          <a:p>
            <a:pPr marL="342900" indent="-342900">
              <a:buFont typeface="Arial" panose="020B0604020202020204" pitchFamily="34" charset="0"/>
              <a:buChar char="•"/>
            </a:pPr>
            <a:r>
              <a:rPr lang="en-US" sz="2400" dirty="0" smtClean="0"/>
              <a:t>2019 </a:t>
            </a:r>
            <a:r>
              <a:rPr lang="en-US" sz="2400" dirty="0"/>
              <a:t>Flexible spill operations</a:t>
            </a:r>
          </a:p>
          <a:p>
            <a:pPr marL="342900" indent="-342900">
              <a:buFont typeface="Arial" panose="020B0604020202020204" pitchFamily="34" charset="0"/>
              <a:buChar char="•"/>
            </a:pPr>
            <a:r>
              <a:rPr lang="en-US" sz="2400" dirty="0" smtClean="0"/>
              <a:t>Summary </a:t>
            </a:r>
            <a:r>
              <a:rPr lang="en-US" sz="2400" dirty="0"/>
              <a:t>of total dissolved gas targets and </a:t>
            </a:r>
            <a:r>
              <a:rPr lang="en-US" sz="2400" dirty="0" smtClean="0"/>
              <a:t>levels</a:t>
            </a:r>
          </a:p>
          <a:p>
            <a:pPr marL="342900" indent="-342900">
              <a:buFont typeface="Arial" panose="020B0604020202020204" pitchFamily="34" charset="0"/>
              <a:buChar char="•"/>
            </a:pPr>
            <a:r>
              <a:rPr lang="en-US" sz="2400" dirty="0" smtClean="0"/>
              <a:t>Look </a:t>
            </a:r>
            <a:r>
              <a:rPr lang="en-US" sz="2400" dirty="0"/>
              <a:t>ahead to 125% </a:t>
            </a:r>
            <a:r>
              <a:rPr lang="en-US" sz="2400" dirty="0" err="1"/>
              <a:t>TDG</a:t>
            </a:r>
            <a:r>
              <a:rPr lang="en-US" sz="2400" dirty="0"/>
              <a:t> in 2020 – planned operations, issues relevant to in-season decisions  </a:t>
            </a:r>
          </a:p>
          <a:p>
            <a:pPr marL="342900" indent="-342900">
              <a:buFont typeface="Arial" panose="020B0604020202020204" pitchFamily="34" charset="0"/>
              <a:buChar char="•"/>
            </a:pPr>
            <a:r>
              <a:rPr lang="en-US" sz="2400" dirty="0" smtClean="0"/>
              <a:t>Takeaways </a:t>
            </a:r>
            <a:r>
              <a:rPr lang="en-US" sz="2400" dirty="0"/>
              <a:t>and lessons learned to carry into future </a:t>
            </a:r>
            <a:r>
              <a:rPr lang="en-US" sz="2400" dirty="0" err="1"/>
              <a:t>TMT</a:t>
            </a:r>
            <a:r>
              <a:rPr lang="en-US" sz="2400" dirty="0"/>
              <a:t> decision making.</a:t>
            </a:r>
          </a:p>
          <a:p>
            <a:endParaRPr lang="en-US" sz="2400" dirty="0"/>
          </a:p>
        </p:txBody>
      </p:sp>
      <p:sp>
        <p:nvSpPr>
          <p:cNvPr id="2" name="Title 1"/>
          <p:cNvSpPr>
            <a:spLocks noGrp="1"/>
          </p:cNvSpPr>
          <p:nvPr>
            <p:ph type="title"/>
          </p:nvPr>
        </p:nvSpPr>
        <p:spPr/>
        <p:txBody>
          <a:bodyPr/>
          <a:lstStyle/>
          <a:p>
            <a:r>
              <a:rPr lang="en-US" dirty="0" smtClean="0"/>
              <a:t>Outline</a:t>
            </a:r>
            <a:endParaRPr lang="en-US" dirty="0"/>
          </a:p>
        </p:txBody>
      </p:sp>
      <p:sp>
        <p:nvSpPr>
          <p:cNvPr id="9" name="Content Placeholder 8"/>
          <p:cNvSpPr>
            <a:spLocks noGrp="1"/>
          </p:cNvSpPr>
          <p:nvPr>
            <p:ph sz="quarter" idx="19"/>
          </p:nvPr>
        </p:nvSpPr>
        <p:spPr/>
        <p:txBody>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37597" y="1003853"/>
            <a:ext cx="5632429" cy="4459006"/>
          </a:xfrm>
          <a:prstGeom prst="rect">
            <a:avLst/>
          </a:prstGeom>
        </p:spPr>
      </p:pic>
    </p:spTree>
    <p:extLst>
      <p:ext uri="{BB962C8B-B14F-4D97-AF65-F5344CB8AC3E}">
        <p14:creationId xmlns:p14="http://schemas.microsoft.com/office/powerpoint/2010/main" val="3715858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59841" y="792517"/>
            <a:ext cx="4846738" cy="1087077"/>
          </a:xfrm>
        </p:spPr>
        <p:txBody>
          <a:bodyPr/>
          <a:lstStyle/>
          <a:p>
            <a:r>
              <a:rPr lang="en-US" dirty="0"/>
              <a:t>Recap of 2019 </a:t>
            </a:r>
            <a:r>
              <a:rPr lang="en-US" dirty="0" smtClean="0"/>
              <a:t>spill</a:t>
            </a:r>
            <a:br>
              <a:rPr lang="en-US" dirty="0" smtClean="0"/>
            </a:br>
            <a:r>
              <a:rPr lang="en-US" dirty="0" smtClean="0"/>
              <a:t> </a:t>
            </a:r>
            <a:r>
              <a:rPr lang="en-US" dirty="0"/>
              <a:t>season conditions</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7115176" cy="4743450"/>
          </a:xfrm>
          <a:prstGeom prst="rect">
            <a:avLst/>
          </a:prstGeom>
        </p:spPr>
      </p:pic>
      <p:sp>
        <p:nvSpPr>
          <p:cNvPr id="11" name="Rectangle 10"/>
          <p:cNvSpPr/>
          <p:nvPr/>
        </p:nvSpPr>
        <p:spPr>
          <a:xfrm>
            <a:off x="188113" y="5230674"/>
            <a:ext cx="6096000" cy="1754326"/>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The April-August </a:t>
            </a:r>
            <a:r>
              <a:rPr lang="en-US" dirty="0" smtClean="0">
                <a:latin typeface="Times New Roman" panose="02020603050405020304" pitchFamily="18" charset="0"/>
                <a:ea typeface="Times New Roman" panose="02020603050405020304" pitchFamily="18" charset="0"/>
              </a:rPr>
              <a:t>runoff:</a:t>
            </a:r>
          </a:p>
          <a:p>
            <a:r>
              <a:rPr lang="en-US" dirty="0" smtClean="0">
                <a:latin typeface="Times New Roman" panose="02020603050405020304" pitchFamily="18" charset="0"/>
                <a:ea typeface="Times New Roman" panose="02020603050405020304" pitchFamily="18" charset="0"/>
              </a:rPr>
              <a:t>Lower Granite totaled 24.6 </a:t>
            </a:r>
            <a:r>
              <a:rPr lang="en-US" dirty="0" err="1" smtClean="0">
                <a:latin typeface="Times New Roman" panose="02020603050405020304" pitchFamily="18" charset="0"/>
                <a:ea typeface="Times New Roman" panose="02020603050405020304" pitchFamily="18" charset="0"/>
              </a:rPr>
              <a:t>Maf</a:t>
            </a:r>
            <a:r>
              <a:rPr lang="en-US" dirty="0" smtClean="0">
                <a:latin typeface="Times New Roman" panose="02020603050405020304" pitchFamily="18" charset="0"/>
                <a:ea typeface="Times New Roman" panose="02020603050405020304" pitchFamily="18" charset="0"/>
              </a:rPr>
              <a:t>, or 116% </a:t>
            </a:r>
            <a:r>
              <a:rPr lang="en-US" dirty="0">
                <a:latin typeface="Times New Roman" panose="02020603050405020304" pitchFamily="18" charset="0"/>
                <a:ea typeface="Times New Roman" panose="02020603050405020304" pitchFamily="18" charset="0"/>
              </a:rPr>
              <a:t>of average</a:t>
            </a:r>
            <a:r>
              <a:rPr lang="en-US" dirty="0" smtClean="0">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ea typeface="Times New Roman" panose="02020603050405020304" pitchFamily="18" charset="0"/>
              </a:rPr>
              <a:t>The </a:t>
            </a:r>
            <a:r>
              <a:rPr lang="en-US" dirty="0" err="1">
                <a:latin typeface="Times New Roman" panose="02020603050405020304" pitchFamily="18" charset="0"/>
                <a:ea typeface="Times New Roman" panose="02020603050405020304" pitchFamily="18" charset="0"/>
              </a:rPr>
              <a:t>Dalles</a:t>
            </a:r>
            <a:r>
              <a:rPr lang="en-US" dirty="0">
                <a:latin typeface="Times New Roman" panose="02020603050405020304" pitchFamily="18" charset="0"/>
                <a:ea typeface="Times New Roman" panose="02020603050405020304" pitchFamily="18" charset="0"/>
              </a:rPr>
              <a:t> totaled 81.0 </a:t>
            </a:r>
            <a:r>
              <a:rPr lang="en-US" dirty="0" err="1">
                <a:latin typeface="Times New Roman" panose="02020603050405020304" pitchFamily="18" charset="0"/>
                <a:ea typeface="Times New Roman" panose="02020603050405020304" pitchFamily="18" charset="0"/>
              </a:rPr>
              <a:t>Maf</a:t>
            </a:r>
            <a:r>
              <a:rPr lang="en-US" dirty="0">
                <a:latin typeface="Times New Roman" panose="02020603050405020304" pitchFamily="18" charset="0"/>
                <a:ea typeface="Times New Roman" panose="02020603050405020304" pitchFamily="18" charset="0"/>
              </a:rPr>
              <a:t>, or 93% of average.</a:t>
            </a:r>
          </a:p>
          <a:p>
            <a:endParaRPr lang="en-US" dirty="0">
              <a:latin typeface="Times New Roman" panose="02020603050405020304" pitchFamily="18" charset="0"/>
              <a:ea typeface="Times New Roman" panose="02020603050405020304" pitchFamily="18" charset="0"/>
            </a:endParaRPr>
          </a:p>
          <a:p>
            <a:endParaRPr lang="en-US" dirty="0" smtClean="0">
              <a:latin typeface="Times New Roman" panose="02020603050405020304" pitchFamily="18" charset="0"/>
              <a:ea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rPr>
              <a:t> </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1757" y="2114550"/>
            <a:ext cx="7115176" cy="4743450"/>
          </a:xfrm>
          <a:prstGeom prst="rect">
            <a:avLst/>
          </a:prstGeom>
        </p:spPr>
      </p:pic>
    </p:spTree>
    <p:extLst>
      <p:ext uri="{BB962C8B-B14F-4D97-AF65-F5344CB8AC3E}">
        <p14:creationId xmlns:p14="http://schemas.microsoft.com/office/powerpoint/2010/main" val="3392473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Flexible</a:t>
            </a:r>
            <a:r>
              <a:rPr lang="en-US" dirty="0" smtClean="0">
                <a:solidFill>
                  <a:srgbClr val="FF0000"/>
                </a:solidFill>
              </a:rPr>
              <a:t> </a:t>
            </a:r>
            <a:r>
              <a:rPr lang="en-US" dirty="0" smtClean="0"/>
              <a:t>Spill operations</a:t>
            </a:r>
            <a:endParaRPr lang="en-US" dirty="0"/>
          </a:p>
        </p:txBody>
      </p:sp>
      <p:sp>
        <p:nvSpPr>
          <p:cNvPr id="4" name="Content Placeholder 3"/>
          <p:cNvSpPr>
            <a:spLocks noGrp="1"/>
          </p:cNvSpPr>
          <p:nvPr>
            <p:ph sz="quarter" idx="10"/>
          </p:nvPr>
        </p:nvSpPr>
        <p:spPr>
          <a:xfrm>
            <a:off x="266700" y="1028700"/>
            <a:ext cx="5387480" cy="4281531"/>
          </a:xfrm>
        </p:spPr>
        <p:txBody>
          <a:bodyPr/>
          <a:lstStyle/>
          <a:p>
            <a:r>
              <a:rPr lang="en-US" dirty="0"/>
              <a:t>Fish passage spill</a:t>
            </a:r>
            <a:r>
              <a:rPr lang="en-US" dirty="0" smtClean="0"/>
              <a:t>: flow through spillway to aid fish passage (i.e. voluntary spill).</a:t>
            </a:r>
          </a:p>
          <a:p>
            <a:pPr lvl="1"/>
            <a:r>
              <a:rPr lang="en-US" dirty="0" smtClean="0">
                <a:solidFill>
                  <a:schemeClr val="tx1"/>
                </a:solidFill>
              </a:rPr>
              <a:t>Spill cap: the estimated spill level that maximizes spill to a level that meets, but does not exceed, the gas cap. </a:t>
            </a:r>
          </a:p>
          <a:p>
            <a:pPr lvl="1"/>
            <a:r>
              <a:rPr lang="en-US" dirty="0" smtClean="0">
                <a:solidFill>
                  <a:schemeClr val="tx1"/>
                </a:solidFill>
              </a:rPr>
              <a:t>Performance standard spill: spill level determined by NOAA fisheries to meet performance standard objectives.</a:t>
            </a:r>
          </a:p>
          <a:p>
            <a:endParaRPr lang="en-US" dirty="0"/>
          </a:p>
          <a:p>
            <a:r>
              <a:rPr lang="en-US" dirty="0" smtClean="0"/>
              <a:t>Generation flow: flow through the powerhouse, minimum and maximum constraints (i.e. powerhouse flow).</a:t>
            </a:r>
          </a:p>
          <a:p>
            <a:endParaRPr lang="en-US" dirty="0" smtClean="0"/>
          </a:p>
          <a:p>
            <a:r>
              <a:rPr lang="en-US" dirty="0"/>
              <a:t>Involuntary spill</a:t>
            </a:r>
            <a:r>
              <a:rPr lang="en-US" dirty="0" smtClean="0"/>
              <a:t>: flow through spillway when powerhouse capacity is exceeded (i.e. forced spill).</a:t>
            </a:r>
          </a:p>
          <a:p>
            <a:endParaRPr lang="en-US" dirty="0"/>
          </a:p>
          <a:p>
            <a:endParaRPr lang="en-US" dirty="0"/>
          </a:p>
          <a:p>
            <a:endParaRPr lang="en-US" dirty="0"/>
          </a:p>
          <a:p>
            <a:endParaRPr lang="en-US" dirty="0"/>
          </a:p>
        </p:txBody>
      </p:sp>
      <p:pic>
        <p:nvPicPr>
          <p:cNvPr id="5" name="20190614 JDA QS changeover timelap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24088" y="840997"/>
            <a:ext cx="6096000" cy="4572000"/>
          </a:xfrm>
          <a:prstGeom prst="rect">
            <a:avLst/>
          </a:prstGeom>
        </p:spPr>
      </p:pic>
      <p:sp>
        <p:nvSpPr>
          <p:cNvPr id="6" name="TextBox 5"/>
          <p:cNvSpPr txBox="1"/>
          <p:nvPr/>
        </p:nvSpPr>
        <p:spPr>
          <a:xfrm>
            <a:off x="5743138" y="5784472"/>
            <a:ext cx="6096000" cy="738664"/>
          </a:xfrm>
          <a:prstGeom prst="rect">
            <a:avLst/>
          </a:prstGeom>
          <a:noFill/>
        </p:spPr>
        <p:txBody>
          <a:bodyPr wrap="square" rtlCol="0">
            <a:spAutoFit/>
          </a:bodyPr>
          <a:lstStyle/>
          <a:p>
            <a:r>
              <a:rPr lang="en-US" sz="1400" dirty="0" smtClean="0"/>
              <a:t>John Day Dam tailrace, June 14, 2019, ~10:50 to 11:10 AM</a:t>
            </a:r>
          </a:p>
          <a:p>
            <a:r>
              <a:rPr lang="en-US" sz="1400" dirty="0" smtClean="0"/>
              <a:t>From: 142 </a:t>
            </a:r>
            <a:r>
              <a:rPr lang="en-US" sz="1400" dirty="0" err="1" smtClean="0"/>
              <a:t>kcfs</a:t>
            </a:r>
            <a:r>
              <a:rPr lang="en-US" sz="1400" dirty="0" smtClean="0"/>
              <a:t> fish passage spill (gas cap spill) + 78 </a:t>
            </a:r>
            <a:r>
              <a:rPr lang="en-US" sz="1400" dirty="0" err="1" smtClean="0"/>
              <a:t>kcfs</a:t>
            </a:r>
            <a:r>
              <a:rPr lang="en-US" sz="1400" dirty="0" smtClean="0"/>
              <a:t> generation</a:t>
            </a:r>
          </a:p>
          <a:p>
            <a:r>
              <a:rPr lang="en-US" sz="1400" dirty="0" smtClean="0"/>
              <a:t>To: 65 </a:t>
            </a:r>
            <a:r>
              <a:rPr lang="en-US" sz="1400" dirty="0" err="1" smtClean="0"/>
              <a:t>kcfs</a:t>
            </a:r>
            <a:r>
              <a:rPr lang="en-US" sz="1400" dirty="0" smtClean="0"/>
              <a:t> fish passage spill (performance standard) + 129 </a:t>
            </a:r>
            <a:r>
              <a:rPr lang="en-US" sz="1400" dirty="0" err="1" smtClean="0"/>
              <a:t>kcfs</a:t>
            </a:r>
            <a:r>
              <a:rPr lang="en-US" sz="1400" dirty="0" smtClean="0"/>
              <a:t> generation </a:t>
            </a:r>
            <a:endParaRPr lang="en-US" sz="1400" dirty="0"/>
          </a:p>
        </p:txBody>
      </p:sp>
    </p:spTree>
    <p:extLst>
      <p:ext uri="{BB962C8B-B14F-4D97-AF65-F5344CB8AC3E}">
        <p14:creationId xmlns:p14="http://schemas.microsoft.com/office/powerpoint/2010/main" val="2487556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spill spring operations for juvenile fish passage</a:t>
            </a:r>
            <a:endParaRPr lang="en-US" dirty="0"/>
          </a:p>
        </p:txBody>
      </p:sp>
      <p:pic>
        <p:nvPicPr>
          <p:cNvPr id="6" name="Content Placeholder 5"/>
          <p:cNvPicPr>
            <a:picLocks noGrp="1" noChangeAspect="1"/>
          </p:cNvPicPr>
          <p:nvPr>
            <p:ph sz="quarter" idx="10"/>
          </p:nvPr>
        </p:nvPicPr>
        <p:blipFill>
          <a:blip r:embed="rId2"/>
          <a:stretch>
            <a:fillRect/>
          </a:stretch>
        </p:blipFill>
        <p:spPr>
          <a:xfrm>
            <a:off x="922572" y="1053549"/>
            <a:ext cx="10189376" cy="5536028"/>
          </a:xfrm>
          <a:prstGeom prst="rect">
            <a:avLst/>
          </a:prstGeom>
        </p:spPr>
      </p:pic>
    </p:spTree>
    <p:extLst>
      <p:ext uri="{BB962C8B-B14F-4D97-AF65-F5344CB8AC3E}">
        <p14:creationId xmlns:p14="http://schemas.microsoft.com/office/powerpoint/2010/main" val="3749812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5446713" y="6426200"/>
            <a:ext cx="977900" cy="241300"/>
          </a:xfrm>
          <a:prstGeom prst="rect">
            <a:avLst/>
          </a:prstGeom>
        </p:spPr>
        <p:txBody>
          <a:bodyPr/>
          <a:lstStyle/>
          <a:p>
            <a:pPr>
              <a:defRPr/>
            </a:pPr>
            <a:fld id="{39FF0BC1-D4DA-417A-B642-326A202BFDAC}" type="slidenum">
              <a:rPr lang="en-US"/>
              <a:pPr>
                <a:defRPr/>
              </a:pPr>
              <a:t>6</a:t>
            </a:fld>
            <a:endParaRPr lang="en-US" dirty="0"/>
          </a:p>
        </p:txBody>
      </p:sp>
      <p:sp>
        <p:nvSpPr>
          <p:cNvPr id="11" name="Title 1"/>
          <p:cNvSpPr>
            <a:spLocks noGrp="1"/>
          </p:cNvSpPr>
          <p:nvPr>
            <p:ph type="title"/>
          </p:nvPr>
        </p:nvSpPr>
        <p:spPr>
          <a:xfrm>
            <a:off x="406400" y="274638"/>
            <a:ext cx="11176000" cy="806450"/>
          </a:xfrm>
        </p:spPr>
        <p:txBody>
          <a:bodyPr/>
          <a:lstStyle/>
          <a:p>
            <a:pPr algn="ctr" eaLnBrk="1" hangingPunct="1">
              <a:defRPr/>
            </a:pPr>
            <a:r>
              <a:rPr lang="en-US" sz="2800" dirty="0" smtClean="0"/>
              <a:t>Procedure to set spill caps for Gas CAP spill</a:t>
            </a:r>
            <a:endParaRPr lang="en-US" sz="2800" dirty="0"/>
          </a:p>
        </p:txBody>
      </p:sp>
      <p:sp>
        <p:nvSpPr>
          <p:cNvPr id="10" name="Rectangle 9"/>
          <p:cNvSpPr/>
          <p:nvPr/>
        </p:nvSpPr>
        <p:spPr>
          <a:xfrm>
            <a:off x="406400" y="1093334"/>
            <a:ext cx="5251188" cy="1200329"/>
          </a:xfrm>
          <a:prstGeom prst="rect">
            <a:avLst/>
          </a:prstGeom>
        </p:spPr>
        <p:txBody>
          <a:bodyPr wrap="square">
            <a:spAutoFit/>
          </a:bodyPr>
          <a:lstStyle/>
          <a:p>
            <a:pPr marL="0" indent="0" eaLnBrk="1" hangingPunct="1">
              <a:defRPr/>
            </a:pPr>
            <a:r>
              <a:rPr lang="en-US" altLang="en-US" dirty="0" smtClean="0">
                <a:ea typeface="ＭＳ Ｐゴシック" panose="020B0600070205080204" pitchFamily="34" charset="-128"/>
              </a:rPr>
              <a:t>Spring </a:t>
            </a:r>
            <a:r>
              <a:rPr lang="en-US" altLang="en-US" dirty="0">
                <a:ea typeface="ＭＳ Ｐゴシック" panose="020B0600070205080204" pitchFamily="34" charset="-128"/>
              </a:rPr>
              <a:t>Spill Operations:</a:t>
            </a:r>
          </a:p>
          <a:p>
            <a:pPr marL="347663" indent="-228600" eaLnBrk="1" hangingPunct="1">
              <a:buFont typeface="Arial" panose="020B0604020202020204" pitchFamily="34" charset="0"/>
              <a:buChar char="•"/>
              <a:defRPr/>
            </a:pPr>
            <a:r>
              <a:rPr lang="en-US" altLang="en-US" dirty="0">
                <a:ea typeface="ＭＳ Ｐゴシック" panose="020B0600070205080204" pitchFamily="34" charset="-128"/>
              </a:rPr>
              <a:t>April 3 – June 20 for lower Snake projects</a:t>
            </a:r>
          </a:p>
          <a:p>
            <a:pPr marL="347663" indent="-228600" eaLnBrk="1" hangingPunct="1">
              <a:buFont typeface="Arial" panose="020B0604020202020204" pitchFamily="34" charset="0"/>
              <a:buChar char="•"/>
              <a:defRPr/>
            </a:pPr>
            <a:r>
              <a:rPr lang="en-US" altLang="en-US" dirty="0">
                <a:ea typeface="ＭＳ Ｐゴシック" panose="020B0600070205080204" pitchFamily="34" charset="-128"/>
              </a:rPr>
              <a:t>April 10 – June 15 for lower Columbia </a:t>
            </a:r>
            <a:r>
              <a:rPr lang="en-US" altLang="en-US" dirty="0" smtClean="0">
                <a:ea typeface="ＭＳ Ｐゴシック" panose="020B0600070205080204" pitchFamily="34" charset="-128"/>
              </a:rPr>
              <a:t>projects</a:t>
            </a:r>
            <a:endParaRPr lang="en-US" altLang="en-US" dirty="0">
              <a:ea typeface="ＭＳ Ｐゴシック" panose="020B0600070205080204" pitchFamily="34" charset="-128"/>
            </a:endParaRPr>
          </a:p>
          <a:p>
            <a:pPr eaLnBrk="1" hangingPunct="1">
              <a:defRPr/>
            </a:pPr>
            <a:r>
              <a:rPr lang="en-US" altLang="en-US" dirty="0" smtClean="0">
                <a:ea typeface="ＭＳ Ｐゴシック" panose="020B0600070205080204" pitchFamily="34" charset="-128"/>
              </a:rPr>
              <a:t>Summer Spill Operations until August 31</a:t>
            </a:r>
          </a:p>
        </p:txBody>
      </p:sp>
      <p:sp>
        <p:nvSpPr>
          <p:cNvPr id="12" name="Content Placeholder 5"/>
          <p:cNvSpPr>
            <a:spLocks noGrp="1"/>
          </p:cNvSpPr>
          <p:nvPr>
            <p:ph sz="quarter" idx="15"/>
          </p:nvPr>
        </p:nvSpPr>
        <p:spPr>
          <a:xfrm>
            <a:off x="6131054" y="1613658"/>
            <a:ext cx="5364716" cy="4015354"/>
          </a:xfrm>
        </p:spPr>
        <p:style>
          <a:lnRef idx="1">
            <a:schemeClr val="accent2"/>
          </a:lnRef>
          <a:fillRef idx="2">
            <a:schemeClr val="accent2"/>
          </a:fillRef>
          <a:effectRef idx="1">
            <a:schemeClr val="accent2"/>
          </a:effectRef>
          <a:fontRef idx="minor">
            <a:schemeClr val="dk1"/>
          </a:fontRef>
        </p:style>
        <p:txBody>
          <a:bodyPr/>
          <a:lstStyle/>
          <a:p>
            <a:pPr marL="0" indent="0" eaLnBrk="1" hangingPunct="1">
              <a:defRPr/>
            </a:pPr>
            <a:r>
              <a:rPr lang="en-US" altLang="en-US" sz="1800" dirty="0" smtClean="0">
                <a:solidFill>
                  <a:schemeClr val="tx1"/>
                </a:solidFill>
                <a:ea typeface="ＭＳ Ｐゴシック" panose="020B0600070205080204" pitchFamily="34" charset="-128"/>
                <a:cs typeface="Arial" panose="020B0604020202020204" pitchFamily="34" charset="0"/>
              </a:rPr>
              <a:t>Daily Process  (7 days/week)</a:t>
            </a:r>
          </a:p>
          <a:p>
            <a:pPr marL="461963" indent="-228600" eaLnBrk="1" hangingPunct="1">
              <a:buFont typeface="Arial" panose="020B0604020202020204" pitchFamily="34" charset="0"/>
              <a:buAutoNum type="arabicPeriod"/>
              <a:defRPr/>
            </a:pPr>
            <a:r>
              <a:rPr lang="en-US" altLang="en-US" sz="1800" dirty="0" smtClean="0">
                <a:solidFill>
                  <a:schemeClr val="tx1"/>
                </a:solidFill>
                <a:ea typeface="ＭＳ Ｐゴシック" panose="020B0600070205080204" pitchFamily="34" charset="-128"/>
                <a:cs typeface="Arial" panose="020B0604020202020204" pitchFamily="34" charset="0"/>
              </a:rPr>
              <a:t> Review data and flow / weather forecast</a:t>
            </a:r>
          </a:p>
          <a:p>
            <a:pPr marL="461963" indent="-228600" eaLnBrk="1" hangingPunct="1">
              <a:buFont typeface="Arial" panose="020B0604020202020204" pitchFamily="34" charset="0"/>
              <a:buAutoNum type="arabicPeriod"/>
              <a:defRPr/>
            </a:pPr>
            <a:r>
              <a:rPr lang="en-US" altLang="en-US" sz="1800" dirty="0" smtClean="0">
                <a:solidFill>
                  <a:schemeClr val="tx1"/>
                </a:solidFill>
                <a:ea typeface="ＭＳ Ｐゴシック" panose="020B0600070205080204" pitchFamily="34" charset="-128"/>
                <a:cs typeface="Arial" panose="020B0604020202020204" pitchFamily="34" charset="0"/>
              </a:rPr>
              <a:t> Run SYSTDG, as needed</a:t>
            </a:r>
          </a:p>
          <a:p>
            <a:pPr marL="461963" indent="-228600" eaLnBrk="1" hangingPunct="1">
              <a:buFont typeface="Arial" panose="020B0604020202020204" pitchFamily="34" charset="0"/>
              <a:buAutoNum type="arabicPeriod"/>
              <a:defRPr/>
            </a:pPr>
            <a:r>
              <a:rPr lang="en-US" altLang="en-US" sz="1800" dirty="0" smtClean="0">
                <a:solidFill>
                  <a:schemeClr val="tx1"/>
                </a:solidFill>
                <a:ea typeface="ＭＳ Ｐゴシック" panose="020B0600070205080204" pitchFamily="34" charset="-128"/>
                <a:cs typeface="Arial" panose="020B0604020202020204" pitchFamily="34" charset="0"/>
              </a:rPr>
              <a:t> Estimate maximum spill level that meets but does not exceed the gas cap, considering:</a:t>
            </a:r>
          </a:p>
          <a:p>
            <a:pPr marL="615950" lvl="1" indent="-285750" eaLnBrk="1" hangingPunct="1">
              <a:defRPr/>
            </a:pPr>
            <a:r>
              <a:rPr lang="en-US" altLang="en-US" sz="1800" dirty="0" smtClean="0">
                <a:solidFill>
                  <a:schemeClr val="tx1"/>
                </a:solidFill>
                <a:ea typeface="ＭＳ Ｐゴシック" panose="020B0600070205080204" pitchFamily="34" charset="-128"/>
                <a:cs typeface="Arial" panose="020B0604020202020204" pitchFamily="34" charset="0"/>
              </a:rPr>
              <a:t>Spill and TDG relationship</a:t>
            </a:r>
          </a:p>
          <a:p>
            <a:pPr marL="615950" lvl="1" indent="-285750" eaLnBrk="1" hangingPunct="1">
              <a:defRPr/>
            </a:pPr>
            <a:r>
              <a:rPr lang="en-US" altLang="en-US" sz="1800" dirty="0" smtClean="0">
                <a:solidFill>
                  <a:schemeClr val="tx1"/>
                </a:solidFill>
                <a:ea typeface="ＭＳ Ｐゴシック" panose="020B0600070205080204" pitchFamily="34" charset="-128"/>
                <a:cs typeface="Arial" panose="020B0604020202020204" pitchFamily="34" charset="0"/>
              </a:rPr>
              <a:t>Forecasted environmental factors</a:t>
            </a:r>
          </a:p>
          <a:p>
            <a:pPr marL="615950" lvl="1" indent="-285750" eaLnBrk="1" hangingPunct="1">
              <a:defRPr/>
            </a:pPr>
            <a:r>
              <a:rPr lang="en-US" altLang="en-US" sz="1800" dirty="0" smtClean="0">
                <a:solidFill>
                  <a:schemeClr val="tx1"/>
                </a:solidFill>
                <a:ea typeface="ＭＳ Ｐゴシック" panose="020B0600070205080204" pitchFamily="34" charset="-128"/>
                <a:cs typeface="Arial" panose="020B0604020202020204" pitchFamily="34" charset="0"/>
              </a:rPr>
              <a:t>Most restrictive gauge</a:t>
            </a:r>
          </a:p>
          <a:p>
            <a:pPr marL="615950" lvl="1" indent="-285750" eaLnBrk="1" hangingPunct="1">
              <a:defRPr/>
            </a:pPr>
            <a:r>
              <a:rPr lang="en-US" altLang="en-US" sz="1800" dirty="0" smtClean="0">
                <a:solidFill>
                  <a:schemeClr val="tx1"/>
                </a:solidFill>
                <a:ea typeface="ＭＳ Ｐゴシック" panose="020B0600070205080204" pitchFamily="34" charset="-128"/>
                <a:cs typeface="Arial" panose="020B0604020202020204" pitchFamily="34" charset="0"/>
              </a:rPr>
              <a:t>Travel time</a:t>
            </a:r>
          </a:p>
          <a:p>
            <a:pPr marL="461963" indent="-228600" eaLnBrk="1" hangingPunct="1">
              <a:buFont typeface="Arial" panose="020B0604020202020204" pitchFamily="34" charset="0"/>
              <a:buAutoNum type="arabicPeriod"/>
              <a:defRPr/>
            </a:pPr>
            <a:r>
              <a:rPr lang="en-US" altLang="en-US" sz="1800" dirty="0" smtClean="0">
                <a:solidFill>
                  <a:schemeClr val="tx1"/>
                </a:solidFill>
                <a:ea typeface="ＭＳ Ｐゴシック" panose="020B0600070205080204" pitchFamily="34" charset="-128"/>
                <a:cs typeface="Arial" panose="020B0604020202020204" pitchFamily="34" charset="0"/>
              </a:rPr>
              <a:t> Coordinate with NOAA</a:t>
            </a:r>
          </a:p>
          <a:p>
            <a:pPr marL="461963" indent="-228600" eaLnBrk="1" hangingPunct="1">
              <a:buFont typeface="Arial" panose="020B0604020202020204" pitchFamily="34" charset="0"/>
              <a:buAutoNum type="arabicPeriod"/>
              <a:defRPr/>
            </a:pPr>
            <a:r>
              <a:rPr lang="en-US" altLang="en-US" sz="1800" dirty="0" smtClean="0">
                <a:solidFill>
                  <a:schemeClr val="tx1"/>
                </a:solidFill>
                <a:ea typeface="ＭＳ Ｐゴシック" panose="020B0600070205080204" pitchFamily="34" charset="-128"/>
                <a:cs typeface="Arial" panose="020B0604020202020204" pitchFamily="34" charset="0"/>
              </a:rPr>
              <a:t> Notify projects and BPA</a:t>
            </a:r>
          </a:p>
          <a:p>
            <a:pPr marL="461963" indent="-228600" eaLnBrk="1" hangingPunct="1">
              <a:buFont typeface="Arial" panose="020B0604020202020204" pitchFamily="34" charset="0"/>
              <a:buAutoNum type="arabicPeriod"/>
              <a:defRPr/>
            </a:pPr>
            <a:r>
              <a:rPr lang="en-US" altLang="en-US" sz="1800" dirty="0" smtClean="0">
                <a:solidFill>
                  <a:schemeClr val="tx1"/>
                </a:solidFill>
                <a:ea typeface="ＭＳ Ｐゴシック" panose="020B0600070205080204" pitchFamily="34" charset="-128"/>
                <a:cs typeface="Arial" panose="020B0604020202020204" pitchFamily="34" charset="0"/>
              </a:rPr>
              <a:t> Post spill caps on web</a:t>
            </a:r>
          </a:p>
          <a:p>
            <a:pPr marL="0" indent="0" eaLnBrk="1" hangingPunct="1">
              <a:defRPr/>
            </a:pPr>
            <a:r>
              <a:rPr lang="en-US" altLang="en-US" sz="1800" dirty="0" smtClean="0">
                <a:solidFill>
                  <a:schemeClr val="tx1"/>
                </a:solidFill>
                <a:ea typeface="ＭＳ Ｐゴシック" panose="020B0600070205080204" pitchFamily="34" charset="-128"/>
                <a:cs typeface="Arial" panose="020B0604020202020204" pitchFamily="34" charset="0"/>
              </a:rPr>
              <a:t>Weekly coordination at TMT </a:t>
            </a:r>
          </a:p>
          <a:p>
            <a:pPr marL="0" indent="0" eaLnBrk="1" hangingPunct="1">
              <a:defRPr/>
            </a:pPr>
            <a:r>
              <a:rPr lang="en-US" altLang="en-US" sz="1800" dirty="0" smtClean="0">
                <a:solidFill>
                  <a:schemeClr val="tx1"/>
                </a:solidFill>
                <a:ea typeface="ＭＳ Ｐゴシック" panose="020B0600070205080204" pitchFamily="34" charset="-128"/>
                <a:cs typeface="Arial" panose="020B0604020202020204" pitchFamily="34" charset="0"/>
              </a:rPr>
              <a:t>Monthly reporting</a:t>
            </a:r>
          </a:p>
        </p:txBody>
      </p:sp>
      <p:sp>
        <p:nvSpPr>
          <p:cNvPr id="13" name="Rectangle 12"/>
          <p:cNvSpPr/>
          <p:nvPr/>
        </p:nvSpPr>
        <p:spPr>
          <a:xfrm>
            <a:off x="7586995" y="2580151"/>
            <a:ext cx="735806" cy="34120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0254" y="2961686"/>
            <a:ext cx="5168121" cy="3250978"/>
          </a:xfrm>
          <a:prstGeom prst="rect">
            <a:avLst/>
          </a:prstGeom>
        </p:spPr>
      </p:pic>
      <p:sp>
        <p:nvSpPr>
          <p:cNvPr id="4" name="TextBox 3"/>
          <p:cNvSpPr txBox="1"/>
          <p:nvPr/>
        </p:nvSpPr>
        <p:spPr>
          <a:xfrm>
            <a:off x="1772157" y="2670372"/>
            <a:ext cx="2780569" cy="338554"/>
          </a:xfrm>
          <a:prstGeom prst="rect">
            <a:avLst/>
          </a:prstGeom>
          <a:noFill/>
        </p:spPr>
        <p:txBody>
          <a:bodyPr wrap="none" rtlCol="0">
            <a:spAutoFit/>
          </a:bodyPr>
          <a:lstStyle/>
          <a:p>
            <a:r>
              <a:rPr lang="en-US" sz="1600" dirty="0" err="1" smtClean="0"/>
              <a:t>McNary</a:t>
            </a:r>
            <a:r>
              <a:rPr lang="en-US" sz="1600" dirty="0" smtClean="0"/>
              <a:t> </a:t>
            </a:r>
            <a:r>
              <a:rPr lang="en-US" sz="1600" dirty="0" err="1" smtClean="0"/>
              <a:t>tailwater</a:t>
            </a:r>
            <a:r>
              <a:rPr lang="en-US" sz="1600" dirty="0" smtClean="0"/>
              <a:t>, 2011-2019</a:t>
            </a:r>
            <a:endParaRPr lang="en-US" sz="1600" dirty="0"/>
          </a:p>
        </p:txBody>
      </p:sp>
      <p:cxnSp>
        <p:nvCxnSpPr>
          <p:cNvPr id="22" name="Straight Arrow Connector 21"/>
          <p:cNvCxnSpPr/>
          <p:nvPr/>
        </p:nvCxnSpPr>
        <p:spPr>
          <a:xfrm>
            <a:off x="3511523" y="4009632"/>
            <a:ext cx="0" cy="1743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998886" y="3985820"/>
            <a:ext cx="0" cy="1754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280828" y="3975564"/>
            <a:ext cx="0" cy="1777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17"/>
          <p:cNvSpPr txBox="1">
            <a:spLocks noChangeArrowheads="1"/>
          </p:cNvSpPr>
          <p:nvPr/>
        </p:nvSpPr>
        <p:spPr bwMode="auto">
          <a:xfrm>
            <a:off x="3403600" y="5070082"/>
            <a:ext cx="1168400" cy="184666"/>
          </a:xfrm>
          <a:prstGeom prst="rect">
            <a:avLst/>
          </a:prstGeom>
          <a:solidFill>
            <a:schemeClr val="tx2">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smtClean="0"/>
              <a:t>226     274 302</a:t>
            </a:r>
            <a:endParaRPr lang="en-US" altLang="en-US" sz="1200" dirty="0"/>
          </a:p>
        </p:txBody>
      </p:sp>
      <p:cxnSp>
        <p:nvCxnSpPr>
          <p:cNvPr id="7" name="Straight Connector 6"/>
          <p:cNvCxnSpPr>
            <a:stCxn id="27" idx="3"/>
          </p:cNvCxnSpPr>
          <p:nvPr/>
        </p:nvCxnSpPr>
        <p:spPr>
          <a:xfrm>
            <a:off x="1042794" y="3980250"/>
            <a:ext cx="4208656" cy="75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3250" y="3841750"/>
            <a:ext cx="439544" cy="276999"/>
          </a:xfrm>
          <a:prstGeom prst="rect">
            <a:avLst/>
          </a:prstGeom>
          <a:noFill/>
        </p:spPr>
        <p:txBody>
          <a:bodyPr wrap="none" rtlCol="0">
            <a:spAutoFit/>
          </a:bodyPr>
          <a:lstStyle/>
          <a:p>
            <a:r>
              <a:rPr lang="en-US" sz="1200" dirty="0" smtClean="0">
                <a:solidFill>
                  <a:srgbClr val="FF0000"/>
                </a:solidFill>
              </a:rPr>
              <a:t>125</a:t>
            </a:r>
            <a:endParaRPr lang="en-US" sz="1200" dirty="0">
              <a:solidFill>
                <a:srgbClr val="FF0000"/>
              </a:solidFill>
            </a:endParaRPr>
          </a:p>
        </p:txBody>
      </p:sp>
    </p:spTree>
    <p:extLst>
      <p:ext uri="{BB962C8B-B14F-4D97-AF65-F5344CB8AC3E}">
        <p14:creationId xmlns:p14="http://schemas.microsoft.com/office/powerpoint/2010/main" val="3904212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10" y="890981"/>
            <a:ext cx="2378890" cy="2871394"/>
          </a:xfrm>
        </p:spPr>
        <p:txBody>
          <a:bodyPr/>
          <a:lstStyle/>
          <a:p>
            <a:r>
              <a:rPr lang="en-US" dirty="0" smtClean="0"/>
              <a:t>Example: lower granite</a:t>
            </a:r>
            <a:endParaRPr lang="en-US" dirty="0"/>
          </a:p>
        </p:txBody>
      </p:sp>
      <p:pic>
        <p:nvPicPr>
          <p:cNvPr id="6" name="Picture 5"/>
          <p:cNvPicPr>
            <a:picLocks noChangeAspect="1"/>
          </p:cNvPicPr>
          <p:nvPr/>
        </p:nvPicPr>
        <p:blipFill>
          <a:blip r:embed="rId2"/>
          <a:stretch>
            <a:fillRect/>
          </a:stretch>
        </p:blipFill>
        <p:spPr>
          <a:xfrm>
            <a:off x="2452084" y="3300184"/>
            <a:ext cx="8640381" cy="3267531"/>
          </a:xfrm>
          <a:prstGeom prst="rect">
            <a:avLst/>
          </a:prstGeom>
        </p:spPr>
      </p:pic>
      <p:grpSp>
        <p:nvGrpSpPr>
          <p:cNvPr id="8" name="Group 7"/>
          <p:cNvGrpSpPr/>
          <p:nvPr/>
        </p:nvGrpSpPr>
        <p:grpSpPr>
          <a:xfrm>
            <a:off x="2594970" y="190303"/>
            <a:ext cx="8487960" cy="2819794"/>
            <a:chOff x="2594970" y="190303"/>
            <a:chExt cx="8487960" cy="2819794"/>
          </a:xfrm>
        </p:grpSpPr>
        <p:pic>
          <p:nvPicPr>
            <p:cNvPr id="5" name="Picture 4"/>
            <p:cNvPicPr>
              <a:picLocks noChangeAspect="1"/>
            </p:cNvPicPr>
            <p:nvPr/>
          </p:nvPicPr>
          <p:blipFill>
            <a:blip r:embed="rId3"/>
            <a:stretch>
              <a:fillRect/>
            </a:stretch>
          </p:blipFill>
          <p:spPr>
            <a:xfrm>
              <a:off x="2594970" y="190303"/>
              <a:ext cx="8487960" cy="2819794"/>
            </a:xfrm>
            <a:prstGeom prst="rect">
              <a:avLst/>
            </a:prstGeom>
          </p:spPr>
        </p:pic>
        <p:sp>
          <p:nvSpPr>
            <p:cNvPr id="7" name="Rectangle 6"/>
            <p:cNvSpPr/>
            <p:nvPr/>
          </p:nvSpPr>
          <p:spPr>
            <a:xfrm>
              <a:off x="7315200" y="1428750"/>
              <a:ext cx="3619500" cy="476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85077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sz="quarter" idx="10"/>
          </p:nvPr>
        </p:nvPicPr>
        <p:blipFill>
          <a:blip r:embed="rId2"/>
          <a:stretch>
            <a:fillRect/>
          </a:stretch>
        </p:blipFill>
        <p:spPr>
          <a:xfrm>
            <a:off x="2294948" y="1028700"/>
            <a:ext cx="7602103" cy="5600700"/>
          </a:xfrm>
          <a:prstGeom prst="rect">
            <a:avLst/>
          </a:prstGeom>
        </p:spPr>
      </p:pic>
    </p:spTree>
    <p:extLst>
      <p:ext uri="{BB962C8B-B14F-4D97-AF65-F5344CB8AC3E}">
        <p14:creationId xmlns:p14="http://schemas.microsoft.com/office/powerpoint/2010/main" val="1422034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Snake Average spring spill: 2015 - 2019</a:t>
            </a:r>
            <a:endParaRPr lang="en-US" dirty="0"/>
          </a:p>
        </p:txBody>
      </p:sp>
      <p:sp>
        <p:nvSpPr>
          <p:cNvPr id="10" name="Slide Number Placeholder 4"/>
          <p:cNvSpPr txBox="1">
            <a:spLocks/>
          </p:cNvSpPr>
          <p:nvPr/>
        </p:nvSpPr>
        <p:spPr>
          <a:xfrm>
            <a:off x="11523663" y="6321425"/>
            <a:ext cx="977900" cy="2413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7</a:t>
            </a:r>
            <a:endParaRPr lang="en-US" dirty="0"/>
          </a:p>
        </p:txBody>
      </p:sp>
      <p:pic>
        <p:nvPicPr>
          <p:cNvPr id="4" name="Picture 3"/>
          <p:cNvPicPr>
            <a:picLocks noChangeAspect="1"/>
          </p:cNvPicPr>
          <p:nvPr/>
        </p:nvPicPr>
        <p:blipFill>
          <a:blip r:embed="rId2"/>
          <a:stretch>
            <a:fillRect/>
          </a:stretch>
        </p:blipFill>
        <p:spPr>
          <a:xfrm>
            <a:off x="167147" y="1017305"/>
            <a:ext cx="7750032" cy="5635893"/>
          </a:xfrm>
          <a:prstGeom prst="rect">
            <a:avLst/>
          </a:prstGeom>
        </p:spPr>
      </p:pic>
      <p:sp>
        <p:nvSpPr>
          <p:cNvPr id="2" name="TextBox 1"/>
          <p:cNvSpPr txBox="1"/>
          <p:nvPr/>
        </p:nvSpPr>
        <p:spPr>
          <a:xfrm>
            <a:off x="8192656" y="1099126"/>
            <a:ext cx="3749962"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Total spill is influenced by total flow and planned spill operation.</a:t>
            </a:r>
          </a:p>
          <a:p>
            <a:pPr marL="285750" indent="-285750">
              <a:buFont typeface="Arial" panose="020B0604020202020204" pitchFamily="34" charset="0"/>
              <a:buChar char="•"/>
            </a:pPr>
            <a:r>
              <a:rPr lang="en-US" dirty="0" smtClean="0"/>
              <a:t>Voluntary </a:t>
            </a:r>
            <a:r>
              <a:rPr lang="en-US" dirty="0"/>
              <a:t>spill levels have generally increased </a:t>
            </a:r>
            <a:r>
              <a:rPr lang="en-US" dirty="0" smtClean="0"/>
              <a:t>since the NOAA 2014 Supplemental </a:t>
            </a:r>
            <a:r>
              <a:rPr lang="en-US" dirty="0" err="1" smtClean="0"/>
              <a:t>BiOp</a:t>
            </a:r>
            <a:r>
              <a:rPr lang="en-US" dirty="0" smtClean="0"/>
              <a:t> spill operations (2015 – 2017).</a:t>
            </a:r>
          </a:p>
          <a:p>
            <a:r>
              <a:rPr lang="en-US" dirty="0" smtClean="0"/>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18357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3.xml><?xml version="1.0" encoding="utf-8"?>
<ds:datastoreItem xmlns:ds="http://schemas.openxmlformats.org/officeDocument/2006/customXml" ds:itemID="{0B8C2CD5-50C2-4A7C-996A-3D6312B83669}">
  <ds:schemaRefs>
    <ds:schemaRef ds:uri="http://schemas.microsoft.com/office/2006/documentManagement/types"/>
    <ds:schemaRef ds:uri="18f88ba2-4714-4ce4-8806-1d85d427829f"/>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9862</TotalTime>
  <Words>936</Words>
  <Application>Microsoft Office PowerPoint</Application>
  <PresentationFormat>Widescreen</PresentationFormat>
  <Paragraphs>234</Paragraphs>
  <Slides>19</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ＭＳ Ｐゴシック</vt:lpstr>
      <vt:lpstr>Arial</vt:lpstr>
      <vt:lpstr>Calibri</vt:lpstr>
      <vt:lpstr>Times New Roman</vt:lpstr>
      <vt:lpstr>Content Templates</vt:lpstr>
      <vt:lpstr>Chart Color Templates</vt:lpstr>
      <vt:lpstr>Total Dissolved Gas and Flexible Spill Operations</vt:lpstr>
      <vt:lpstr>Outline</vt:lpstr>
      <vt:lpstr>Recap of 2019 spill  season conditions</vt:lpstr>
      <vt:lpstr>Flexible Spill operations</vt:lpstr>
      <vt:lpstr>Flex spill spring operations for juvenile fish passage</vt:lpstr>
      <vt:lpstr>Procedure to set spill caps for Gas CAP spill</vt:lpstr>
      <vt:lpstr>Example: lower granite</vt:lpstr>
      <vt:lpstr>PowerPoint Presentation</vt:lpstr>
      <vt:lpstr>Snake Average spring spill: 2015 - 2019</vt:lpstr>
      <vt:lpstr>Example: The Dalles</vt:lpstr>
      <vt:lpstr>PowerPoint Presentation</vt:lpstr>
      <vt:lpstr>Columbia Average spring spill: 2015 - 2019</vt:lpstr>
      <vt:lpstr>2019 Adaptive spill management</vt:lpstr>
      <vt:lpstr>Summary statistics, during spill cap spill, spring 2019</vt:lpstr>
      <vt:lpstr>Look Ahead to 2020 Spring Spill</vt:lpstr>
      <vt:lpstr>Look Ahead to 2020 Spring Spill</vt:lpstr>
      <vt:lpstr>Look Ahead to 2020 Spring Spill</vt:lpstr>
      <vt:lpstr>Look Ahead to 2020 Spring Spill</vt:lpstr>
      <vt:lpstr>Look ahead: Gas bubble trauma monitoring</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Turner, Daniel F CIV USARMY CENWD (US)</cp:lastModifiedBy>
  <cp:revision>419</cp:revision>
  <dcterms:created xsi:type="dcterms:W3CDTF">2017-02-20T05:10:01Z</dcterms:created>
  <dcterms:modified xsi:type="dcterms:W3CDTF">2019-12-10T00:55:23Z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