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  <p:sldMasterId id="2147483693" r:id="rId4"/>
  </p:sldMasterIdLst>
  <p:notesMasterIdLst>
    <p:notesMasterId r:id="rId30"/>
  </p:notesMasterIdLst>
  <p:sldIdLst>
    <p:sldId id="278" r:id="rId5"/>
    <p:sldId id="273" r:id="rId6"/>
    <p:sldId id="274" r:id="rId7"/>
    <p:sldId id="275" r:id="rId8"/>
    <p:sldId id="276" r:id="rId9"/>
    <p:sldId id="265" r:id="rId10"/>
    <p:sldId id="263" r:id="rId11"/>
    <p:sldId id="272" r:id="rId12"/>
    <p:sldId id="267" r:id="rId13"/>
    <p:sldId id="266" r:id="rId14"/>
    <p:sldId id="261" r:id="rId15"/>
    <p:sldId id="269" r:id="rId16"/>
    <p:sldId id="268" r:id="rId17"/>
    <p:sldId id="270" r:id="rId18"/>
    <p:sldId id="271" r:id="rId19"/>
    <p:sldId id="279" r:id="rId20"/>
    <p:sldId id="280" r:id="rId21"/>
    <p:sldId id="281" r:id="rId22"/>
    <p:sldId id="282" r:id="rId23"/>
    <p:sldId id="283" r:id="rId24"/>
    <p:sldId id="284" r:id="rId25"/>
    <p:sldId id="289" r:id="rId26"/>
    <p:sldId id="286" r:id="rId27"/>
    <p:sldId id="287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dwin,Mary E (BPA) - LN-7" initials="GE(-L" lastIdx="1" clrIdx="0">
    <p:extLst>
      <p:ext uri="{19B8F6BF-5375-455C-9EA6-DF929625EA0E}">
        <p15:presenceInfo xmlns:p15="http://schemas.microsoft.com/office/powerpoint/2012/main" userId="S-1-5-21-2009805145-1601463483-1839490880-204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CB5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08E4A-A5EE-4270-9053-184983DF740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87186F-B9F2-4E19-B6DE-8CC6216E7AB9}" type="pres">
      <dgm:prSet presAssocID="{8C608E4A-A5EE-4270-9053-184983DF74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7607528-38AC-4762-8FB8-1ADC81FACC49}" type="presOf" srcId="{8C608E4A-A5EE-4270-9053-184983DF7407}" destId="{2087186F-B9F2-4E19-B6DE-8CC6216E7AB9}" srcOrd="0" destOrd="0" presId="urn:microsoft.com/office/officeart/2005/8/layout/default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96889-6386-475C-B04F-7395BE32148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89563-886B-4ED5-8DB7-9BA33041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2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Figure 1. PIT Tag Adult </a:t>
            </a:r>
            <a:r>
              <a:rPr lang="en-US" sz="1200" b="1" dirty="0" smtClean="0"/>
              <a:t>fall Chinook salmon </a:t>
            </a:r>
            <a:r>
              <a:rPr lang="en-US" sz="1200" dirty="0" smtClean="0"/>
              <a:t>Lower Granite </a:t>
            </a:r>
            <a:r>
              <a:rPr lang="en-US" sz="1200" dirty="0" err="1" smtClean="0"/>
              <a:t>fishway</a:t>
            </a:r>
            <a:r>
              <a:rPr lang="en-US" sz="1200" dirty="0" smtClean="0"/>
              <a:t> entry hour, August 18-December 31, with sunrise/sunset times, 2005-2020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607DB-D2F4-4BA2-B9E5-5605CEAFE9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32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Figure 1. PIT Tag Adult </a:t>
            </a:r>
            <a:r>
              <a:rPr lang="en-US" sz="1200" b="1" dirty="0" smtClean="0"/>
              <a:t>fall Chinook salmon </a:t>
            </a:r>
            <a:r>
              <a:rPr lang="en-US" sz="1200" dirty="0" smtClean="0"/>
              <a:t>Lower Granite </a:t>
            </a:r>
            <a:r>
              <a:rPr lang="en-US" sz="1200" dirty="0" err="1" smtClean="0"/>
              <a:t>fishway</a:t>
            </a:r>
            <a:r>
              <a:rPr lang="en-US" sz="1200" dirty="0" smtClean="0"/>
              <a:t> entry hour, August 18-December 31, with sunrise/sunset times, 2005-2020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607DB-D2F4-4BA2-B9E5-5605CEAFE9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69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Figure 1. PIT Tag Adult </a:t>
            </a:r>
            <a:r>
              <a:rPr lang="en-US" sz="1200" b="1" dirty="0" smtClean="0"/>
              <a:t>fall Chinook salmon </a:t>
            </a:r>
            <a:r>
              <a:rPr lang="en-US" sz="1200" dirty="0" smtClean="0"/>
              <a:t>Lower Granite </a:t>
            </a:r>
            <a:r>
              <a:rPr lang="en-US" sz="1200" dirty="0" err="1" smtClean="0"/>
              <a:t>fishway</a:t>
            </a:r>
            <a:r>
              <a:rPr lang="en-US" sz="1200" dirty="0" smtClean="0"/>
              <a:t> entry hour, August 18-December 31, with sunrise/sunset times, 2005-2020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607DB-D2F4-4BA2-B9E5-5605CEAFE9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07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Figure 1. PIT Tag Adult </a:t>
            </a:r>
            <a:r>
              <a:rPr lang="en-US" sz="1200" b="1" dirty="0" smtClean="0"/>
              <a:t>steelhead </a:t>
            </a:r>
            <a:r>
              <a:rPr lang="en-US" sz="1200" dirty="0" smtClean="0"/>
              <a:t>Lower Granite </a:t>
            </a:r>
            <a:r>
              <a:rPr lang="en-US" sz="1200" dirty="0" err="1" smtClean="0"/>
              <a:t>fishway</a:t>
            </a:r>
            <a:r>
              <a:rPr lang="en-US" sz="1200" dirty="0" smtClean="0"/>
              <a:t> entry hour, June 1 –December 31, with sunrise/sunset times, 2016-2019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 steelhead entry into Lower Granite Dam was evaluated using 2016-2019 PIT Tag detections, June 1 – December 31. Entrance during the nighttime hours was 13.3% (6.9% &gt;2 h after sunset and &gt;2 h before sunrise). 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were no steelhead entry detections associated nighttime zero generation operations in December.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607DB-D2F4-4BA2-B9E5-5605CEAFE9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654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Figure 1. PIT Tag Adult </a:t>
            </a:r>
            <a:r>
              <a:rPr lang="en-US" sz="1200" b="1" dirty="0" smtClean="0"/>
              <a:t>steelhead </a:t>
            </a:r>
            <a:r>
              <a:rPr lang="en-US" sz="1200" dirty="0" smtClean="0"/>
              <a:t>Lower Granite </a:t>
            </a:r>
            <a:r>
              <a:rPr lang="en-US" sz="1200" dirty="0" err="1" smtClean="0"/>
              <a:t>fishway</a:t>
            </a:r>
            <a:r>
              <a:rPr lang="en-US" sz="1200" dirty="0" smtClean="0"/>
              <a:t> entry hour, June 1 –December 31, with sunrise/sunset times, 2016-2019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 steelhead entry into Lower Granite Dam was evaluated using 2016-2019 PIT Tag detections, June 1 – December 31. Entrance during the nighttime hours was 13.3% (6.9% &gt;2 h after sunset and &gt;2 h before sunrise). 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were no steelhead entry detections associated nighttime zero generation operations in December.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607DB-D2F4-4BA2-B9E5-5605CEAFE9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396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Figure 1. PIT Tag Adult </a:t>
            </a:r>
            <a:r>
              <a:rPr lang="en-US" sz="1200" b="1" dirty="0" smtClean="0"/>
              <a:t>steelhead </a:t>
            </a:r>
            <a:r>
              <a:rPr lang="en-US" sz="1200" dirty="0" smtClean="0"/>
              <a:t>Lower Granite </a:t>
            </a:r>
            <a:r>
              <a:rPr lang="en-US" sz="1200" dirty="0" err="1" smtClean="0"/>
              <a:t>fishway</a:t>
            </a:r>
            <a:r>
              <a:rPr lang="en-US" sz="1200" dirty="0" smtClean="0"/>
              <a:t> entry hour, June 1 –December 31, with sunrise/sunset times, 2016-2019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 steelhead entry into Lower Granite Dam was evaluated using 2016-2019 PIT Tag detections, June 1 – December 31. Entrance during the nighttime hours was 13.3% (6.9% &gt;2 h after sunset and &gt;2 h before sunrise). 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were no steelhead entry detections associated nighttime zero generation operations in December.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607DB-D2F4-4BA2-B9E5-5605CEAFE9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003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" y="3080"/>
            <a:ext cx="12180839" cy="3143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00401"/>
            <a:ext cx="10363200" cy="1470025"/>
          </a:xfrm>
        </p:spPr>
        <p:txBody>
          <a:bodyPr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76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108960"/>
            <a:ext cx="12192000" cy="9144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5733856"/>
            <a:ext cx="1156216" cy="8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3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6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3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0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7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9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98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84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3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370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7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93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8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75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5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7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26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8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73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" y="7017"/>
            <a:ext cx="12180839" cy="314344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3200401"/>
            <a:ext cx="10363200" cy="1470025"/>
          </a:xfrm>
        </p:spPr>
        <p:txBody>
          <a:bodyPr>
            <a:normAutofit/>
          </a:bodyPr>
          <a:lstStyle>
            <a:lvl1pPr algn="ctr">
              <a:defRPr sz="5600">
                <a:solidFill>
                  <a:srgbClr val="003C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0" y="4876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C7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108960"/>
            <a:ext cx="12192000" cy="9144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5733856"/>
            <a:ext cx="1156216" cy="8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65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75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43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19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16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13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32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94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08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02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1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003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2438401"/>
            <a:ext cx="10363200" cy="1470025"/>
          </a:xfrm>
        </p:spPr>
        <p:txBody>
          <a:bodyPr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5733856"/>
            <a:ext cx="1156216" cy="8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95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2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5240"/>
            <a:ext cx="12192000" cy="146304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688"/>
            <a:ext cx="10972800" cy="4114512"/>
          </a:xfrm>
        </p:spPr>
        <p:txBody>
          <a:bodyPr/>
          <a:lstStyle>
            <a:lvl1pPr>
              <a:defRPr>
                <a:solidFill>
                  <a:srgbClr val="003C71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B884D7-E635-4B0C-A3B9-8C5ADA6455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09602"/>
            <a:ext cx="10972800" cy="591431"/>
          </a:xfrm>
        </p:spPr>
        <p:txBody>
          <a:bodyPr>
            <a:noAutofit/>
          </a:bodyPr>
          <a:lstStyle>
            <a:lvl1pPr>
              <a:defRPr sz="493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6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" y="-7453"/>
            <a:ext cx="12187280" cy="14474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FDB884D7-E635-4B0C-A3B9-8C5ADA6455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76688"/>
            <a:ext cx="10972800" cy="4114512"/>
          </a:xfrm>
        </p:spPr>
        <p:txBody>
          <a:bodyPr/>
          <a:lstStyle>
            <a:lvl1pPr>
              <a:defRPr>
                <a:solidFill>
                  <a:srgbClr val="003C71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9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B884D7-E635-4B0C-A3B9-8C5ADA6455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731773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3C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09600" y="1805925"/>
            <a:ext cx="109728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3C7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4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6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6627"/>
            <a:ext cx="121920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44314"/>
            <a:ext cx="10972800" cy="591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5925"/>
            <a:ext cx="109728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B884D7-E635-4B0C-A3B9-8C5ADA6455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9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9170" rtl="0" eaLnBrk="1" latinLnBrk="0" hangingPunct="1">
        <a:spcBef>
          <a:spcPct val="0"/>
        </a:spcBef>
        <a:buNone/>
        <a:defRPr sz="5333" b="1" kern="1200">
          <a:solidFill>
            <a:srgbClr val="003C7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003C7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4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4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045241"/>
            <a:ext cx="8534400" cy="1319463"/>
          </a:xfrm>
        </p:spPr>
        <p:txBody>
          <a:bodyPr/>
          <a:lstStyle/>
          <a:p>
            <a:r>
              <a:rPr lang="en-US" dirty="0"/>
              <a:t>Between October 15, 2020 and December 15, 2020</a:t>
            </a:r>
          </a:p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482600"/>
          <a:ext cx="12192000" cy="10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56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28737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Lower Snake River Zero Generation Operations</a:t>
            </a:r>
          </a:p>
        </p:txBody>
      </p:sp>
    </p:spTree>
    <p:extLst>
      <p:ext uri="{BB962C8B-B14F-4D97-AF65-F5344CB8AC3E}">
        <p14:creationId xmlns:p14="http://schemas.microsoft.com/office/powerpoint/2010/main" val="31133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Frequency of Use</a:t>
            </a:r>
            <a:br>
              <a:rPr lang="en-US" sz="4000" dirty="0" smtClean="0"/>
            </a:br>
            <a:r>
              <a:rPr lang="en-US" sz="2000" dirty="0" smtClean="0"/>
              <a:t>(10/15/20-10/31/20)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76688"/>
            <a:ext cx="10972800" cy="448348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Percent of </a:t>
            </a:r>
            <a:r>
              <a:rPr lang="en-US" sz="4400" dirty="0"/>
              <a:t>Available </a:t>
            </a:r>
            <a:r>
              <a:rPr lang="en-US" sz="4400" dirty="0" smtClean="0"/>
              <a:t>Hours Used = 6.9%</a:t>
            </a:r>
            <a:br>
              <a:rPr lang="en-US" sz="4400" dirty="0" smtClean="0"/>
            </a:br>
            <a:endParaRPr lang="en-US" sz="4400" dirty="0" smtClean="0"/>
          </a:p>
          <a:p>
            <a:r>
              <a:rPr lang="en-US" sz="4400" dirty="0" smtClean="0"/>
              <a:t>Average Percentage of Available Days Used = ~15%</a:t>
            </a:r>
            <a:br>
              <a:rPr lang="en-US" sz="4400" dirty="0" smtClean="0"/>
            </a:br>
            <a:endParaRPr lang="en-US" sz="4400" dirty="0" smtClean="0"/>
          </a:p>
          <a:p>
            <a:r>
              <a:rPr lang="en-US" sz="4400" dirty="0" smtClean="0"/>
              <a:t>Percent of All Hours </a:t>
            </a:r>
            <a:r>
              <a:rPr lang="en-US" sz="2000" dirty="0" smtClean="0"/>
              <a:t>(24 hours per day) </a:t>
            </a:r>
            <a:r>
              <a:rPr lang="en-US" sz="4400" dirty="0" smtClean="0"/>
              <a:t>= 2.6%</a:t>
            </a:r>
          </a:p>
        </p:txBody>
      </p:sp>
    </p:spTree>
    <p:extLst>
      <p:ext uri="{BB962C8B-B14F-4D97-AF65-F5344CB8AC3E}">
        <p14:creationId xmlns:p14="http://schemas.microsoft.com/office/powerpoint/2010/main" val="339541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Frequency of Use</a:t>
            </a:r>
            <a:br>
              <a:rPr lang="en-US" sz="4000" dirty="0"/>
            </a:br>
            <a:r>
              <a:rPr lang="en-US" sz="2000" dirty="0"/>
              <a:t>(10/15/20-10/31/20)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980" y="1445882"/>
            <a:ext cx="3657600" cy="2655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980" y="4101808"/>
            <a:ext cx="3657600" cy="2655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940" y="1446184"/>
            <a:ext cx="3657600" cy="2655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940" y="4101808"/>
            <a:ext cx="3657600" cy="26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Frequency of Use</a:t>
            </a:r>
            <a:br>
              <a:rPr lang="en-US" sz="4000" dirty="0" smtClean="0"/>
            </a:br>
            <a:r>
              <a:rPr lang="en-US" sz="2000" dirty="0" smtClean="0"/>
              <a:t>(November 2020)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76687"/>
            <a:ext cx="10972800" cy="4491501"/>
          </a:xfrm>
        </p:spPr>
        <p:txBody>
          <a:bodyPr>
            <a:normAutofit/>
          </a:bodyPr>
          <a:lstStyle/>
          <a:p>
            <a:r>
              <a:rPr lang="en-US" dirty="0" smtClean="0"/>
              <a:t>Percent of </a:t>
            </a:r>
            <a:r>
              <a:rPr lang="en-US" dirty="0"/>
              <a:t>Available </a:t>
            </a:r>
            <a:r>
              <a:rPr lang="en-US" dirty="0" smtClean="0"/>
              <a:t>Hours Used = 16.8%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Average Percentage of Available Days</a:t>
            </a:r>
            <a:br>
              <a:rPr lang="en-US" dirty="0" smtClean="0"/>
            </a:br>
            <a:r>
              <a:rPr lang="en-US" dirty="0" smtClean="0"/>
              <a:t>Used = ~38%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Percent of All Hours </a:t>
            </a:r>
            <a:r>
              <a:rPr lang="en-US" sz="1700" dirty="0" smtClean="0"/>
              <a:t>(24 hours per day) </a:t>
            </a:r>
            <a:r>
              <a:rPr lang="en-US" dirty="0" smtClean="0"/>
              <a:t>= 7.0%</a:t>
            </a:r>
          </a:p>
        </p:txBody>
      </p:sp>
    </p:spTree>
    <p:extLst>
      <p:ext uri="{BB962C8B-B14F-4D97-AF65-F5344CB8AC3E}">
        <p14:creationId xmlns:p14="http://schemas.microsoft.com/office/powerpoint/2010/main" val="35039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Frequency of Use</a:t>
            </a:r>
            <a:br>
              <a:rPr lang="en-US" sz="4000" dirty="0"/>
            </a:br>
            <a:r>
              <a:rPr lang="en-US" sz="2000" dirty="0" smtClean="0"/>
              <a:t>(November 2020)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26" y="1471449"/>
            <a:ext cx="3657600" cy="2655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26" y="4127375"/>
            <a:ext cx="3657600" cy="2655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290" y="1471751"/>
            <a:ext cx="3657600" cy="2655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290" y="4127375"/>
            <a:ext cx="3657600" cy="26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96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Frequency of Use</a:t>
            </a:r>
            <a:br>
              <a:rPr lang="en-US" sz="4000" dirty="0" smtClean="0"/>
            </a:br>
            <a:r>
              <a:rPr lang="en-US" sz="2000" dirty="0" smtClean="0"/>
              <a:t>(12/1/20-12/15/20)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Percent of </a:t>
            </a:r>
            <a:r>
              <a:rPr lang="en-US" sz="4000" dirty="0"/>
              <a:t>Available </a:t>
            </a:r>
            <a:r>
              <a:rPr lang="en-US" sz="4000" dirty="0" smtClean="0"/>
              <a:t>Hours Used = 21.0%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Average Percentage of Available Days </a:t>
            </a:r>
            <a:br>
              <a:rPr lang="en-US" sz="4000" dirty="0" smtClean="0"/>
            </a:br>
            <a:r>
              <a:rPr lang="en-US" sz="4000" dirty="0" smtClean="0"/>
              <a:t>Used = ~50%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Percent of All Hours </a:t>
            </a:r>
            <a:r>
              <a:rPr lang="en-US" sz="1800" dirty="0" smtClean="0"/>
              <a:t>(24 hours per day) </a:t>
            </a:r>
            <a:r>
              <a:rPr lang="en-US" sz="4000" dirty="0" smtClean="0"/>
              <a:t>= 10.6%</a:t>
            </a:r>
          </a:p>
        </p:txBody>
      </p:sp>
    </p:spTree>
    <p:extLst>
      <p:ext uri="{BB962C8B-B14F-4D97-AF65-F5344CB8AC3E}">
        <p14:creationId xmlns:p14="http://schemas.microsoft.com/office/powerpoint/2010/main" val="330947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Frequency of Use</a:t>
            </a:r>
            <a:br>
              <a:rPr lang="en-US" sz="4000" dirty="0"/>
            </a:br>
            <a:r>
              <a:rPr lang="en-US" sz="2000" dirty="0" smtClean="0"/>
              <a:t>(</a:t>
            </a:r>
            <a:r>
              <a:rPr lang="en-US" sz="2000" dirty="0"/>
              <a:t>12/1/20-12/15/20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26" y="1461924"/>
            <a:ext cx="3657600" cy="2655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26" y="4117850"/>
            <a:ext cx="3657600" cy="2655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990" y="1462226"/>
            <a:ext cx="3657600" cy="2655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990" y="4117850"/>
            <a:ext cx="3657600" cy="26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3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15643" y="6453044"/>
            <a:ext cx="169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Iltis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(2021)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781" b="2031"/>
          <a:stretch/>
        </p:blipFill>
        <p:spPr>
          <a:xfrm>
            <a:off x="990981" y="1428750"/>
            <a:ext cx="8314944" cy="5429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8153" y="1521673"/>
            <a:ext cx="1499958" cy="64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18153" y="3609498"/>
            <a:ext cx="1499958" cy="64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91291" y="5516938"/>
            <a:ext cx="1626820" cy="64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15059" y="1521673"/>
            <a:ext cx="2866651" cy="4755035"/>
          </a:xfrm>
          <a:prstGeom prst="rect">
            <a:avLst/>
          </a:prstGeom>
          <a:solidFill>
            <a:srgbClr val="FFC000">
              <a:alpha val="0"/>
            </a:srgb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Diel Timing of PIT Tagged adult fall Chinook 2005-2020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9305925" y="1628260"/>
            <a:ext cx="27688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98% entered during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day,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(August – December)  </a:t>
            </a:r>
          </a:p>
          <a:p>
            <a:pPr lvl="0" algn="ctr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(&lt;2 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h before sunrise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</a:p>
          <a:p>
            <a:pPr lvl="0" algn="ctr"/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&lt;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h 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after sunset 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800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records in orange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D8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15643" y="6453044"/>
            <a:ext cx="169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Iltis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(2021)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781" b="2031"/>
          <a:stretch/>
        </p:blipFill>
        <p:spPr>
          <a:xfrm>
            <a:off x="990981" y="1428750"/>
            <a:ext cx="8314944" cy="5429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8153" y="1521673"/>
            <a:ext cx="1499958" cy="64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18153" y="3609498"/>
            <a:ext cx="1499958" cy="64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91291" y="5516938"/>
            <a:ext cx="1626820" cy="64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15059" y="1521673"/>
            <a:ext cx="2866651" cy="4755035"/>
          </a:xfrm>
          <a:prstGeom prst="rect">
            <a:avLst/>
          </a:prstGeom>
          <a:solidFill>
            <a:srgbClr val="FFC000">
              <a:alpha val="0"/>
            </a:srgb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619625" y="4686300"/>
            <a:ext cx="2867025" cy="1552575"/>
          </a:xfrm>
          <a:custGeom>
            <a:avLst/>
            <a:gdLst>
              <a:gd name="connsiteX0" fmla="*/ 0 w 2867025"/>
              <a:gd name="connsiteY0" fmla="*/ 447675 h 1552575"/>
              <a:gd name="connsiteX1" fmla="*/ 800100 w 2867025"/>
              <a:gd name="connsiteY1" fmla="*/ 361950 h 1552575"/>
              <a:gd name="connsiteX2" fmla="*/ 847725 w 2867025"/>
              <a:gd name="connsiteY2" fmla="*/ 542925 h 1552575"/>
              <a:gd name="connsiteX3" fmla="*/ 2219325 w 2867025"/>
              <a:gd name="connsiteY3" fmla="*/ 438150 h 1552575"/>
              <a:gd name="connsiteX4" fmla="*/ 2200275 w 2867025"/>
              <a:gd name="connsiteY4" fmla="*/ 57150 h 1552575"/>
              <a:gd name="connsiteX5" fmla="*/ 2867025 w 2867025"/>
              <a:gd name="connsiteY5" fmla="*/ 0 h 1552575"/>
              <a:gd name="connsiteX6" fmla="*/ 2857500 w 2867025"/>
              <a:gd name="connsiteY6" fmla="*/ 1552575 h 1552575"/>
              <a:gd name="connsiteX7" fmla="*/ 9525 w 2867025"/>
              <a:gd name="connsiteY7" fmla="*/ 1552575 h 1552575"/>
              <a:gd name="connsiteX8" fmla="*/ 0 w 2867025"/>
              <a:gd name="connsiteY8" fmla="*/ 4476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025" h="1552575">
                <a:moveTo>
                  <a:pt x="0" y="447675"/>
                </a:moveTo>
                <a:lnTo>
                  <a:pt x="800100" y="361950"/>
                </a:lnTo>
                <a:lnTo>
                  <a:pt x="847725" y="542925"/>
                </a:lnTo>
                <a:lnTo>
                  <a:pt x="2219325" y="438150"/>
                </a:lnTo>
                <a:lnTo>
                  <a:pt x="2200275" y="57150"/>
                </a:lnTo>
                <a:lnTo>
                  <a:pt x="2867025" y="0"/>
                </a:lnTo>
                <a:lnTo>
                  <a:pt x="2857500" y="1552575"/>
                </a:lnTo>
                <a:lnTo>
                  <a:pt x="9525" y="1552575"/>
                </a:lnTo>
                <a:lnTo>
                  <a:pt x="0" y="447675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19625" y="1514475"/>
            <a:ext cx="2857500" cy="1619250"/>
          </a:xfrm>
          <a:custGeom>
            <a:avLst/>
            <a:gdLst>
              <a:gd name="connsiteX0" fmla="*/ 0 w 2857500"/>
              <a:gd name="connsiteY0" fmla="*/ 0 h 1619250"/>
              <a:gd name="connsiteX1" fmla="*/ 0 w 2857500"/>
              <a:gd name="connsiteY1" fmla="*/ 857250 h 1619250"/>
              <a:gd name="connsiteX2" fmla="*/ 790575 w 2857500"/>
              <a:gd name="connsiteY2" fmla="*/ 952500 h 1619250"/>
              <a:gd name="connsiteX3" fmla="*/ 857250 w 2857500"/>
              <a:gd name="connsiteY3" fmla="*/ 1162050 h 1619250"/>
              <a:gd name="connsiteX4" fmla="*/ 2200275 w 2857500"/>
              <a:gd name="connsiteY4" fmla="*/ 1228725 h 1619250"/>
              <a:gd name="connsiteX5" fmla="*/ 2200275 w 2857500"/>
              <a:gd name="connsiteY5" fmla="*/ 1619250 h 1619250"/>
              <a:gd name="connsiteX6" fmla="*/ 2857500 w 2857500"/>
              <a:gd name="connsiteY6" fmla="*/ 1609725 h 1619250"/>
              <a:gd name="connsiteX7" fmla="*/ 2857500 w 2857500"/>
              <a:gd name="connsiteY7" fmla="*/ 0 h 1619250"/>
              <a:gd name="connsiteX8" fmla="*/ 0 w 2857500"/>
              <a:gd name="connsiteY8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0" h="1619250">
                <a:moveTo>
                  <a:pt x="0" y="0"/>
                </a:moveTo>
                <a:lnTo>
                  <a:pt x="0" y="857250"/>
                </a:lnTo>
                <a:lnTo>
                  <a:pt x="790575" y="952500"/>
                </a:lnTo>
                <a:lnTo>
                  <a:pt x="857250" y="1162050"/>
                </a:lnTo>
                <a:lnTo>
                  <a:pt x="2200275" y="1228725"/>
                </a:lnTo>
                <a:lnTo>
                  <a:pt x="2200275" y="1619250"/>
                </a:lnTo>
                <a:lnTo>
                  <a:pt x="2857500" y="1609725"/>
                </a:lnTo>
                <a:lnTo>
                  <a:pt x="28575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Diel Timing of PIT Tagged adult fall Chinook 2005-2020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9305925" y="1628260"/>
            <a:ext cx="27688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98% entered during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day,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(August – December)  </a:t>
            </a:r>
          </a:p>
          <a:p>
            <a:pPr lvl="0" algn="ctr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(&lt;2 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h before sunrise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</a:p>
          <a:p>
            <a:pPr lvl="0" algn="ctr"/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&lt;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h 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after sunset 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800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records in orange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D8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14036" y="3930585"/>
            <a:ext cx="2352675" cy="923330"/>
          </a:xfrm>
          <a:prstGeom prst="rect">
            <a:avLst/>
          </a:prstGeom>
          <a:solidFill>
            <a:srgbClr val="003C71">
              <a:alpha val="5000"/>
            </a:srgbClr>
          </a:solidFill>
          <a:ln w="19050">
            <a:solidFill>
              <a:srgbClr val="003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Hours available for zero gen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15643" y="6453044"/>
            <a:ext cx="169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Iltis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(2021)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781" b="2031"/>
          <a:stretch/>
        </p:blipFill>
        <p:spPr>
          <a:xfrm>
            <a:off x="990981" y="1428750"/>
            <a:ext cx="8314944" cy="5429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8153" y="1521673"/>
            <a:ext cx="1499958" cy="64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18153" y="3609498"/>
            <a:ext cx="1499958" cy="64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91291" y="5516938"/>
            <a:ext cx="1626820" cy="64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15059" y="1521673"/>
            <a:ext cx="2866651" cy="4755035"/>
          </a:xfrm>
          <a:prstGeom prst="rect">
            <a:avLst/>
          </a:prstGeom>
          <a:solidFill>
            <a:srgbClr val="FFC000">
              <a:alpha val="0"/>
            </a:srgb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24633" y="5305055"/>
            <a:ext cx="1739353" cy="830639"/>
          </a:xfrm>
          <a:prstGeom prst="rect">
            <a:avLst/>
          </a:prstGeom>
          <a:solidFill>
            <a:schemeClr val="accent1">
              <a:alpha val="21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633" y="1628260"/>
            <a:ext cx="1739354" cy="348135"/>
          </a:xfrm>
          <a:prstGeom prst="rect">
            <a:avLst/>
          </a:prstGeom>
          <a:solidFill>
            <a:schemeClr val="accent1">
              <a:alpha val="21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Diel Timing of PIT Tagged adult fall Chinook 2005-2020</a:t>
            </a:r>
            <a:endParaRPr lang="en-US" sz="3200" dirty="0"/>
          </a:p>
        </p:txBody>
      </p:sp>
      <p:sp>
        <p:nvSpPr>
          <p:cNvPr id="15" name="Freeform 14"/>
          <p:cNvSpPr/>
          <p:nvPr/>
        </p:nvSpPr>
        <p:spPr>
          <a:xfrm>
            <a:off x="4619625" y="1514475"/>
            <a:ext cx="2857500" cy="1619250"/>
          </a:xfrm>
          <a:custGeom>
            <a:avLst/>
            <a:gdLst>
              <a:gd name="connsiteX0" fmla="*/ 0 w 2857500"/>
              <a:gd name="connsiteY0" fmla="*/ 0 h 1619250"/>
              <a:gd name="connsiteX1" fmla="*/ 0 w 2857500"/>
              <a:gd name="connsiteY1" fmla="*/ 857250 h 1619250"/>
              <a:gd name="connsiteX2" fmla="*/ 790575 w 2857500"/>
              <a:gd name="connsiteY2" fmla="*/ 952500 h 1619250"/>
              <a:gd name="connsiteX3" fmla="*/ 857250 w 2857500"/>
              <a:gd name="connsiteY3" fmla="*/ 1162050 h 1619250"/>
              <a:gd name="connsiteX4" fmla="*/ 2200275 w 2857500"/>
              <a:gd name="connsiteY4" fmla="*/ 1228725 h 1619250"/>
              <a:gd name="connsiteX5" fmla="*/ 2200275 w 2857500"/>
              <a:gd name="connsiteY5" fmla="*/ 1619250 h 1619250"/>
              <a:gd name="connsiteX6" fmla="*/ 2857500 w 2857500"/>
              <a:gd name="connsiteY6" fmla="*/ 1609725 h 1619250"/>
              <a:gd name="connsiteX7" fmla="*/ 2857500 w 2857500"/>
              <a:gd name="connsiteY7" fmla="*/ 0 h 1619250"/>
              <a:gd name="connsiteX8" fmla="*/ 0 w 2857500"/>
              <a:gd name="connsiteY8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0" h="1619250">
                <a:moveTo>
                  <a:pt x="0" y="0"/>
                </a:moveTo>
                <a:lnTo>
                  <a:pt x="0" y="857250"/>
                </a:lnTo>
                <a:lnTo>
                  <a:pt x="790575" y="952500"/>
                </a:lnTo>
                <a:lnTo>
                  <a:pt x="857250" y="1162050"/>
                </a:lnTo>
                <a:lnTo>
                  <a:pt x="2200275" y="1228725"/>
                </a:lnTo>
                <a:lnTo>
                  <a:pt x="2200275" y="1619250"/>
                </a:lnTo>
                <a:lnTo>
                  <a:pt x="2857500" y="1609725"/>
                </a:lnTo>
                <a:lnTo>
                  <a:pt x="28575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19625" y="4686300"/>
            <a:ext cx="2867025" cy="1552575"/>
          </a:xfrm>
          <a:custGeom>
            <a:avLst/>
            <a:gdLst>
              <a:gd name="connsiteX0" fmla="*/ 0 w 2867025"/>
              <a:gd name="connsiteY0" fmla="*/ 447675 h 1552575"/>
              <a:gd name="connsiteX1" fmla="*/ 800100 w 2867025"/>
              <a:gd name="connsiteY1" fmla="*/ 361950 h 1552575"/>
              <a:gd name="connsiteX2" fmla="*/ 847725 w 2867025"/>
              <a:gd name="connsiteY2" fmla="*/ 542925 h 1552575"/>
              <a:gd name="connsiteX3" fmla="*/ 2219325 w 2867025"/>
              <a:gd name="connsiteY3" fmla="*/ 438150 h 1552575"/>
              <a:gd name="connsiteX4" fmla="*/ 2200275 w 2867025"/>
              <a:gd name="connsiteY4" fmla="*/ 57150 h 1552575"/>
              <a:gd name="connsiteX5" fmla="*/ 2867025 w 2867025"/>
              <a:gd name="connsiteY5" fmla="*/ 0 h 1552575"/>
              <a:gd name="connsiteX6" fmla="*/ 2857500 w 2867025"/>
              <a:gd name="connsiteY6" fmla="*/ 1552575 h 1552575"/>
              <a:gd name="connsiteX7" fmla="*/ 9525 w 2867025"/>
              <a:gd name="connsiteY7" fmla="*/ 1552575 h 1552575"/>
              <a:gd name="connsiteX8" fmla="*/ 0 w 2867025"/>
              <a:gd name="connsiteY8" fmla="*/ 4476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025" h="1552575">
                <a:moveTo>
                  <a:pt x="0" y="447675"/>
                </a:moveTo>
                <a:lnTo>
                  <a:pt x="800100" y="361950"/>
                </a:lnTo>
                <a:lnTo>
                  <a:pt x="847725" y="542925"/>
                </a:lnTo>
                <a:lnTo>
                  <a:pt x="2219325" y="438150"/>
                </a:lnTo>
                <a:lnTo>
                  <a:pt x="2200275" y="57150"/>
                </a:lnTo>
                <a:lnTo>
                  <a:pt x="2867025" y="0"/>
                </a:lnTo>
                <a:lnTo>
                  <a:pt x="2857500" y="1552575"/>
                </a:lnTo>
                <a:lnTo>
                  <a:pt x="9525" y="1552575"/>
                </a:lnTo>
                <a:lnTo>
                  <a:pt x="0" y="447675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05925" y="1628260"/>
            <a:ext cx="27688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98% entered during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day,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(August – December)  </a:t>
            </a:r>
          </a:p>
          <a:p>
            <a:pPr lvl="0" algn="ctr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(&lt;2 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h before sunrise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</a:p>
          <a:p>
            <a:pPr lvl="0" algn="ctr"/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&lt;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h 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after sunset 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800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records in orange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D8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14036" y="3930585"/>
            <a:ext cx="2352675" cy="923330"/>
          </a:xfrm>
          <a:prstGeom prst="rect">
            <a:avLst/>
          </a:prstGeom>
          <a:solidFill>
            <a:srgbClr val="003C71">
              <a:alpha val="5000"/>
            </a:srgbClr>
          </a:solidFill>
          <a:ln w="19050">
            <a:solidFill>
              <a:srgbClr val="003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Hours available for zero gen implementation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514035" y="5191814"/>
            <a:ext cx="2352675" cy="92333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Hours primarily utilized for zero gen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9814" y="3448050"/>
            <a:ext cx="5695686" cy="3079129"/>
            <a:chOff x="297366" y="3311434"/>
            <a:chExt cx="6096000" cy="32157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92" t="5914" r="1375" b="51770"/>
            <a:stretch/>
          </p:blipFill>
          <p:spPr>
            <a:xfrm>
              <a:off x="297366" y="3311434"/>
              <a:ext cx="6096000" cy="3215746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877632" y="3647404"/>
              <a:ext cx="1015402" cy="223783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38100" cmpd="thickThin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890" t="8457" r="1174" b="1130"/>
          <a:stretch/>
        </p:blipFill>
        <p:spPr>
          <a:xfrm>
            <a:off x="5672128" y="2301653"/>
            <a:ext cx="6249185" cy="2936187"/>
          </a:xfrm>
          <a:prstGeom prst="rect">
            <a:avLst/>
          </a:prstGeom>
          <a:ln w="38100" cmpd="thickThin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Lower Granite Dam: </a:t>
            </a:r>
            <a:br>
              <a:rPr lang="en-US" sz="3200" dirty="0" smtClean="0"/>
            </a:br>
            <a:r>
              <a:rPr lang="en-US" sz="3200" dirty="0" smtClean="0"/>
              <a:t>Steelhead Run-Timing, 2020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660853" y="1471979"/>
            <a:ext cx="4553191" cy="74744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62682" y="1471979"/>
            <a:ext cx="1658631" cy="738664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2128" y="1471979"/>
            <a:ext cx="4553191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15 – November 30: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Night ops. only, with restrictions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(no ops. within 2 h of dawn and dusk)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52954" y="1587765"/>
            <a:ext cx="168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 1 – 14: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Night ops. only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60" y="152400"/>
            <a:ext cx="9077188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86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6"/>
          <a:stretch/>
        </p:blipFill>
        <p:spPr>
          <a:xfrm>
            <a:off x="1561171" y="1491049"/>
            <a:ext cx="7956106" cy="53669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01209" y="5483031"/>
            <a:ext cx="1487674" cy="604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7701209" y="1633576"/>
            <a:ext cx="1487674" cy="625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91849" y="1633578"/>
            <a:ext cx="1239597" cy="15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05699" y="3773455"/>
            <a:ext cx="1414596" cy="258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28610" y="1784765"/>
            <a:ext cx="27689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95% entered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day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(June – December)  </a:t>
            </a:r>
          </a:p>
          <a:p>
            <a:pPr lvl="0" algn="ctr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(&lt;2 </a:t>
            </a:r>
            <a:r>
              <a:rPr lang="en-US" sz="2000" dirty="0">
                <a:solidFill>
                  <a:srgbClr val="4472C4">
                    <a:lumMod val="75000"/>
                  </a:srgbClr>
                </a:solidFill>
              </a:rPr>
              <a:t>h before sunrise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</a:p>
          <a:p>
            <a:pPr lvl="0" algn="ctr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2 h </a:t>
            </a:r>
            <a:r>
              <a:rPr lang="en-US" sz="2000" dirty="0">
                <a:solidFill>
                  <a:srgbClr val="4472C4">
                    <a:lumMod val="75000"/>
                  </a:srgbClr>
                </a:solidFill>
              </a:rPr>
              <a:t>after sunset </a:t>
            </a:r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)</a:t>
            </a:r>
          </a:p>
          <a:p>
            <a:pPr lvl="0" algn="ctr"/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en-US" sz="2000" b="1" dirty="0">
                <a:solidFill>
                  <a:srgbClr val="0B4CB5"/>
                </a:solidFill>
              </a:rPr>
              <a:t>2020 records in </a:t>
            </a:r>
            <a:r>
              <a:rPr lang="en-US" sz="2000" b="1" dirty="0" smtClean="0">
                <a:solidFill>
                  <a:srgbClr val="0B4CB5"/>
                </a:solidFill>
              </a:rPr>
              <a:t>blue</a:t>
            </a:r>
            <a:endParaRPr lang="en-US" sz="2000" b="1" dirty="0">
              <a:solidFill>
                <a:srgbClr val="0B4CB5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Diel Timing of PIT Tagged adult </a:t>
            </a:r>
            <a:r>
              <a:rPr lang="en-US" sz="3200" dirty="0" smtClean="0"/>
              <a:t>steelhead 2016-2019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402021" y="1566109"/>
            <a:ext cx="1771823" cy="45793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B4CB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24680" y="6421068"/>
            <a:ext cx="2084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Itlis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(2020, 2021)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6"/>
          <a:stretch/>
        </p:blipFill>
        <p:spPr>
          <a:xfrm>
            <a:off x="1812323" y="1491049"/>
            <a:ext cx="7704953" cy="53669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828360" y="1771508"/>
            <a:ext cx="532459" cy="538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96552" y="5471880"/>
            <a:ext cx="1485826" cy="604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8348895" y="1784763"/>
            <a:ext cx="833482" cy="474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96722" y="1634267"/>
            <a:ext cx="1239597" cy="15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62455" y="3756980"/>
            <a:ext cx="1419921" cy="10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17802" y="3920940"/>
            <a:ext cx="1004922" cy="110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742249" y="1726616"/>
            <a:ext cx="1043837" cy="116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01209" y="2194200"/>
            <a:ext cx="1487674" cy="152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45046" y="1859670"/>
            <a:ext cx="1043838" cy="31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01209" y="1859670"/>
            <a:ext cx="304110" cy="31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01209" y="3821840"/>
            <a:ext cx="1487674" cy="152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66963" y="3960273"/>
            <a:ext cx="1043837" cy="16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21284" y="1573003"/>
            <a:ext cx="1981377" cy="45666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Diel Timing of PIT Tagged adult </a:t>
            </a:r>
            <a:r>
              <a:rPr lang="en-US" sz="3200" dirty="0" smtClean="0"/>
              <a:t>steelhead 2016-2019</a:t>
            </a:r>
            <a:endParaRPr lang="en-US" sz="3200" dirty="0"/>
          </a:p>
        </p:txBody>
      </p:sp>
      <p:sp>
        <p:nvSpPr>
          <p:cNvPr id="19" name="Freeform 18"/>
          <p:cNvSpPr/>
          <p:nvPr/>
        </p:nvSpPr>
        <p:spPr>
          <a:xfrm>
            <a:off x="6213937" y="1569306"/>
            <a:ext cx="1978968" cy="1572263"/>
          </a:xfrm>
          <a:custGeom>
            <a:avLst/>
            <a:gdLst>
              <a:gd name="connsiteX0" fmla="*/ 0 w 1800225"/>
              <a:gd name="connsiteY0" fmla="*/ 0 h 1571625"/>
              <a:gd name="connsiteX1" fmla="*/ 9525 w 1800225"/>
              <a:gd name="connsiteY1" fmla="*/ 876300 h 1571625"/>
              <a:gd name="connsiteX2" fmla="*/ 504825 w 1800225"/>
              <a:gd name="connsiteY2" fmla="*/ 952500 h 1571625"/>
              <a:gd name="connsiteX3" fmla="*/ 533400 w 1800225"/>
              <a:gd name="connsiteY3" fmla="*/ 1133475 h 1571625"/>
              <a:gd name="connsiteX4" fmla="*/ 1390650 w 1800225"/>
              <a:gd name="connsiteY4" fmla="*/ 1219200 h 1571625"/>
              <a:gd name="connsiteX5" fmla="*/ 1400175 w 1800225"/>
              <a:gd name="connsiteY5" fmla="*/ 1562100 h 1571625"/>
              <a:gd name="connsiteX6" fmla="*/ 1800225 w 1800225"/>
              <a:gd name="connsiteY6" fmla="*/ 1571625 h 1571625"/>
              <a:gd name="connsiteX7" fmla="*/ 1790700 w 1800225"/>
              <a:gd name="connsiteY7" fmla="*/ 9525 h 1571625"/>
              <a:gd name="connsiteX8" fmla="*/ 0 w 1800225"/>
              <a:gd name="connsiteY8" fmla="*/ 0 h 1571625"/>
              <a:gd name="connsiteX0" fmla="*/ 0 w 1800225"/>
              <a:gd name="connsiteY0" fmla="*/ 0 h 1571625"/>
              <a:gd name="connsiteX1" fmla="*/ 9525 w 1800225"/>
              <a:gd name="connsiteY1" fmla="*/ 876300 h 1571625"/>
              <a:gd name="connsiteX2" fmla="*/ 843968 w 1800225"/>
              <a:gd name="connsiteY2" fmla="*/ 1095963 h 1571625"/>
              <a:gd name="connsiteX3" fmla="*/ 533400 w 1800225"/>
              <a:gd name="connsiteY3" fmla="*/ 1133475 h 1571625"/>
              <a:gd name="connsiteX4" fmla="*/ 1390650 w 1800225"/>
              <a:gd name="connsiteY4" fmla="*/ 1219200 h 1571625"/>
              <a:gd name="connsiteX5" fmla="*/ 1400175 w 1800225"/>
              <a:gd name="connsiteY5" fmla="*/ 1562100 h 1571625"/>
              <a:gd name="connsiteX6" fmla="*/ 1800225 w 1800225"/>
              <a:gd name="connsiteY6" fmla="*/ 1571625 h 1571625"/>
              <a:gd name="connsiteX7" fmla="*/ 1790700 w 1800225"/>
              <a:gd name="connsiteY7" fmla="*/ 9525 h 1571625"/>
              <a:gd name="connsiteX8" fmla="*/ 0 w 1800225"/>
              <a:gd name="connsiteY8" fmla="*/ 0 h 1571625"/>
              <a:gd name="connsiteX0" fmla="*/ 0 w 1800225"/>
              <a:gd name="connsiteY0" fmla="*/ 0 h 1571625"/>
              <a:gd name="connsiteX1" fmla="*/ 9525 w 1800225"/>
              <a:gd name="connsiteY1" fmla="*/ 876300 h 1571625"/>
              <a:gd name="connsiteX2" fmla="*/ 843968 w 1800225"/>
              <a:gd name="connsiteY2" fmla="*/ 1095963 h 1571625"/>
              <a:gd name="connsiteX3" fmla="*/ 533400 w 1800225"/>
              <a:gd name="connsiteY3" fmla="*/ 1133475 h 1571625"/>
              <a:gd name="connsiteX4" fmla="*/ 1390650 w 1800225"/>
              <a:gd name="connsiteY4" fmla="*/ 1219200 h 1571625"/>
              <a:gd name="connsiteX5" fmla="*/ 1400175 w 1800225"/>
              <a:gd name="connsiteY5" fmla="*/ 1562100 h 1571625"/>
              <a:gd name="connsiteX6" fmla="*/ 1800225 w 1800225"/>
              <a:gd name="connsiteY6" fmla="*/ 1571625 h 1571625"/>
              <a:gd name="connsiteX7" fmla="*/ 1790700 w 1800225"/>
              <a:gd name="connsiteY7" fmla="*/ 9525 h 1571625"/>
              <a:gd name="connsiteX8" fmla="*/ 0 w 1800225"/>
              <a:gd name="connsiteY8" fmla="*/ 0 h 1571625"/>
              <a:gd name="connsiteX0" fmla="*/ 0 w 1800225"/>
              <a:gd name="connsiteY0" fmla="*/ 0 h 1571625"/>
              <a:gd name="connsiteX1" fmla="*/ 9525 w 1800225"/>
              <a:gd name="connsiteY1" fmla="*/ 825667 h 1571625"/>
              <a:gd name="connsiteX2" fmla="*/ 843968 w 1800225"/>
              <a:gd name="connsiteY2" fmla="*/ 1095963 h 1571625"/>
              <a:gd name="connsiteX3" fmla="*/ 533400 w 1800225"/>
              <a:gd name="connsiteY3" fmla="*/ 1133475 h 1571625"/>
              <a:gd name="connsiteX4" fmla="*/ 1390650 w 1800225"/>
              <a:gd name="connsiteY4" fmla="*/ 1219200 h 1571625"/>
              <a:gd name="connsiteX5" fmla="*/ 1400175 w 1800225"/>
              <a:gd name="connsiteY5" fmla="*/ 1562100 h 1571625"/>
              <a:gd name="connsiteX6" fmla="*/ 1800225 w 1800225"/>
              <a:gd name="connsiteY6" fmla="*/ 1571625 h 1571625"/>
              <a:gd name="connsiteX7" fmla="*/ 1790700 w 1800225"/>
              <a:gd name="connsiteY7" fmla="*/ 9525 h 1571625"/>
              <a:gd name="connsiteX8" fmla="*/ 0 w 1800225"/>
              <a:gd name="connsiteY8" fmla="*/ 0 h 1571625"/>
              <a:gd name="connsiteX0" fmla="*/ 0 w 1800225"/>
              <a:gd name="connsiteY0" fmla="*/ 0 h 1571625"/>
              <a:gd name="connsiteX1" fmla="*/ 9525 w 1800225"/>
              <a:gd name="connsiteY1" fmla="*/ 825667 h 1571625"/>
              <a:gd name="connsiteX2" fmla="*/ 789316 w 1800225"/>
              <a:gd name="connsiteY2" fmla="*/ 1006750 h 1571625"/>
              <a:gd name="connsiteX3" fmla="*/ 533400 w 1800225"/>
              <a:gd name="connsiteY3" fmla="*/ 1133475 h 1571625"/>
              <a:gd name="connsiteX4" fmla="*/ 1390650 w 1800225"/>
              <a:gd name="connsiteY4" fmla="*/ 1219200 h 1571625"/>
              <a:gd name="connsiteX5" fmla="*/ 1400175 w 1800225"/>
              <a:gd name="connsiteY5" fmla="*/ 1562100 h 1571625"/>
              <a:gd name="connsiteX6" fmla="*/ 1800225 w 1800225"/>
              <a:gd name="connsiteY6" fmla="*/ 1571625 h 1571625"/>
              <a:gd name="connsiteX7" fmla="*/ 1790700 w 1800225"/>
              <a:gd name="connsiteY7" fmla="*/ 9525 h 1571625"/>
              <a:gd name="connsiteX8" fmla="*/ 0 w 1800225"/>
              <a:gd name="connsiteY8" fmla="*/ 0 h 1571625"/>
              <a:gd name="connsiteX0" fmla="*/ 0 w 1800225"/>
              <a:gd name="connsiteY0" fmla="*/ 0 h 1571625"/>
              <a:gd name="connsiteX1" fmla="*/ 9525 w 1800225"/>
              <a:gd name="connsiteY1" fmla="*/ 825667 h 1571625"/>
              <a:gd name="connsiteX2" fmla="*/ 789316 w 1800225"/>
              <a:gd name="connsiteY2" fmla="*/ 1006750 h 1571625"/>
              <a:gd name="connsiteX3" fmla="*/ 741081 w 1800225"/>
              <a:gd name="connsiteY3" fmla="*/ 1133475 h 1571625"/>
              <a:gd name="connsiteX4" fmla="*/ 1390650 w 1800225"/>
              <a:gd name="connsiteY4" fmla="*/ 1219200 h 1571625"/>
              <a:gd name="connsiteX5" fmla="*/ 1400175 w 1800225"/>
              <a:gd name="connsiteY5" fmla="*/ 1562100 h 1571625"/>
              <a:gd name="connsiteX6" fmla="*/ 1800225 w 1800225"/>
              <a:gd name="connsiteY6" fmla="*/ 1571625 h 1571625"/>
              <a:gd name="connsiteX7" fmla="*/ 1790700 w 1800225"/>
              <a:gd name="connsiteY7" fmla="*/ 9525 h 1571625"/>
              <a:gd name="connsiteX8" fmla="*/ 0 w 1800225"/>
              <a:gd name="connsiteY8" fmla="*/ 0 h 1571625"/>
              <a:gd name="connsiteX0" fmla="*/ 0 w 1800225"/>
              <a:gd name="connsiteY0" fmla="*/ 0 h 1571625"/>
              <a:gd name="connsiteX1" fmla="*/ 9525 w 1800225"/>
              <a:gd name="connsiteY1" fmla="*/ 825667 h 1571625"/>
              <a:gd name="connsiteX2" fmla="*/ 530032 w 1800225"/>
              <a:gd name="connsiteY2" fmla="*/ 907043 h 1571625"/>
              <a:gd name="connsiteX3" fmla="*/ 789316 w 1800225"/>
              <a:gd name="connsiteY3" fmla="*/ 1006750 h 1571625"/>
              <a:gd name="connsiteX4" fmla="*/ 741081 w 1800225"/>
              <a:gd name="connsiteY4" fmla="*/ 1133475 h 1571625"/>
              <a:gd name="connsiteX5" fmla="*/ 1390650 w 1800225"/>
              <a:gd name="connsiteY5" fmla="*/ 1219200 h 1571625"/>
              <a:gd name="connsiteX6" fmla="*/ 1400175 w 1800225"/>
              <a:gd name="connsiteY6" fmla="*/ 1562100 h 1571625"/>
              <a:gd name="connsiteX7" fmla="*/ 1800225 w 1800225"/>
              <a:gd name="connsiteY7" fmla="*/ 1571625 h 1571625"/>
              <a:gd name="connsiteX8" fmla="*/ 1790700 w 1800225"/>
              <a:gd name="connsiteY8" fmla="*/ 9525 h 1571625"/>
              <a:gd name="connsiteX9" fmla="*/ 0 w 1800225"/>
              <a:gd name="connsiteY9" fmla="*/ 0 h 1571625"/>
              <a:gd name="connsiteX0" fmla="*/ 0 w 1800225"/>
              <a:gd name="connsiteY0" fmla="*/ 0 h 1571625"/>
              <a:gd name="connsiteX1" fmla="*/ 9525 w 1800225"/>
              <a:gd name="connsiteY1" fmla="*/ 825667 h 1571625"/>
              <a:gd name="connsiteX2" fmla="*/ 152928 w 1800225"/>
              <a:gd name="connsiteY2" fmla="*/ 856861 h 1571625"/>
              <a:gd name="connsiteX3" fmla="*/ 530032 w 1800225"/>
              <a:gd name="connsiteY3" fmla="*/ 907043 h 1571625"/>
              <a:gd name="connsiteX4" fmla="*/ 789316 w 1800225"/>
              <a:gd name="connsiteY4" fmla="*/ 1006750 h 1571625"/>
              <a:gd name="connsiteX5" fmla="*/ 741081 w 1800225"/>
              <a:gd name="connsiteY5" fmla="*/ 1133475 h 1571625"/>
              <a:gd name="connsiteX6" fmla="*/ 1390650 w 1800225"/>
              <a:gd name="connsiteY6" fmla="*/ 1219200 h 1571625"/>
              <a:gd name="connsiteX7" fmla="*/ 1400175 w 1800225"/>
              <a:gd name="connsiteY7" fmla="*/ 1562100 h 1571625"/>
              <a:gd name="connsiteX8" fmla="*/ 1800225 w 1800225"/>
              <a:gd name="connsiteY8" fmla="*/ 1571625 h 1571625"/>
              <a:gd name="connsiteX9" fmla="*/ 1790700 w 1800225"/>
              <a:gd name="connsiteY9" fmla="*/ 9525 h 1571625"/>
              <a:gd name="connsiteX10" fmla="*/ 0 w 1800225"/>
              <a:gd name="connsiteY10" fmla="*/ 0 h 1571625"/>
              <a:gd name="connsiteX0" fmla="*/ 0 w 1800225"/>
              <a:gd name="connsiteY0" fmla="*/ 0 h 1571625"/>
              <a:gd name="connsiteX1" fmla="*/ 9525 w 1800225"/>
              <a:gd name="connsiteY1" fmla="*/ 825667 h 1571625"/>
              <a:gd name="connsiteX2" fmla="*/ 152928 w 1800225"/>
              <a:gd name="connsiteY2" fmla="*/ 856861 h 1571625"/>
              <a:gd name="connsiteX3" fmla="*/ 530032 w 1800225"/>
              <a:gd name="connsiteY3" fmla="*/ 907043 h 1571625"/>
              <a:gd name="connsiteX4" fmla="*/ 789316 w 1800225"/>
              <a:gd name="connsiteY4" fmla="*/ 1006750 h 1571625"/>
              <a:gd name="connsiteX5" fmla="*/ 741081 w 1800225"/>
              <a:gd name="connsiteY5" fmla="*/ 1133475 h 1571625"/>
              <a:gd name="connsiteX6" fmla="*/ 1390650 w 1800225"/>
              <a:gd name="connsiteY6" fmla="*/ 1219200 h 1571625"/>
              <a:gd name="connsiteX7" fmla="*/ 1400175 w 1800225"/>
              <a:gd name="connsiteY7" fmla="*/ 1562100 h 1571625"/>
              <a:gd name="connsiteX8" fmla="*/ 1800225 w 1800225"/>
              <a:gd name="connsiteY8" fmla="*/ 1571625 h 1571625"/>
              <a:gd name="connsiteX9" fmla="*/ 1790700 w 1800225"/>
              <a:gd name="connsiteY9" fmla="*/ 9525 h 1571625"/>
              <a:gd name="connsiteX10" fmla="*/ 0 w 1800225"/>
              <a:gd name="connsiteY10" fmla="*/ 0 h 1571625"/>
              <a:gd name="connsiteX0" fmla="*/ 1406 w 1801631"/>
              <a:gd name="connsiteY0" fmla="*/ 0 h 1571625"/>
              <a:gd name="connsiteX1" fmla="*/ 0 w 1801631"/>
              <a:gd name="connsiteY1" fmla="*/ 730880 h 1571625"/>
              <a:gd name="connsiteX2" fmla="*/ 154334 w 1801631"/>
              <a:gd name="connsiteY2" fmla="*/ 856861 h 1571625"/>
              <a:gd name="connsiteX3" fmla="*/ 531438 w 1801631"/>
              <a:gd name="connsiteY3" fmla="*/ 907043 h 1571625"/>
              <a:gd name="connsiteX4" fmla="*/ 790722 w 1801631"/>
              <a:gd name="connsiteY4" fmla="*/ 1006750 h 1571625"/>
              <a:gd name="connsiteX5" fmla="*/ 742487 w 1801631"/>
              <a:gd name="connsiteY5" fmla="*/ 1133475 h 1571625"/>
              <a:gd name="connsiteX6" fmla="*/ 1392056 w 1801631"/>
              <a:gd name="connsiteY6" fmla="*/ 1219200 h 1571625"/>
              <a:gd name="connsiteX7" fmla="*/ 1401581 w 1801631"/>
              <a:gd name="connsiteY7" fmla="*/ 1562100 h 1571625"/>
              <a:gd name="connsiteX8" fmla="*/ 1801631 w 1801631"/>
              <a:gd name="connsiteY8" fmla="*/ 1571625 h 1571625"/>
              <a:gd name="connsiteX9" fmla="*/ 1792106 w 1801631"/>
              <a:gd name="connsiteY9" fmla="*/ 9525 h 1571625"/>
              <a:gd name="connsiteX10" fmla="*/ 1406 w 1801631"/>
              <a:gd name="connsiteY10" fmla="*/ 0 h 1571625"/>
              <a:gd name="connsiteX0" fmla="*/ 1406 w 1801631"/>
              <a:gd name="connsiteY0" fmla="*/ 0 h 1571625"/>
              <a:gd name="connsiteX1" fmla="*/ 0 w 1801631"/>
              <a:gd name="connsiteY1" fmla="*/ 730880 h 1571625"/>
              <a:gd name="connsiteX2" fmla="*/ 154334 w 1801631"/>
              <a:gd name="connsiteY2" fmla="*/ 856861 h 1571625"/>
              <a:gd name="connsiteX3" fmla="*/ 531438 w 1801631"/>
              <a:gd name="connsiteY3" fmla="*/ 907043 h 1571625"/>
              <a:gd name="connsiteX4" fmla="*/ 790722 w 1801631"/>
              <a:gd name="connsiteY4" fmla="*/ 1006750 h 1571625"/>
              <a:gd name="connsiteX5" fmla="*/ 764349 w 1801631"/>
              <a:gd name="connsiteY5" fmla="*/ 1133475 h 1571625"/>
              <a:gd name="connsiteX6" fmla="*/ 1392056 w 1801631"/>
              <a:gd name="connsiteY6" fmla="*/ 1219200 h 1571625"/>
              <a:gd name="connsiteX7" fmla="*/ 1401581 w 1801631"/>
              <a:gd name="connsiteY7" fmla="*/ 1562100 h 1571625"/>
              <a:gd name="connsiteX8" fmla="*/ 1801631 w 1801631"/>
              <a:gd name="connsiteY8" fmla="*/ 1571625 h 1571625"/>
              <a:gd name="connsiteX9" fmla="*/ 1792106 w 1801631"/>
              <a:gd name="connsiteY9" fmla="*/ 9525 h 1571625"/>
              <a:gd name="connsiteX10" fmla="*/ 1406 w 1801631"/>
              <a:gd name="connsiteY10" fmla="*/ 0 h 1571625"/>
              <a:gd name="connsiteX0" fmla="*/ 1406 w 1801631"/>
              <a:gd name="connsiteY0" fmla="*/ 0 h 1571625"/>
              <a:gd name="connsiteX1" fmla="*/ 0 w 1801631"/>
              <a:gd name="connsiteY1" fmla="*/ 730880 h 1571625"/>
              <a:gd name="connsiteX2" fmla="*/ 154334 w 1801631"/>
              <a:gd name="connsiteY2" fmla="*/ 856861 h 1571625"/>
              <a:gd name="connsiteX3" fmla="*/ 531438 w 1801631"/>
              <a:gd name="connsiteY3" fmla="*/ 907043 h 1571625"/>
              <a:gd name="connsiteX4" fmla="*/ 757930 w 1801631"/>
              <a:gd name="connsiteY4" fmla="*/ 978870 h 1571625"/>
              <a:gd name="connsiteX5" fmla="*/ 764349 w 1801631"/>
              <a:gd name="connsiteY5" fmla="*/ 1133475 h 1571625"/>
              <a:gd name="connsiteX6" fmla="*/ 1392056 w 1801631"/>
              <a:gd name="connsiteY6" fmla="*/ 1219200 h 1571625"/>
              <a:gd name="connsiteX7" fmla="*/ 1401581 w 1801631"/>
              <a:gd name="connsiteY7" fmla="*/ 1562100 h 1571625"/>
              <a:gd name="connsiteX8" fmla="*/ 1801631 w 1801631"/>
              <a:gd name="connsiteY8" fmla="*/ 1571625 h 1571625"/>
              <a:gd name="connsiteX9" fmla="*/ 1792106 w 1801631"/>
              <a:gd name="connsiteY9" fmla="*/ 9525 h 1571625"/>
              <a:gd name="connsiteX10" fmla="*/ 1406 w 1801631"/>
              <a:gd name="connsiteY10" fmla="*/ 0 h 1571625"/>
              <a:gd name="connsiteX0" fmla="*/ 1406 w 1801631"/>
              <a:gd name="connsiteY0" fmla="*/ 0 h 1571625"/>
              <a:gd name="connsiteX1" fmla="*/ 0 w 1801631"/>
              <a:gd name="connsiteY1" fmla="*/ 730880 h 1571625"/>
              <a:gd name="connsiteX2" fmla="*/ 154334 w 1801631"/>
              <a:gd name="connsiteY2" fmla="*/ 856861 h 1571625"/>
              <a:gd name="connsiteX3" fmla="*/ 520508 w 1801631"/>
              <a:gd name="connsiteY3" fmla="*/ 929346 h 1571625"/>
              <a:gd name="connsiteX4" fmla="*/ 757930 w 1801631"/>
              <a:gd name="connsiteY4" fmla="*/ 978870 h 1571625"/>
              <a:gd name="connsiteX5" fmla="*/ 764349 w 1801631"/>
              <a:gd name="connsiteY5" fmla="*/ 1133475 h 1571625"/>
              <a:gd name="connsiteX6" fmla="*/ 1392056 w 1801631"/>
              <a:gd name="connsiteY6" fmla="*/ 1219200 h 1571625"/>
              <a:gd name="connsiteX7" fmla="*/ 1401581 w 1801631"/>
              <a:gd name="connsiteY7" fmla="*/ 1562100 h 1571625"/>
              <a:gd name="connsiteX8" fmla="*/ 1801631 w 1801631"/>
              <a:gd name="connsiteY8" fmla="*/ 1571625 h 1571625"/>
              <a:gd name="connsiteX9" fmla="*/ 1792106 w 1801631"/>
              <a:gd name="connsiteY9" fmla="*/ 9525 h 1571625"/>
              <a:gd name="connsiteX10" fmla="*/ 1406 w 1801631"/>
              <a:gd name="connsiteY10" fmla="*/ 0 h 1571625"/>
              <a:gd name="connsiteX0" fmla="*/ 1406 w 1801631"/>
              <a:gd name="connsiteY0" fmla="*/ 0 h 1571625"/>
              <a:gd name="connsiteX1" fmla="*/ 0 w 1801631"/>
              <a:gd name="connsiteY1" fmla="*/ 730880 h 1571625"/>
              <a:gd name="connsiteX2" fmla="*/ 154334 w 1801631"/>
              <a:gd name="connsiteY2" fmla="*/ 856861 h 1571625"/>
              <a:gd name="connsiteX3" fmla="*/ 520508 w 1801631"/>
              <a:gd name="connsiteY3" fmla="*/ 929346 h 1571625"/>
              <a:gd name="connsiteX4" fmla="*/ 757930 w 1801631"/>
              <a:gd name="connsiteY4" fmla="*/ 978870 h 1571625"/>
              <a:gd name="connsiteX5" fmla="*/ 797140 w 1801631"/>
              <a:gd name="connsiteY5" fmla="*/ 1161353 h 1571625"/>
              <a:gd name="connsiteX6" fmla="*/ 1392056 w 1801631"/>
              <a:gd name="connsiteY6" fmla="*/ 1219200 h 1571625"/>
              <a:gd name="connsiteX7" fmla="*/ 1401581 w 1801631"/>
              <a:gd name="connsiteY7" fmla="*/ 1562100 h 1571625"/>
              <a:gd name="connsiteX8" fmla="*/ 1801631 w 1801631"/>
              <a:gd name="connsiteY8" fmla="*/ 1571625 h 1571625"/>
              <a:gd name="connsiteX9" fmla="*/ 1792106 w 1801631"/>
              <a:gd name="connsiteY9" fmla="*/ 9525 h 1571625"/>
              <a:gd name="connsiteX10" fmla="*/ 1406 w 1801631"/>
              <a:gd name="connsiteY10" fmla="*/ 0 h 1571625"/>
              <a:gd name="connsiteX0" fmla="*/ 1406 w 1801631"/>
              <a:gd name="connsiteY0" fmla="*/ 0 h 1589978"/>
              <a:gd name="connsiteX1" fmla="*/ 0 w 1801631"/>
              <a:gd name="connsiteY1" fmla="*/ 730880 h 1589978"/>
              <a:gd name="connsiteX2" fmla="*/ 154334 w 1801631"/>
              <a:gd name="connsiteY2" fmla="*/ 856861 h 1589978"/>
              <a:gd name="connsiteX3" fmla="*/ 520508 w 1801631"/>
              <a:gd name="connsiteY3" fmla="*/ 929346 h 1589978"/>
              <a:gd name="connsiteX4" fmla="*/ 757930 w 1801631"/>
              <a:gd name="connsiteY4" fmla="*/ 978870 h 1589978"/>
              <a:gd name="connsiteX5" fmla="*/ 797140 w 1801631"/>
              <a:gd name="connsiteY5" fmla="*/ 1161353 h 1589978"/>
              <a:gd name="connsiteX6" fmla="*/ 1392056 w 1801631"/>
              <a:gd name="connsiteY6" fmla="*/ 1219200 h 1589978"/>
              <a:gd name="connsiteX7" fmla="*/ 1396115 w 1801631"/>
              <a:gd name="connsiteY7" fmla="*/ 1589978 h 1589978"/>
              <a:gd name="connsiteX8" fmla="*/ 1801631 w 1801631"/>
              <a:gd name="connsiteY8" fmla="*/ 1571625 h 1589978"/>
              <a:gd name="connsiteX9" fmla="*/ 1792106 w 1801631"/>
              <a:gd name="connsiteY9" fmla="*/ 9525 h 1589978"/>
              <a:gd name="connsiteX10" fmla="*/ 1406 w 1801631"/>
              <a:gd name="connsiteY10" fmla="*/ 0 h 1589978"/>
              <a:gd name="connsiteX0" fmla="*/ 1406 w 1792106"/>
              <a:gd name="connsiteY0" fmla="*/ 0 h 1610656"/>
              <a:gd name="connsiteX1" fmla="*/ 0 w 1792106"/>
              <a:gd name="connsiteY1" fmla="*/ 730880 h 1610656"/>
              <a:gd name="connsiteX2" fmla="*/ 154334 w 1792106"/>
              <a:gd name="connsiteY2" fmla="*/ 856861 h 1610656"/>
              <a:gd name="connsiteX3" fmla="*/ 520508 w 1792106"/>
              <a:gd name="connsiteY3" fmla="*/ 929346 h 1610656"/>
              <a:gd name="connsiteX4" fmla="*/ 757930 w 1792106"/>
              <a:gd name="connsiteY4" fmla="*/ 978870 h 1610656"/>
              <a:gd name="connsiteX5" fmla="*/ 797140 w 1792106"/>
              <a:gd name="connsiteY5" fmla="*/ 1161353 h 1610656"/>
              <a:gd name="connsiteX6" fmla="*/ 1392056 w 1792106"/>
              <a:gd name="connsiteY6" fmla="*/ 1219200 h 1610656"/>
              <a:gd name="connsiteX7" fmla="*/ 1396115 w 1792106"/>
              <a:gd name="connsiteY7" fmla="*/ 1589978 h 1610656"/>
              <a:gd name="connsiteX8" fmla="*/ 1790700 w 1792106"/>
              <a:gd name="connsiteY8" fmla="*/ 1610656 h 1610656"/>
              <a:gd name="connsiteX9" fmla="*/ 1792106 w 1792106"/>
              <a:gd name="connsiteY9" fmla="*/ 9525 h 1610656"/>
              <a:gd name="connsiteX10" fmla="*/ 1406 w 1792106"/>
              <a:gd name="connsiteY10" fmla="*/ 0 h 1610656"/>
              <a:gd name="connsiteX0" fmla="*/ 1406 w 1792106"/>
              <a:gd name="connsiteY0" fmla="*/ 0 h 1610656"/>
              <a:gd name="connsiteX1" fmla="*/ 0 w 1792106"/>
              <a:gd name="connsiteY1" fmla="*/ 730880 h 1610656"/>
              <a:gd name="connsiteX2" fmla="*/ 154334 w 1792106"/>
              <a:gd name="connsiteY2" fmla="*/ 856861 h 1610656"/>
              <a:gd name="connsiteX3" fmla="*/ 520508 w 1792106"/>
              <a:gd name="connsiteY3" fmla="*/ 929346 h 1610656"/>
              <a:gd name="connsiteX4" fmla="*/ 757930 w 1792106"/>
              <a:gd name="connsiteY4" fmla="*/ 978870 h 1610656"/>
              <a:gd name="connsiteX5" fmla="*/ 797140 w 1792106"/>
              <a:gd name="connsiteY5" fmla="*/ 1161353 h 1610656"/>
              <a:gd name="connsiteX6" fmla="*/ 1386590 w 1792106"/>
              <a:gd name="connsiteY6" fmla="*/ 1230351 h 1610656"/>
              <a:gd name="connsiteX7" fmla="*/ 1396115 w 1792106"/>
              <a:gd name="connsiteY7" fmla="*/ 1589978 h 1610656"/>
              <a:gd name="connsiteX8" fmla="*/ 1790700 w 1792106"/>
              <a:gd name="connsiteY8" fmla="*/ 1610656 h 1610656"/>
              <a:gd name="connsiteX9" fmla="*/ 1792106 w 1792106"/>
              <a:gd name="connsiteY9" fmla="*/ 9525 h 1610656"/>
              <a:gd name="connsiteX10" fmla="*/ 1406 w 1792106"/>
              <a:gd name="connsiteY10" fmla="*/ 0 h 1610656"/>
              <a:gd name="connsiteX0" fmla="*/ 7336 w 1798036"/>
              <a:gd name="connsiteY0" fmla="*/ 0 h 1610656"/>
              <a:gd name="connsiteX1" fmla="*/ 5930 w 1798036"/>
              <a:gd name="connsiteY1" fmla="*/ 730880 h 1610656"/>
              <a:gd name="connsiteX2" fmla="*/ 12744 w 1798036"/>
              <a:gd name="connsiteY2" fmla="*/ 828983 h 1610656"/>
              <a:gd name="connsiteX3" fmla="*/ 160264 w 1798036"/>
              <a:gd name="connsiteY3" fmla="*/ 856861 h 1610656"/>
              <a:gd name="connsiteX4" fmla="*/ 526438 w 1798036"/>
              <a:gd name="connsiteY4" fmla="*/ 929346 h 1610656"/>
              <a:gd name="connsiteX5" fmla="*/ 763860 w 1798036"/>
              <a:gd name="connsiteY5" fmla="*/ 978870 h 1610656"/>
              <a:gd name="connsiteX6" fmla="*/ 803070 w 1798036"/>
              <a:gd name="connsiteY6" fmla="*/ 1161353 h 1610656"/>
              <a:gd name="connsiteX7" fmla="*/ 1392520 w 1798036"/>
              <a:gd name="connsiteY7" fmla="*/ 1230351 h 1610656"/>
              <a:gd name="connsiteX8" fmla="*/ 1402045 w 1798036"/>
              <a:gd name="connsiteY8" fmla="*/ 1589978 h 1610656"/>
              <a:gd name="connsiteX9" fmla="*/ 1796630 w 1798036"/>
              <a:gd name="connsiteY9" fmla="*/ 1610656 h 1610656"/>
              <a:gd name="connsiteX10" fmla="*/ 1798036 w 1798036"/>
              <a:gd name="connsiteY10" fmla="*/ 9525 h 1610656"/>
              <a:gd name="connsiteX11" fmla="*/ 7336 w 1798036"/>
              <a:gd name="connsiteY11" fmla="*/ 0 h 1610656"/>
              <a:gd name="connsiteX0" fmla="*/ 7336 w 1798036"/>
              <a:gd name="connsiteY0" fmla="*/ 0 h 1610656"/>
              <a:gd name="connsiteX1" fmla="*/ 5930 w 1798036"/>
              <a:gd name="connsiteY1" fmla="*/ 730880 h 1610656"/>
              <a:gd name="connsiteX2" fmla="*/ 12744 w 1798036"/>
              <a:gd name="connsiteY2" fmla="*/ 828983 h 1610656"/>
              <a:gd name="connsiteX3" fmla="*/ 160264 w 1798036"/>
              <a:gd name="connsiteY3" fmla="*/ 856861 h 1610656"/>
              <a:gd name="connsiteX4" fmla="*/ 526438 w 1798036"/>
              <a:gd name="connsiteY4" fmla="*/ 929346 h 1610656"/>
              <a:gd name="connsiteX5" fmla="*/ 680780 w 1798036"/>
              <a:gd name="connsiteY5" fmla="*/ 989278 h 1610656"/>
              <a:gd name="connsiteX6" fmla="*/ 803070 w 1798036"/>
              <a:gd name="connsiteY6" fmla="*/ 1161353 h 1610656"/>
              <a:gd name="connsiteX7" fmla="*/ 1392520 w 1798036"/>
              <a:gd name="connsiteY7" fmla="*/ 1230351 h 1610656"/>
              <a:gd name="connsiteX8" fmla="*/ 1402045 w 1798036"/>
              <a:gd name="connsiteY8" fmla="*/ 1589978 h 1610656"/>
              <a:gd name="connsiteX9" fmla="*/ 1796630 w 1798036"/>
              <a:gd name="connsiteY9" fmla="*/ 1610656 h 1610656"/>
              <a:gd name="connsiteX10" fmla="*/ 1798036 w 1798036"/>
              <a:gd name="connsiteY10" fmla="*/ 9525 h 1610656"/>
              <a:gd name="connsiteX11" fmla="*/ 7336 w 1798036"/>
              <a:gd name="connsiteY11" fmla="*/ 0 h 1610656"/>
              <a:gd name="connsiteX0" fmla="*/ 7336 w 1798036"/>
              <a:gd name="connsiteY0" fmla="*/ 0 h 1610656"/>
              <a:gd name="connsiteX1" fmla="*/ 5930 w 1798036"/>
              <a:gd name="connsiteY1" fmla="*/ 730880 h 1610656"/>
              <a:gd name="connsiteX2" fmla="*/ 12744 w 1798036"/>
              <a:gd name="connsiteY2" fmla="*/ 828983 h 1610656"/>
              <a:gd name="connsiteX3" fmla="*/ 160264 w 1798036"/>
              <a:gd name="connsiteY3" fmla="*/ 856861 h 1610656"/>
              <a:gd name="connsiteX4" fmla="*/ 526438 w 1798036"/>
              <a:gd name="connsiteY4" fmla="*/ 929346 h 1610656"/>
              <a:gd name="connsiteX5" fmla="*/ 680780 w 1798036"/>
              <a:gd name="connsiteY5" fmla="*/ 989278 h 1610656"/>
              <a:gd name="connsiteX6" fmla="*/ 696912 w 1798036"/>
              <a:gd name="connsiteY6" fmla="*/ 1166557 h 1610656"/>
              <a:gd name="connsiteX7" fmla="*/ 1392520 w 1798036"/>
              <a:gd name="connsiteY7" fmla="*/ 1230351 h 1610656"/>
              <a:gd name="connsiteX8" fmla="*/ 1402045 w 1798036"/>
              <a:gd name="connsiteY8" fmla="*/ 1589978 h 1610656"/>
              <a:gd name="connsiteX9" fmla="*/ 1796630 w 1798036"/>
              <a:gd name="connsiteY9" fmla="*/ 1610656 h 1610656"/>
              <a:gd name="connsiteX10" fmla="*/ 1798036 w 1798036"/>
              <a:gd name="connsiteY10" fmla="*/ 9525 h 1610656"/>
              <a:gd name="connsiteX11" fmla="*/ 7336 w 1798036"/>
              <a:gd name="connsiteY11" fmla="*/ 0 h 1610656"/>
              <a:gd name="connsiteX0" fmla="*/ 7336 w 1798036"/>
              <a:gd name="connsiteY0" fmla="*/ 0 h 1610656"/>
              <a:gd name="connsiteX1" fmla="*/ 5930 w 1798036"/>
              <a:gd name="connsiteY1" fmla="*/ 730880 h 1610656"/>
              <a:gd name="connsiteX2" fmla="*/ 12744 w 1798036"/>
              <a:gd name="connsiteY2" fmla="*/ 828983 h 1610656"/>
              <a:gd name="connsiteX3" fmla="*/ 160264 w 1798036"/>
              <a:gd name="connsiteY3" fmla="*/ 856861 h 1610656"/>
              <a:gd name="connsiteX4" fmla="*/ 526438 w 1798036"/>
              <a:gd name="connsiteY4" fmla="*/ 929346 h 1610656"/>
              <a:gd name="connsiteX5" fmla="*/ 708473 w 1798036"/>
              <a:gd name="connsiteY5" fmla="*/ 994482 h 1610656"/>
              <a:gd name="connsiteX6" fmla="*/ 696912 w 1798036"/>
              <a:gd name="connsiteY6" fmla="*/ 1166557 h 1610656"/>
              <a:gd name="connsiteX7" fmla="*/ 1392520 w 1798036"/>
              <a:gd name="connsiteY7" fmla="*/ 1230351 h 1610656"/>
              <a:gd name="connsiteX8" fmla="*/ 1402045 w 1798036"/>
              <a:gd name="connsiteY8" fmla="*/ 1589978 h 1610656"/>
              <a:gd name="connsiteX9" fmla="*/ 1796630 w 1798036"/>
              <a:gd name="connsiteY9" fmla="*/ 1610656 h 1610656"/>
              <a:gd name="connsiteX10" fmla="*/ 1798036 w 1798036"/>
              <a:gd name="connsiteY10" fmla="*/ 9525 h 1610656"/>
              <a:gd name="connsiteX11" fmla="*/ 7336 w 1798036"/>
              <a:gd name="connsiteY11" fmla="*/ 0 h 1610656"/>
              <a:gd name="connsiteX0" fmla="*/ 7336 w 1798036"/>
              <a:gd name="connsiteY0" fmla="*/ 0 h 1610656"/>
              <a:gd name="connsiteX1" fmla="*/ 5930 w 1798036"/>
              <a:gd name="connsiteY1" fmla="*/ 730880 h 1610656"/>
              <a:gd name="connsiteX2" fmla="*/ 12744 w 1798036"/>
              <a:gd name="connsiteY2" fmla="*/ 828983 h 1610656"/>
              <a:gd name="connsiteX3" fmla="*/ 160264 w 1798036"/>
              <a:gd name="connsiteY3" fmla="*/ 856861 h 1610656"/>
              <a:gd name="connsiteX4" fmla="*/ 526438 w 1798036"/>
              <a:gd name="connsiteY4" fmla="*/ 929346 h 1610656"/>
              <a:gd name="connsiteX5" fmla="*/ 708473 w 1798036"/>
              <a:gd name="connsiteY5" fmla="*/ 994482 h 1610656"/>
              <a:gd name="connsiteX6" fmla="*/ 710759 w 1798036"/>
              <a:gd name="connsiteY6" fmla="*/ 1171761 h 1610656"/>
              <a:gd name="connsiteX7" fmla="*/ 1392520 w 1798036"/>
              <a:gd name="connsiteY7" fmla="*/ 1230351 h 1610656"/>
              <a:gd name="connsiteX8" fmla="*/ 1402045 w 1798036"/>
              <a:gd name="connsiteY8" fmla="*/ 1589978 h 1610656"/>
              <a:gd name="connsiteX9" fmla="*/ 1796630 w 1798036"/>
              <a:gd name="connsiteY9" fmla="*/ 1610656 h 1610656"/>
              <a:gd name="connsiteX10" fmla="*/ 1798036 w 1798036"/>
              <a:gd name="connsiteY10" fmla="*/ 9525 h 1610656"/>
              <a:gd name="connsiteX11" fmla="*/ 7336 w 1798036"/>
              <a:gd name="connsiteY11" fmla="*/ 0 h 16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8036" h="1610656">
                <a:moveTo>
                  <a:pt x="7336" y="0"/>
                </a:moveTo>
                <a:cubicBezTo>
                  <a:pt x="6867" y="243627"/>
                  <a:pt x="6399" y="487253"/>
                  <a:pt x="5930" y="730880"/>
                </a:cubicBezTo>
                <a:cubicBezTo>
                  <a:pt x="8653" y="869044"/>
                  <a:pt x="-12978" y="807986"/>
                  <a:pt x="12744" y="828983"/>
                </a:cubicBezTo>
                <a:cubicBezTo>
                  <a:pt x="38466" y="849980"/>
                  <a:pt x="76470" y="840134"/>
                  <a:pt x="160264" y="856861"/>
                </a:cubicBezTo>
                <a:cubicBezTo>
                  <a:pt x="247015" y="870424"/>
                  <a:pt x="424017" y="911799"/>
                  <a:pt x="526438" y="929346"/>
                </a:cubicBezTo>
                <a:cubicBezTo>
                  <a:pt x="628859" y="946893"/>
                  <a:pt x="673298" y="954885"/>
                  <a:pt x="708473" y="994482"/>
                </a:cubicBezTo>
                <a:lnTo>
                  <a:pt x="710759" y="1171761"/>
                </a:lnTo>
                <a:lnTo>
                  <a:pt x="1392520" y="1230351"/>
                </a:lnTo>
                <a:lnTo>
                  <a:pt x="1402045" y="1589978"/>
                </a:lnTo>
                <a:lnTo>
                  <a:pt x="1796630" y="1610656"/>
                </a:lnTo>
                <a:cubicBezTo>
                  <a:pt x="1797099" y="1076946"/>
                  <a:pt x="1797567" y="543235"/>
                  <a:pt x="1798036" y="9525"/>
                </a:cubicBezTo>
                <a:lnTo>
                  <a:pt x="7336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223182" y="4683981"/>
            <a:ext cx="1968753" cy="1457325"/>
          </a:xfrm>
          <a:custGeom>
            <a:avLst/>
            <a:gdLst>
              <a:gd name="connsiteX0" fmla="*/ 0 w 1790700"/>
              <a:gd name="connsiteY0" fmla="*/ 428625 h 1495425"/>
              <a:gd name="connsiteX1" fmla="*/ 504825 w 1790700"/>
              <a:gd name="connsiteY1" fmla="*/ 371475 h 1495425"/>
              <a:gd name="connsiteX2" fmla="*/ 514350 w 1790700"/>
              <a:gd name="connsiteY2" fmla="*/ 523875 h 1495425"/>
              <a:gd name="connsiteX3" fmla="*/ 1371600 w 1790700"/>
              <a:gd name="connsiteY3" fmla="*/ 400050 h 1495425"/>
              <a:gd name="connsiteX4" fmla="*/ 1362075 w 1790700"/>
              <a:gd name="connsiteY4" fmla="*/ 57150 h 1495425"/>
              <a:gd name="connsiteX5" fmla="*/ 1790700 w 1790700"/>
              <a:gd name="connsiteY5" fmla="*/ 0 h 1495425"/>
              <a:gd name="connsiteX6" fmla="*/ 1781175 w 1790700"/>
              <a:gd name="connsiteY6" fmla="*/ 1495425 h 1495425"/>
              <a:gd name="connsiteX7" fmla="*/ 0 w 1790700"/>
              <a:gd name="connsiteY7" fmla="*/ 1495425 h 1495425"/>
              <a:gd name="connsiteX8" fmla="*/ 0 w 1790700"/>
              <a:gd name="connsiteY8" fmla="*/ 428625 h 1495425"/>
              <a:gd name="connsiteX0" fmla="*/ 0 w 1790700"/>
              <a:gd name="connsiteY0" fmla="*/ 428625 h 1495425"/>
              <a:gd name="connsiteX1" fmla="*/ 771525 w 1790700"/>
              <a:gd name="connsiteY1" fmla="*/ 333375 h 1495425"/>
              <a:gd name="connsiteX2" fmla="*/ 514350 w 1790700"/>
              <a:gd name="connsiteY2" fmla="*/ 523875 h 1495425"/>
              <a:gd name="connsiteX3" fmla="*/ 1371600 w 1790700"/>
              <a:gd name="connsiteY3" fmla="*/ 400050 h 1495425"/>
              <a:gd name="connsiteX4" fmla="*/ 1362075 w 1790700"/>
              <a:gd name="connsiteY4" fmla="*/ 57150 h 1495425"/>
              <a:gd name="connsiteX5" fmla="*/ 1790700 w 1790700"/>
              <a:gd name="connsiteY5" fmla="*/ 0 h 1495425"/>
              <a:gd name="connsiteX6" fmla="*/ 1781175 w 1790700"/>
              <a:gd name="connsiteY6" fmla="*/ 1495425 h 1495425"/>
              <a:gd name="connsiteX7" fmla="*/ 0 w 1790700"/>
              <a:gd name="connsiteY7" fmla="*/ 1495425 h 1495425"/>
              <a:gd name="connsiteX8" fmla="*/ 0 w 1790700"/>
              <a:gd name="connsiteY8" fmla="*/ 428625 h 1495425"/>
              <a:gd name="connsiteX0" fmla="*/ 0 w 1790700"/>
              <a:gd name="connsiteY0" fmla="*/ 428625 h 1495425"/>
              <a:gd name="connsiteX1" fmla="*/ 771525 w 1790700"/>
              <a:gd name="connsiteY1" fmla="*/ 333375 h 1495425"/>
              <a:gd name="connsiteX2" fmla="*/ 770164 w 1790700"/>
              <a:gd name="connsiteY2" fmla="*/ 523875 h 1495425"/>
              <a:gd name="connsiteX3" fmla="*/ 1371600 w 1790700"/>
              <a:gd name="connsiteY3" fmla="*/ 400050 h 1495425"/>
              <a:gd name="connsiteX4" fmla="*/ 1362075 w 1790700"/>
              <a:gd name="connsiteY4" fmla="*/ 57150 h 1495425"/>
              <a:gd name="connsiteX5" fmla="*/ 1790700 w 1790700"/>
              <a:gd name="connsiteY5" fmla="*/ 0 h 1495425"/>
              <a:gd name="connsiteX6" fmla="*/ 1781175 w 1790700"/>
              <a:gd name="connsiteY6" fmla="*/ 1495425 h 1495425"/>
              <a:gd name="connsiteX7" fmla="*/ 0 w 1790700"/>
              <a:gd name="connsiteY7" fmla="*/ 1495425 h 1495425"/>
              <a:gd name="connsiteX8" fmla="*/ 0 w 1790700"/>
              <a:gd name="connsiteY8" fmla="*/ 428625 h 1495425"/>
              <a:gd name="connsiteX0" fmla="*/ 0 w 1790700"/>
              <a:gd name="connsiteY0" fmla="*/ 428625 h 1495425"/>
              <a:gd name="connsiteX1" fmla="*/ 771525 w 1790700"/>
              <a:gd name="connsiteY1" fmla="*/ 333375 h 1495425"/>
              <a:gd name="connsiteX2" fmla="*/ 770164 w 1790700"/>
              <a:gd name="connsiteY2" fmla="*/ 523875 h 1495425"/>
              <a:gd name="connsiteX3" fmla="*/ 1371600 w 1790700"/>
              <a:gd name="connsiteY3" fmla="*/ 427264 h 1495425"/>
              <a:gd name="connsiteX4" fmla="*/ 1362075 w 1790700"/>
              <a:gd name="connsiteY4" fmla="*/ 57150 h 1495425"/>
              <a:gd name="connsiteX5" fmla="*/ 1790700 w 1790700"/>
              <a:gd name="connsiteY5" fmla="*/ 0 h 1495425"/>
              <a:gd name="connsiteX6" fmla="*/ 1781175 w 1790700"/>
              <a:gd name="connsiteY6" fmla="*/ 1495425 h 1495425"/>
              <a:gd name="connsiteX7" fmla="*/ 0 w 1790700"/>
              <a:gd name="connsiteY7" fmla="*/ 1495425 h 1495425"/>
              <a:gd name="connsiteX8" fmla="*/ 0 w 1790700"/>
              <a:gd name="connsiteY8" fmla="*/ 428625 h 1495425"/>
              <a:gd name="connsiteX0" fmla="*/ 0 w 1790700"/>
              <a:gd name="connsiteY0" fmla="*/ 438150 h 1504950"/>
              <a:gd name="connsiteX1" fmla="*/ 771525 w 1790700"/>
              <a:gd name="connsiteY1" fmla="*/ 0 h 1504950"/>
              <a:gd name="connsiteX2" fmla="*/ 770164 w 1790700"/>
              <a:gd name="connsiteY2" fmla="*/ 533400 h 1504950"/>
              <a:gd name="connsiteX3" fmla="*/ 1371600 w 1790700"/>
              <a:gd name="connsiteY3" fmla="*/ 436789 h 1504950"/>
              <a:gd name="connsiteX4" fmla="*/ 1362075 w 1790700"/>
              <a:gd name="connsiteY4" fmla="*/ 66675 h 1504950"/>
              <a:gd name="connsiteX5" fmla="*/ 1790700 w 1790700"/>
              <a:gd name="connsiteY5" fmla="*/ 9525 h 1504950"/>
              <a:gd name="connsiteX6" fmla="*/ 1781175 w 1790700"/>
              <a:gd name="connsiteY6" fmla="*/ 1504950 h 1504950"/>
              <a:gd name="connsiteX7" fmla="*/ 0 w 1790700"/>
              <a:gd name="connsiteY7" fmla="*/ 1504950 h 1504950"/>
              <a:gd name="connsiteX8" fmla="*/ 0 w 1790700"/>
              <a:gd name="connsiteY8" fmla="*/ 438150 h 1504950"/>
              <a:gd name="connsiteX0" fmla="*/ 0 w 1796143"/>
              <a:gd name="connsiteY0" fmla="*/ 117022 h 1504950"/>
              <a:gd name="connsiteX1" fmla="*/ 776968 w 1796143"/>
              <a:gd name="connsiteY1" fmla="*/ 0 h 1504950"/>
              <a:gd name="connsiteX2" fmla="*/ 775607 w 1796143"/>
              <a:gd name="connsiteY2" fmla="*/ 533400 h 1504950"/>
              <a:gd name="connsiteX3" fmla="*/ 1377043 w 1796143"/>
              <a:gd name="connsiteY3" fmla="*/ 436789 h 1504950"/>
              <a:gd name="connsiteX4" fmla="*/ 1367518 w 1796143"/>
              <a:gd name="connsiteY4" fmla="*/ 66675 h 1504950"/>
              <a:gd name="connsiteX5" fmla="*/ 1796143 w 1796143"/>
              <a:gd name="connsiteY5" fmla="*/ 9525 h 1504950"/>
              <a:gd name="connsiteX6" fmla="*/ 1786618 w 1796143"/>
              <a:gd name="connsiteY6" fmla="*/ 1504950 h 1504950"/>
              <a:gd name="connsiteX7" fmla="*/ 5443 w 1796143"/>
              <a:gd name="connsiteY7" fmla="*/ 1504950 h 1504950"/>
              <a:gd name="connsiteX8" fmla="*/ 0 w 1796143"/>
              <a:gd name="connsiteY8" fmla="*/ 117022 h 1504950"/>
              <a:gd name="connsiteX0" fmla="*/ 0 w 1796143"/>
              <a:gd name="connsiteY0" fmla="*/ 107497 h 1495425"/>
              <a:gd name="connsiteX1" fmla="*/ 782411 w 1796143"/>
              <a:gd name="connsiteY1" fmla="*/ 349703 h 1495425"/>
              <a:gd name="connsiteX2" fmla="*/ 775607 w 1796143"/>
              <a:gd name="connsiteY2" fmla="*/ 523875 h 1495425"/>
              <a:gd name="connsiteX3" fmla="*/ 1377043 w 1796143"/>
              <a:gd name="connsiteY3" fmla="*/ 427264 h 1495425"/>
              <a:gd name="connsiteX4" fmla="*/ 1367518 w 1796143"/>
              <a:gd name="connsiteY4" fmla="*/ 57150 h 1495425"/>
              <a:gd name="connsiteX5" fmla="*/ 1796143 w 1796143"/>
              <a:gd name="connsiteY5" fmla="*/ 0 h 1495425"/>
              <a:gd name="connsiteX6" fmla="*/ 1786618 w 1796143"/>
              <a:gd name="connsiteY6" fmla="*/ 1495425 h 1495425"/>
              <a:gd name="connsiteX7" fmla="*/ 5443 w 1796143"/>
              <a:gd name="connsiteY7" fmla="*/ 1495425 h 1495425"/>
              <a:gd name="connsiteX8" fmla="*/ 0 w 1796143"/>
              <a:gd name="connsiteY8" fmla="*/ 107497 h 1495425"/>
              <a:gd name="connsiteX0" fmla="*/ 5685 w 1790942"/>
              <a:gd name="connsiteY0" fmla="*/ 461283 h 1495425"/>
              <a:gd name="connsiteX1" fmla="*/ 777210 w 1790942"/>
              <a:gd name="connsiteY1" fmla="*/ 349703 h 1495425"/>
              <a:gd name="connsiteX2" fmla="*/ 770406 w 1790942"/>
              <a:gd name="connsiteY2" fmla="*/ 523875 h 1495425"/>
              <a:gd name="connsiteX3" fmla="*/ 1371842 w 1790942"/>
              <a:gd name="connsiteY3" fmla="*/ 427264 h 1495425"/>
              <a:gd name="connsiteX4" fmla="*/ 1362317 w 1790942"/>
              <a:gd name="connsiteY4" fmla="*/ 57150 h 1495425"/>
              <a:gd name="connsiteX5" fmla="*/ 1790942 w 1790942"/>
              <a:gd name="connsiteY5" fmla="*/ 0 h 1495425"/>
              <a:gd name="connsiteX6" fmla="*/ 1781417 w 1790942"/>
              <a:gd name="connsiteY6" fmla="*/ 1495425 h 1495425"/>
              <a:gd name="connsiteX7" fmla="*/ 242 w 1790942"/>
              <a:gd name="connsiteY7" fmla="*/ 1495425 h 1495425"/>
              <a:gd name="connsiteX8" fmla="*/ 5685 w 1790942"/>
              <a:gd name="connsiteY8" fmla="*/ 461283 h 1495425"/>
              <a:gd name="connsiteX0" fmla="*/ 5685 w 1790942"/>
              <a:gd name="connsiteY0" fmla="*/ 461283 h 1495425"/>
              <a:gd name="connsiteX1" fmla="*/ 777210 w 1790942"/>
              <a:gd name="connsiteY1" fmla="*/ 349703 h 1495425"/>
              <a:gd name="connsiteX2" fmla="*/ 770406 w 1790942"/>
              <a:gd name="connsiteY2" fmla="*/ 523875 h 1495425"/>
              <a:gd name="connsiteX3" fmla="*/ 1371842 w 1790942"/>
              <a:gd name="connsiteY3" fmla="*/ 427264 h 1495425"/>
              <a:gd name="connsiteX4" fmla="*/ 1362317 w 1790942"/>
              <a:gd name="connsiteY4" fmla="*/ 78922 h 1495425"/>
              <a:gd name="connsiteX5" fmla="*/ 1790942 w 1790942"/>
              <a:gd name="connsiteY5" fmla="*/ 0 h 1495425"/>
              <a:gd name="connsiteX6" fmla="*/ 1781417 w 1790942"/>
              <a:gd name="connsiteY6" fmla="*/ 1495425 h 1495425"/>
              <a:gd name="connsiteX7" fmla="*/ 242 w 1790942"/>
              <a:gd name="connsiteY7" fmla="*/ 1495425 h 1495425"/>
              <a:gd name="connsiteX8" fmla="*/ 5685 w 1790942"/>
              <a:gd name="connsiteY8" fmla="*/ 461283 h 1495425"/>
              <a:gd name="connsiteX0" fmla="*/ 5685 w 1781417"/>
              <a:gd name="connsiteY0" fmla="*/ 423183 h 1457325"/>
              <a:gd name="connsiteX1" fmla="*/ 777210 w 1781417"/>
              <a:gd name="connsiteY1" fmla="*/ 311603 h 1457325"/>
              <a:gd name="connsiteX2" fmla="*/ 770406 w 1781417"/>
              <a:gd name="connsiteY2" fmla="*/ 485775 h 1457325"/>
              <a:gd name="connsiteX3" fmla="*/ 1371842 w 1781417"/>
              <a:gd name="connsiteY3" fmla="*/ 389164 h 1457325"/>
              <a:gd name="connsiteX4" fmla="*/ 1362317 w 1781417"/>
              <a:gd name="connsiteY4" fmla="*/ 40822 h 1457325"/>
              <a:gd name="connsiteX5" fmla="*/ 1780056 w 1781417"/>
              <a:gd name="connsiteY5" fmla="*/ 0 h 1457325"/>
              <a:gd name="connsiteX6" fmla="*/ 1781417 w 1781417"/>
              <a:gd name="connsiteY6" fmla="*/ 1457325 h 1457325"/>
              <a:gd name="connsiteX7" fmla="*/ 242 w 1781417"/>
              <a:gd name="connsiteY7" fmla="*/ 1457325 h 1457325"/>
              <a:gd name="connsiteX8" fmla="*/ 5685 w 1781417"/>
              <a:gd name="connsiteY8" fmla="*/ 423183 h 1457325"/>
              <a:gd name="connsiteX0" fmla="*/ 5685 w 1781417"/>
              <a:gd name="connsiteY0" fmla="*/ 423183 h 1457325"/>
              <a:gd name="connsiteX1" fmla="*/ 777210 w 1781417"/>
              <a:gd name="connsiteY1" fmla="*/ 311603 h 1457325"/>
              <a:gd name="connsiteX2" fmla="*/ 792177 w 1781417"/>
              <a:gd name="connsiteY2" fmla="*/ 485775 h 1457325"/>
              <a:gd name="connsiteX3" fmla="*/ 1371842 w 1781417"/>
              <a:gd name="connsiteY3" fmla="*/ 389164 h 1457325"/>
              <a:gd name="connsiteX4" fmla="*/ 1362317 w 1781417"/>
              <a:gd name="connsiteY4" fmla="*/ 40822 h 1457325"/>
              <a:gd name="connsiteX5" fmla="*/ 1780056 w 1781417"/>
              <a:gd name="connsiteY5" fmla="*/ 0 h 1457325"/>
              <a:gd name="connsiteX6" fmla="*/ 1781417 w 1781417"/>
              <a:gd name="connsiteY6" fmla="*/ 1457325 h 1457325"/>
              <a:gd name="connsiteX7" fmla="*/ 242 w 1781417"/>
              <a:gd name="connsiteY7" fmla="*/ 1457325 h 1457325"/>
              <a:gd name="connsiteX8" fmla="*/ 5685 w 1781417"/>
              <a:gd name="connsiteY8" fmla="*/ 423183 h 1457325"/>
              <a:gd name="connsiteX0" fmla="*/ 5685 w 1781417"/>
              <a:gd name="connsiteY0" fmla="*/ 423183 h 1457325"/>
              <a:gd name="connsiteX1" fmla="*/ 777210 w 1781417"/>
              <a:gd name="connsiteY1" fmla="*/ 311603 h 1457325"/>
              <a:gd name="connsiteX2" fmla="*/ 700244 w 1781417"/>
              <a:gd name="connsiteY2" fmla="*/ 521335 h 1457325"/>
              <a:gd name="connsiteX3" fmla="*/ 1371842 w 1781417"/>
              <a:gd name="connsiteY3" fmla="*/ 389164 h 1457325"/>
              <a:gd name="connsiteX4" fmla="*/ 1362317 w 1781417"/>
              <a:gd name="connsiteY4" fmla="*/ 40822 h 1457325"/>
              <a:gd name="connsiteX5" fmla="*/ 1780056 w 1781417"/>
              <a:gd name="connsiteY5" fmla="*/ 0 h 1457325"/>
              <a:gd name="connsiteX6" fmla="*/ 1781417 w 1781417"/>
              <a:gd name="connsiteY6" fmla="*/ 1457325 h 1457325"/>
              <a:gd name="connsiteX7" fmla="*/ 242 w 1781417"/>
              <a:gd name="connsiteY7" fmla="*/ 1457325 h 1457325"/>
              <a:gd name="connsiteX8" fmla="*/ 5685 w 1781417"/>
              <a:gd name="connsiteY8" fmla="*/ 423183 h 1457325"/>
              <a:gd name="connsiteX0" fmla="*/ 5685 w 1781417"/>
              <a:gd name="connsiteY0" fmla="*/ 423183 h 1457325"/>
              <a:gd name="connsiteX1" fmla="*/ 708260 w 1781417"/>
              <a:gd name="connsiteY1" fmla="*/ 326843 h 1457325"/>
              <a:gd name="connsiteX2" fmla="*/ 700244 w 1781417"/>
              <a:gd name="connsiteY2" fmla="*/ 521335 h 1457325"/>
              <a:gd name="connsiteX3" fmla="*/ 1371842 w 1781417"/>
              <a:gd name="connsiteY3" fmla="*/ 389164 h 1457325"/>
              <a:gd name="connsiteX4" fmla="*/ 1362317 w 1781417"/>
              <a:gd name="connsiteY4" fmla="*/ 40822 h 1457325"/>
              <a:gd name="connsiteX5" fmla="*/ 1780056 w 1781417"/>
              <a:gd name="connsiteY5" fmla="*/ 0 h 1457325"/>
              <a:gd name="connsiteX6" fmla="*/ 1781417 w 1781417"/>
              <a:gd name="connsiteY6" fmla="*/ 1457325 h 1457325"/>
              <a:gd name="connsiteX7" fmla="*/ 242 w 1781417"/>
              <a:gd name="connsiteY7" fmla="*/ 1457325 h 1457325"/>
              <a:gd name="connsiteX8" fmla="*/ 5685 w 1781417"/>
              <a:gd name="connsiteY8" fmla="*/ 423183 h 1457325"/>
              <a:gd name="connsiteX0" fmla="*/ 5685 w 1781417"/>
              <a:gd name="connsiteY0" fmla="*/ 423183 h 1457325"/>
              <a:gd name="connsiteX1" fmla="*/ 708260 w 1781417"/>
              <a:gd name="connsiteY1" fmla="*/ 326843 h 1457325"/>
              <a:gd name="connsiteX2" fmla="*/ 704841 w 1781417"/>
              <a:gd name="connsiteY2" fmla="*/ 495935 h 1457325"/>
              <a:gd name="connsiteX3" fmla="*/ 1371842 w 1781417"/>
              <a:gd name="connsiteY3" fmla="*/ 389164 h 1457325"/>
              <a:gd name="connsiteX4" fmla="*/ 1362317 w 1781417"/>
              <a:gd name="connsiteY4" fmla="*/ 40822 h 1457325"/>
              <a:gd name="connsiteX5" fmla="*/ 1780056 w 1781417"/>
              <a:gd name="connsiteY5" fmla="*/ 0 h 1457325"/>
              <a:gd name="connsiteX6" fmla="*/ 1781417 w 1781417"/>
              <a:gd name="connsiteY6" fmla="*/ 1457325 h 1457325"/>
              <a:gd name="connsiteX7" fmla="*/ 242 w 1781417"/>
              <a:gd name="connsiteY7" fmla="*/ 1457325 h 1457325"/>
              <a:gd name="connsiteX8" fmla="*/ 5685 w 1781417"/>
              <a:gd name="connsiteY8" fmla="*/ 423183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1417" h="1457325">
                <a:moveTo>
                  <a:pt x="5685" y="423183"/>
                </a:moveTo>
                <a:lnTo>
                  <a:pt x="708260" y="326843"/>
                </a:lnTo>
                <a:cubicBezTo>
                  <a:pt x="707806" y="390343"/>
                  <a:pt x="705295" y="432435"/>
                  <a:pt x="704841" y="495935"/>
                </a:cubicBezTo>
                <a:lnTo>
                  <a:pt x="1371842" y="389164"/>
                </a:lnTo>
                <a:lnTo>
                  <a:pt x="1362317" y="40822"/>
                </a:lnTo>
                <a:lnTo>
                  <a:pt x="1780056" y="0"/>
                </a:lnTo>
                <a:cubicBezTo>
                  <a:pt x="1780510" y="485775"/>
                  <a:pt x="1780963" y="971550"/>
                  <a:pt x="1781417" y="1457325"/>
                </a:cubicBezTo>
                <a:lnTo>
                  <a:pt x="242" y="1457325"/>
                </a:lnTo>
                <a:cubicBezTo>
                  <a:pt x="-1572" y="994682"/>
                  <a:pt x="7499" y="885826"/>
                  <a:pt x="5685" y="423183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328610" y="1569306"/>
            <a:ext cx="27689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95% entered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day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(June – December)  </a:t>
            </a:r>
          </a:p>
          <a:p>
            <a:pPr lvl="0" algn="ctr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(&lt;2 </a:t>
            </a:r>
            <a:r>
              <a:rPr lang="en-US" sz="2000" dirty="0">
                <a:solidFill>
                  <a:srgbClr val="4472C4">
                    <a:lumMod val="75000"/>
                  </a:srgbClr>
                </a:solidFill>
              </a:rPr>
              <a:t>h before sunrise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</a:p>
          <a:p>
            <a:pPr lvl="0" algn="ctr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2 h </a:t>
            </a:r>
            <a:r>
              <a:rPr lang="en-US" sz="2000" dirty="0">
                <a:solidFill>
                  <a:srgbClr val="4472C4">
                    <a:lumMod val="75000"/>
                  </a:srgbClr>
                </a:solidFill>
              </a:rPr>
              <a:t>after sunset </a:t>
            </a:r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)</a:t>
            </a:r>
          </a:p>
          <a:p>
            <a:pPr lvl="0" algn="ctr"/>
            <a:endParaRPr lang="en-US" sz="2000" dirty="0">
              <a:solidFill>
                <a:srgbClr val="4472C4">
                  <a:lumMod val="75000"/>
                </a:srgbClr>
              </a:solidFill>
            </a:endParaRPr>
          </a:p>
          <a:p>
            <a:pPr algn="ctr"/>
            <a:r>
              <a:rPr lang="en-US" sz="2000" b="1" dirty="0">
                <a:solidFill>
                  <a:srgbClr val="0B4CB5"/>
                </a:solidFill>
              </a:rPr>
              <a:t>2020 records in </a:t>
            </a:r>
            <a:r>
              <a:rPr lang="en-US" sz="2000" b="1" dirty="0" smtClean="0">
                <a:solidFill>
                  <a:srgbClr val="0B4CB5"/>
                </a:solidFill>
              </a:rPr>
              <a:t>blue</a:t>
            </a:r>
            <a:endParaRPr lang="en-US" sz="2000" b="1" dirty="0">
              <a:solidFill>
                <a:srgbClr val="0B4CB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14036" y="3930585"/>
            <a:ext cx="2352675" cy="923330"/>
          </a:xfrm>
          <a:prstGeom prst="rect">
            <a:avLst/>
          </a:prstGeom>
          <a:solidFill>
            <a:schemeClr val="accent1">
              <a:alpha val="15000"/>
            </a:schemeClr>
          </a:solidFill>
          <a:ln w="19050">
            <a:solidFill>
              <a:srgbClr val="003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Hours available for zero gen implementation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124680" y="6421068"/>
            <a:ext cx="2084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Itlis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(2020, 2021)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9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6"/>
          <a:stretch/>
        </p:blipFill>
        <p:spPr>
          <a:xfrm>
            <a:off x="1812323" y="1491049"/>
            <a:ext cx="7704953" cy="53669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828360" y="1771508"/>
            <a:ext cx="532459" cy="538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62456" y="5471879"/>
            <a:ext cx="1419922" cy="607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8348895" y="1784763"/>
            <a:ext cx="833482" cy="474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94998" y="1604881"/>
            <a:ext cx="1239597" cy="15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62456" y="3756980"/>
            <a:ext cx="1354018" cy="106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17802" y="3920940"/>
            <a:ext cx="1004922" cy="110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24680" y="6421068"/>
            <a:ext cx="2084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Itlis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(2020, 2021)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01209" y="2194200"/>
            <a:ext cx="1487674" cy="152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01209" y="1859670"/>
            <a:ext cx="304110" cy="31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01209" y="3801424"/>
            <a:ext cx="1487674" cy="173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66963" y="3960273"/>
            <a:ext cx="1043837" cy="16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21284" y="1573003"/>
            <a:ext cx="1981377" cy="45666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Diel Timing of PIT Tagged adult </a:t>
            </a:r>
            <a:r>
              <a:rPr lang="en-US" sz="3200" dirty="0" smtClean="0"/>
              <a:t>steelhead 2016-2019</a:t>
            </a:r>
            <a:endParaRPr lang="en-US" sz="3200" dirty="0"/>
          </a:p>
        </p:txBody>
      </p:sp>
      <p:sp>
        <p:nvSpPr>
          <p:cNvPr id="20" name="Freeform 19"/>
          <p:cNvSpPr/>
          <p:nvPr/>
        </p:nvSpPr>
        <p:spPr>
          <a:xfrm>
            <a:off x="6223182" y="4683981"/>
            <a:ext cx="1968753" cy="1457325"/>
          </a:xfrm>
          <a:custGeom>
            <a:avLst/>
            <a:gdLst>
              <a:gd name="connsiteX0" fmla="*/ 0 w 1790700"/>
              <a:gd name="connsiteY0" fmla="*/ 428625 h 1495425"/>
              <a:gd name="connsiteX1" fmla="*/ 504825 w 1790700"/>
              <a:gd name="connsiteY1" fmla="*/ 371475 h 1495425"/>
              <a:gd name="connsiteX2" fmla="*/ 514350 w 1790700"/>
              <a:gd name="connsiteY2" fmla="*/ 523875 h 1495425"/>
              <a:gd name="connsiteX3" fmla="*/ 1371600 w 1790700"/>
              <a:gd name="connsiteY3" fmla="*/ 400050 h 1495425"/>
              <a:gd name="connsiteX4" fmla="*/ 1362075 w 1790700"/>
              <a:gd name="connsiteY4" fmla="*/ 57150 h 1495425"/>
              <a:gd name="connsiteX5" fmla="*/ 1790700 w 1790700"/>
              <a:gd name="connsiteY5" fmla="*/ 0 h 1495425"/>
              <a:gd name="connsiteX6" fmla="*/ 1781175 w 1790700"/>
              <a:gd name="connsiteY6" fmla="*/ 1495425 h 1495425"/>
              <a:gd name="connsiteX7" fmla="*/ 0 w 1790700"/>
              <a:gd name="connsiteY7" fmla="*/ 1495425 h 1495425"/>
              <a:gd name="connsiteX8" fmla="*/ 0 w 1790700"/>
              <a:gd name="connsiteY8" fmla="*/ 428625 h 1495425"/>
              <a:gd name="connsiteX0" fmla="*/ 0 w 1790700"/>
              <a:gd name="connsiteY0" fmla="*/ 428625 h 1495425"/>
              <a:gd name="connsiteX1" fmla="*/ 771525 w 1790700"/>
              <a:gd name="connsiteY1" fmla="*/ 333375 h 1495425"/>
              <a:gd name="connsiteX2" fmla="*/ 514350 w 1790700"/>
              <a:gd name="connsiteY2" fmla="*/ 523875 h 1495425"/>
              <a:gd name="connsiteX3" fmla="*/ 1371600 w 1790700"/>
              <a:gd name="connsiteY3" fmla="*/ 400050 h 1495425"/>
              <a:gd name="connsiteX4" fmla="*/ 1362075 w 1790700"/>
              <a:gd name="connsiteY4" fmla="*/ 57150 h 1495425"/>
              <a:gd name="connsiteX5" fmla="*/ 1790700 w 1790700"/>
              <a:gd name="connsiteY5" fmla="*/ 0 h 1495425"/>
              <a:gd name="connsiteX6" fmla="*/ 1781175 w 1790700"/>
              <a:gd name="connsiteY6" fmla="*/ 1495425 h 1495425"/>
              <a:gd name="connsiteX7" fmla="*/ 0 w 1790700"/>
              <a:gd name="connsiteY7" fmla="*/ 1495425 h 1495425"/>
              <a:gd name="connsiteX8" fmla="*/ 0 w 1790700"/>
              <a:gd name="connsiteY8" fmla="*/ 428625 h 1495425"/>
              <a:gd name="connsiteX0" fmla="*/ 0 w 1790700"/>
              <a:gd name="connsiteY0" fmla="*/ 428625 h 1495425"/>
              <a:gd name="connsiteX1" fmla="*/ 771525 w 1790700"/>
              <a:gd name="connsiteY1" fmla="*/ 333375 h 1495425"/>
              <a:gd name="connsiteX2" fmla="*/ 770164 w 1790700"/>
              <a:gd name="connsiteY2" fmla="*/ 523875 h 1495425"/>
              <a:gd name="connsiteX3" fmla="*/ 1371600 w 1790700"/>
              <a:gd name="connsiteY3" fmla="*/ 400050 h 1495425"/>
              <a:gd name="connsiteX4" fmla="*/ 1362075 w 1790700"/>
              <a:gd name="connsiteY4" fmla="*/ 57150 h 1495425"/>
              <a:gd name="connsiteX5" fmla="*/ 1790700 w 1790700"/>
              <a:gd name="connsiteY5" fmla="*/ 0 h 1495425"/>
              <a:gd name="connsiteX6" fmla="*/ 1781175 w 1790700"/>
              <a:gd name="connsiteY6" fmla="*/ 1495425 h 1495425"/>
              <a:gd name="connsiteX7" fmla="*/ 0 w 1790700"/>
              <a:gd name="connsiteY7" fmla="*/ 1495425 h 1495425"/>
              <a:gd name="connsiteX8" fmla="*/ 0 w 1790700"/>
              <a:gd name="connsiteY8" fmla="*/ 428625 h 1495425"/>
              <a:gd name="connsiteX0" fmla="*/ 0 w 1790700"/>
              <a:gd name="connsiteY0" fmla="*/ 428625 h 1495425"/>
              <a:gd name="connsiteX1" fmla="*/ 771525 w 1790700"/>
              <a:gd name="connsiteY1" fmla="*/ 333375 h 1495425"/>
              <a:gd name="connsiteX2" fmla="*/ 770164 w 1790700"/>
              <a:gd name="connsiteY2" fmla="*/ 523875 h 1495425"/>
              <a:gd name="connsiteX3" fmla="*/ 1371600 w 1790700"/>
              <a:gd name="connsiteY3" fmla="*/ 427264 h 1495425"/>
              <a:gd name="connsiteX4" fmla="*/ 1362075 w 1790700"/>
              <a:gd name="connsiteY4" fmla="*/ 57150 h 1495425"/>
              <a:gd name="connsiteX5" fmla="*/ 1790700 w 1790700"/>
              <a:gd name="connsiteY5" fmla="*/ 0 h 1495425"/>
              <a:gd name="connsiteX6" fmla="*/ 1781175 w 1790700"/>
              <a:gd name="connsiteY6" fmla="*/ 1495425 h 1495425"/>
              <a:gd name="connsiteX7" fmla="*/ 0 w 1790700"/>
              <a:gd name="connsiteY7" fmla="*/ 1495425 h 1495425"/>
              <a:gd name="connsiteX8" fmla="*/ 0 w 1790700"/>
              <a:gd name="connsiteY8" fmla="*/ 428625 h 1495425"/>
              <a:gd name="connsiteX0" fmla="*/ 0 w 1790700"/>
              <a:gd name="connsiteY0" fmla="*/ 438150 h 1504950"/>
              <a:gd name="connsiteX1" fmla="*/ 771525 w 1790700"/>
              <a:gd name="connsiteY1" fmla="*/ 0 h 1504950"/>
              <a:gd name="connsiteX2" fmla="*/ 770164 w 1790700"/>
              <a:gd name="connsiteY2" fmla="*/ 533400 h 1504950"/>
              <a:gd name="connsiteX3" fmla="*/ 1371600 w 1790700"/>
              <a:gd name="connsiteY3" fmla="*/ 436789 h 1504950"/>
              <a:gd name="connsiteX4" fmla="*/ 1362075 w 1790700"/>
              <a:gd name="connsiteY4" fmla="*/ 66675 h 1504950"/>
              <a:gd name="connsiteX5" fmla="*/ 1790700 w 1790700"/>
              <a:gd name="connsiteY5" fmla="*/ 9525 h 1504950"/>
              <a:gd name="connsiteX6" fmla="*/ 1781175 w 1790700"/>
              <a:gd name="connsiteY6" fmla="*/ 1504950 h 1504950"/>
              <a:gd name="connsiteX7" fmla="*/ 0 w 1790700"/>
              <a:gd name="connsiteY7" fmla="*/ 1504950 h 1504950"/>
              <a:gd name="connsiteX8" fmla="*/ 0 w 1790700"/>
              <a:gd name="connsiteY8" fmla="*/ 438150 h 1504950"/>
              <a:gd name="connsiteX0" fmla="*/ 0 w 1796143"/>
              <a:gd name="connsiteY0" fmla="*/ 117022 h 1504950"/>
              <a:gd name="connsiteX1" fmla="*/ 776968 w 1796143"/>
              <a:gd name="connsiteY1" fmla="*/ 0 h 1504950"/>
              <a:gd name="connsiteX2" fmla="*/ 775607 w 1796143"/>
              <a:gd name="connsiteY2" fmla="*/ 533400 h 1504950"/>
              <a:gd name="connsiteX3" fmla="*/ 1377043 w 1796143"/>
              <a:gd name="connsiteY3" fmla="*/ 436789 h 1504950"/>
              <a:gd name="connsiteX4" fmla="*/ 1367518 w 1796143"/>
              <a:gd name="connsiteY4" fmla="*/ 66675 h 1504950"/>
              <a:gd name="connsiteX5" fmla="*/ 1796143 w 1796143"/>
              <a:gd name="connsiteY5" fmla="*/ 9525 h 1504950"/>
              <a:gd name="connsiteX6" fmla="*/ 1786618 w 1796143"/>
              <a:gd name="connsiteY6" fmla="*/ 1504950 h 1504950"/>
              <a:gd name="connsiteX7" fmla="*/ 5443 w 1796143"/>
              <a:gd name="connsiteY7" fmla="*/ 1504950 h 1504950"/>
              <a:gd name="connsiteX8" fmla="*/ 0 w 1796143"/>
              <a:gd name="connsiteY8" fmla="*/ 117022 h 1504950"/>
              <a:gd name="connsiteX0" fmla="*/ 0 w 1796143"/>
              <a:gd name="connsiteY0" fmla="*/ 107497 h 1495425"/>
              <a:gd name="connsiteX1" fmla="*/ 782411 w 1796143"/>
              <a:gd name="connsiteY1" fmla="*/ 349703 h 1495425"/>
              <a:gd name="connsiteX2" fmla="*/ 775607 w 1796143"/>
              <a:gd name="connsiteY2" fmla="*/ 523875 h 1495425"/>
              <a:gd name="connsiteX3" fmla="*/ 1377043 w 1796143"/>
              <a:gd name="connsiteY3" fmla="*/ 427264 h 1495425"/>
              <a:gd name="connsiteX4" fmla="*/ 1367518 w 1796143"/>
              <a:gd name="connsiteY4" fmla="*/ 57150 h 1495425"/>
              <a:gd name="connsiteX5" fmla="*/ 1796143 w 1796143"/>
              <a:gd name="connsiteY5" fmla="*/ 0 h 1495425"/>
              <a:gd name="connsiteX6" fmla="*/ 1786618 w 1796143"/>
              <a:gd name="connsiteY6" fmla="*/ 1495425 h 1495425"/>
              <a:gd name="connsiteX7" fmla="*/ 5443 w 1796143"/>
              <a:gd name="connsiteY7" fmla="*/ 1495425 h 1495425"/>
              <a:gd name="connsiteX8" fmla="*/ 0 w 1796143"/>
              <a:gd name="connsiteY8" fmla="*/ 107497 h 1495425"/>
              <a:gd name="connsiteX0" fmla="*/ 5685 w 1790942"/>
              <a:gd name="connsiteY0" fmla="*/ 461283 h 1495425"/>
              <a:gd name="connsiteX1" fmla="*/ 777210 w 1790942"/>
              <a:gd name="connsiteY1" fmla="*/ 349703 h 1495425"/>
              <a:gd name="connsiteX2" fmla="*/ 770406 w 1790942"/>
              <a:gd name="connsiteY2" fmla="*/ 523875 h 1495425"/>
              <a:gd name="connsiteX3" fmla="*/ 1371842 w 1790942"/>
              <a:gd name="connsiteY3" fmla="*/ 427264 h 1495425"/>
              <a:gd name="connsiteX4" fmla="*/ 1362317 w 1790942"/>
              <a:gd name="connsiteY4" fmla="*/ 57150 h 1495425"/>
              <a:gd name="connsiteX5" fmla="*/ 1790942 w 1790942"/>
              <a:gd name="connsiteY5" fmla="*/ 0 h 1495425"/>
              <a:gd name="connsiteX6" fmla="*/ 1781417 w 1790942"/>
              <a:gd name="connsiteY6" fmla="*/ 1495425 h 1495425"/>
              <a:gd name="connsiteX7" fmla="*/ 242 w 1790942"/>
              <a:gd name="connsiteY7" fmla="*/ 1495425 h 1495425"/>
              <a:gd name="connsiteX8" fmla="*/ 5685 w 1790942"/>
              <a:gd name="connsiteY8" fmla="*/ 461283 h 1495425"/>
              <a:gd name="connsiteX0" fmla="*/ 5685 w 1790942"/>
              <a:gd name="connsiteY0" fmla="*/ 461283 h 1495425"/>
              <a:gd name="connsiteX1" fmla="*/ 777210 w 1790942"/>
              <a:gd name="connsiteY1" fmla="*/ 349703 h 1495425"/>
              <a:gd name="connsiteX2" fmla="*/ 770406 w 1790942"/>
              <a:gd name="connsiteY2" fmla="*/ 523875 h 1495425"/>
              <a:gd name="connsiteX3" fmla="*/ 1371842 w 1790942"/>
              <a:gd name="connsiteY3" fmla="*/ 427264 h 1495425"/>
              <a:gd name="connsiteX4" fmla="*/ 1362317 w 1790942"/>
              <a:gd name="connsiteY4" fmla="*/ 78922 h 1495425"/>
              <a:gd name="connsiteX5" fmla="*/ 1790942 w 1790942"/>
              <a:gd name="connsiteY5" fmla="*/ 0 h 1495425"/>
              <a:gd name="connsiteX6" fmla="*/ 1781417 w 1790942"/>
              <a:gd name="connsiteY6" fmla="*/ 1495425 h 1495425"/>
              <a:gd name="connsiteX7" fmla="*/ 242 w 1790942"/>
              <a:gd name="connsiteY7" fmla="*/ 1495425 h 1495425"/>
              <a:gd name="connsiteX8" fmla="*/ 5685 w 1790942"/>
              <a:gd name="connsiteY8" fmla="*/ 461283 h 1495425"/>
              <a:gd name="connsiteX0" fmla="*/ 5685 w 1781417"/>
              <a:gd name="connsiteY0" fmla="*/ 423183 h 1457325"/>
              <a:gd name="connsiteX1" fmla="*/ 777210 w 1781417"/>
              <a:gd name="connsiteY1" fmla="*/ 311603 h 1457325"/>
              <a:gd name="connsiteX2" fmla="*/ 770406 w 1781417"/>
              <a:gd name="connsiteY2" fmla="*/ 485775 h 1457325"/>
              <a:gd name="connsiteX3" fmla="*/ 1371842 w 1781417"/>
              <a:gd name="connsiteY3" fmla="*/ 389164 h 1457325"/>
              <a:gd name="connsiteX4" fmla="*/ 1362317 w 1781417"/>
              <a:gd name="connsiteY4" fmla="*/ 40822 h 1457325"/>
              <a:gd name="connsiteX5" fmla="*/ 1780056 w 1781417"/>
              <a:gd name="connsiteY5" fmla="*/ 0 h 1457325"/>
              <a:gd name="connsiteX6" fmla="*/ 1781417 w 1781417"/>
              <a:gd name="connsiteY6" fmla="*/ 1457325 h 1457325"/>
              <a:gd name="connsiteX7" fmla="*/ 242 w 1781417"/>
              <a:gd name="connsiteY7" fmla="*/ 1457325 h 1457325"/>
              <a:gd name="connsiteX8" fmla="*/ 5685 w 1781417"/>
              <a:gd name="connsiteY8" fmla="*/ 423183 h 1457325"/>
              <a:gd name="connsiteX0" fmla="*/ 5685 w 1781417"/>
              <a:gd name="connsiteY0" fmla="*/ 423183 h 1457325"/>
              <a:gd name="connsiteX1" fmla="*/ 777210 w 1781417"/>
              <a:gd name="connsiteY1" fmla="*/ 311603 h 1457325"/>
              <a:gd name="connsiteX2" fmla="*/ 792177 w 1781417"/>
              <a:gd name="connsiteY2" fmla="*/ 485775 h 1457325"/>
              <a:gd name="connsiteX3" fmla="*/ 1371842 w 1781417"/>
              <a:gd name="connsiteY3" fmla="*/ 389164 h 1457325"/>
              <a:gd name="connsiteX4" fmla="*/ 1362317 w 1781417"/>
              <a:gd name="connsiteY4" fmla="*/ 40822 h 1457325"/>
              <a:gd name="connsiteX5" fmla="*/ 1780056 w 1781417"/>
              <a:gd name="connsiteY5" fmla="*/ 0 h 1457325"/>
              <a:gd name="connsiteX6" fmla="*/ 1781417 w 1781417"/>
              <a:gd name="connsiteY6" fmla="*/ 1457325 h 1457325"/>
              <a:gd name="connsiteX7" fmla="*/ 242 w 1781417"/>
              <a:gd name="connsiteY7" fmla="*/ 1457325 h 1457325"/>
              <a:gd name="connsiteX8" fmla="*/ 5685 w 1781417"/>
              <a:gd name="connsiteY8" fmla="*/ 423183 h 1457325"/>
              <a:gd name="connsiteX0" fmla="*/ 5685 w 1781417"/>
              <a:gd name="connsiteY0" fmla="*/ 423183 h 1457325"/>
              <a:gd name="connsiteX1" fmla="*/ 777210 w 1781417"/>
              <a:gd name="connsiteY1" fmla="*/ 311603 h 1457325"/>
              <a:gd name="connsiteX2" fmla="*/ 700244 w 1781417"/>
              <a:gd name="connsiteY2" fmla="*/ 521335 h 1457325"/>
              <a:gd name="connsiteX3" fmla="*/ 1371842 w 1781417"/>
              <a:gd name="connsiteY3" fmla="*/ 389164 h 1457325"/>
              <a:gd name="connsiteX4" fmla="*/ 1362317 w 1781417"/>
              <a:gd name="connsiteY4" fmla="*/ 40822 h 1457325"/>
              <a:gd name="connsiteX5" fmla="*/ 1780056 w 1781417"/>
              <a:gd name="connsiteY5" fmla="*/ 0 h 1457325"/>
              <a:gd name="connsiteX6" fmla="*/ 1781417 w 1781417"/>
              <a:gd name="connsiteY6" fmla="*/ 1457325 h 1457325"/>
              <a:gd name="connsiteX7" fmla="*/ 242 w 1781417"/>
              <a:gd name="connsiteY7" fmla="*/ 1457325 h 1457325"/>
              <a:gd name="connsiteX8" fmla="*/ 5685 w 1781417"/>
              <a:gd name="connsiteY8" fmla="*/ 423183 h 1457325"/>
              <a:gd name="connsiteX0" fmla="*/ 5685 w 1781417"/>
              <a:gd name="connsiteY0" fmla="*/ 423183 h 1457325"/>
              <a:gd name="connsiteX1" fmla="*/ 708260 w 1781417"/>
              <a:gd name="connsiteY1" fmla="*/ 326843 h 1457325"/>
              <a:gd name="connsiteX2" fmla="*/ 700244 w 1781417"/>
              <a:gd name="connsiteY2" fmla="*/ 521335 h 1457325"/>
              <a:gd name="connsiteX3" fmla="*/ 1371842 w 1781417"/>
              <a:gd name="connsiteY3" fmla="*/ 389164 h 1457325"/>
              <a:gd name="connsiteX4" fmla="*/ 1362317 w 1781417"/>
              <a:gd name="connsiteY4" fmla="*/ 40822 h 1457325"/>
              <a:gd name="connsiteX5" fmla="*/ 1780056 w 1781417"/>
              <a:gd name="connsiteY5" fmla="*/ 0 h 1457325"/>
              <a:gd name="connsiteX6" fmla="*/ 1781417 w 1781417"/>
              <a:gd name="connsiteY6" fmla="*/ 1457325 h 1457325"/>
              <a:gd name="connsiteX7" fmla="*/ 242 w 1781417"/>
              <a:gd name="connsiteY7" fmla="*/ 1457325 h 1457325"/>
              <a:gd name="connsiteX8" fmla="*/ 5685 w 1781417"/>
              <a:gd name="connsiteY8" fmla="*/ 423183 h 1457325"/>
              <a:gd name="connsiteX0" fmla="*/ 5685 w 1781417"/>
              <a:gd name="connsiteY0" fmla="*/ 423183 h 1457325"/>
              <a:gd name="connsiteX1" fmla="*/ 708260 w 1781417"/>
              <a:gd name="connsiteY1" fmla="*/ 326843 h 1457325"/>
              <a:gd name="connsiteX2" fmla="*/ 704841 w 1781417"/>
              <a:gd name="connsiteY2" fmla="*/ 495935 h 1457325"/>
              <a:gd name="connsiteX3" fmla="*/ 1371842 w 1781417"/>
              <a:gd name="connsiteY3" fmla="*/ 389164 h 1457325"/>
              <a:gd name="connsiteX4" fmla="*/ 1362317 w 1781417"/>
              <a:gd name="connsiteY4" fmla="*/ 40822 h 1457325"/>
              <a:gd name="connsiteX5" fmla="*/ 1780056 w 1781417"/>
              <a:gd name="connsiteY5" fmla="*/ 0 h 1457325"/>
              <a:gd name="connsiteX6" fmla="*/ 1781417 w 1781417"/>
              <a:gd name="connsiteY6" fmla="*/ 1457325 h 1457325"/>
              <a:gd name="connsiteX7" fmla="*/ 242 w 1781417"/>
              <a:gd name="connsiteY7" fmla="*/ 1457325 h 1457325"/>
              <a:gd name="connsiteX8" fmla="*/ 5685 w 1781417"/>
              <a:gd name="connsiteY8" fmla="*/ 423183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1417" h="1457325">
                <a:moveTo>
                  <a:pt x="5685" y="423183"/>
                </a:moveTo>
                <a:lnTo>
                  <a:pt x="708260" y="326843"/>
                </a:lnTo>
                <a:cubicBezTo>
                  <a:pt x="707806" y="390343"/>
                  <a:pt x="705295" y="432435"/>
                  <a:pt x="704841" y="495935"/>
                </a:cubicBezTo>
                <a:lnTo>
                  <a:pt x="1371842" y="389164"/>
                </a:lnTo>
                <a:lnTo>
                  <a:pt x="1362317" y="40822"/>
                </a:lnTo>
                <a:lnTo>
                  <a:pt x="1780056" y="0"/>
                </a:lnTo>
                <a:cubicBezTo>
                  <a:pt x="1780510" y="485775"/>
                  <a:pt x="1780963" y="971550"/>
                  <a:pt x="1781417" y="1457325"/>
                </a:cubicBezTo>
                <a:lnTo>
                  <a:pt x="242" y="1457325"/>
                </a:lnTo>
                <a:cubicBezTo>
                  <a:pt x="-1572" y="994682"/>
                  <a:pt x="7499" y="885826"/>
                  <a:pt x="5685" y="423183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328610" y="1569306"/>
            <a:ext cx="27689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95% entered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day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(June – December)  </a:t>
            </a:r>
          </a:p>
          <a:p>
            <a:pPr lvl="0" algn="ctr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(&lt;2 </a:t>
            </a:r>
            <a:r>
              <a:rPr lang="en-US" sz="2000" dirty="0">
                <a:solidFill>
                  <a:srgbClr val="4472C4">
                    <a:lumMod val="75000"/>
                  </a:srgbClr>
                </a:solidFill>
              </a:rPr>
              <a:t>h before sunrise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</a:p>
          <a:p>
            <a:pPr lvl="0" algn="ctr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2 h </a:t>
            </a:r>
            <a:r>
              <a:rPr lang="en-US" sz="2000" dirty="0">
                <a:solidFill>
                  <a:srgbClr val="4472C4">
                    <a:lumMod val="75000"/>
                  </a:srgbClr>
                </a:solidFill>
              </a:rPr>
              <a:t>after sunset </a:t>
            </a:r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)</a:t>
            </a:r>
          </a:p>
          <a:p>
            <a:pPr lvl="0" algn="ctr"/>
            <a:endParaRPr lang="en-US" sz="2000" dirty="0">
              <a:solidFill>
                <a:srgbClr val="4472C4">
                  <a:lumMod val="75000"/>
                </a:srgbClr>
              </a:solidFill>
            </a:endParaRPr>
          </a:p>
          <a:p>
            <a:pPr algn="ctr"/>
            <a:r>
              <a:rPr lang="en-US" sz="2000" b="1" dirty="0">
                <a:solidFill>
                  <a:srgbClr val="0B4CB5"/>
                </a:solidFill>
              </a:rPr>
              <a:t>2020 records in </a:t>
            </a:r>
            <a:r>
              <a:rPr lang="en-US" sz="2000" b="1" dirty="0" smtClean="0">
                <a:solidFill>
                  <a:srgbClr val="0B4CB5"/>
                </a:solidFill>
              </a:rPr>
              <a:t>blue</a:t>
            </a:r>
            <a:endParaRPr lang="en-US" sz="2000" b="1" dirty="0">
              <a:solidFill>
                <a:srgbClr val="0B4CB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14036" y="3930585"/>
            <a:ext cx="2352675" cy="923330"/>
          </a:xfrm>
          <a:prstGeom prst="rect">
            <a:avLst/>
          </a:prstGeom>
          <a:solidFill>
            <a:schemeClr val="accent1">
              <a:alpha val="15000"/>
            </a:schemeClr>
          </a:solidFill>
          <a:ln w="19050">
            <a:solidFill>
              <a:srgbClr val="003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Hours available for zero gen implementation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524623" y="5074273"/>
            <a:ext cx="2342088" cy="92333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003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Hours primarily utilized for zero gen implementation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774679" y="1757281"/>
            <a:ext cx="155202" cy="16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83120" y="1697630"/>
            <a:ext cx="1004773" cy="291302"/>
          </a:xfrm>
          <a:prstGeom prst="rect">
            <a:avLst/>
          </a:prstGeom>
          <a:solidFill>
            <a:schemeClr val="accent1">
              <a:alpha val="21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72960" y="5220652"/>
            <a:ext cx="1018975" cy="776951"/>
          </a:xfrm>
          <a:prstGeom prst="rect">
            <a:avLst/>
          </a:prstGeom>
          <a:solidFill>
            <a:schemeClr val="accent1">
              <a:alpha val="21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213937" y="1569306"/>
            <a:ext cx="1978968" cy="1572263"/>
          </a:xfrm>
          <a:custGeom>
            <a:avLst/>
            <a:gdLst>
              <a:gd name="connsiteX0" fmla="*/ 0 w 1800225"/>
              <a:gd name="connsiteY0" fmla="*/ 0 h 1571625"/>
              <a:gd name="connsiteX1" fmla="*/ 9525 w 1800225"/>
              <a:gd name="connsiteY1" fmla="*/ 876300 h 1571625"/>
              <a:gd name="connsiteX2" fmla="*/ 504825 w 1800225"/>
              <a:gd name="connsiteY2" fmla="*/ 952500 h 1571625"/>
              <a:gd name="connsiteX3" fmla="*/ 533400 w 1800225"/>
              <a:gd name="connsiteY3" fmla="*/ 1133475 h 1571625"/>
              <a:gd name="connsiteX4" fmla="*/ 1390650 w 1800225"/>
              <a:gd name="connsiteY4" fmla="*/ 1219200 h 1571625"/>
              <a:gd name="connsiteX5" fmla="*/ 1400175 w 1800225"/>
              <a:gd name="connsiteY5" fmla="*/ 1562100 h 1571625"/>
              <a:gd name="connsiteX6" fmla="*/ 1800225 w 1800225"/>
              <a:gd name="connsiteY6" fmla="*/ 1571625 h 1571625"/>
              <a:gd name="connsiteX7" fmla="*/ 1790700 w 1800225"/>
              <a:gd name="connsiteY7" fmla="*/ 9525 h 1571625"/>
              <a:gd name="connsiteX8" fmla="*/ 0 w 1800225"/>
              <a:gd name="connsiteY8" fmla="*/ 0 h 1571625"/>
              <a:gd name="connsiteX0" fmla="*/ 0 w 1800225"/>
              <a:gd name="connsiteY0" fmla="*/ 0 h 1571625"/>
              <a:gd name="connsiteX1" fmla="*/ 9525 w 1800225"/>
              <a:gd name="connsiteY1" fmla="*/ 876300 h 1571625"/>
              <a:gd name="connsiteX2" fmla="*/ 843968 w 1800225"/>
              <a:gd name="connsiteY2" fmla="*/ 1095963 h 1571625"/>
              <a:gd name="connsiteX3" fmla="*/ 533400 w 1800225"/>
              <a:gd name="connsiteY3" fmla="*/ 1133475 h 1571625"/>
              <a:gd name="connsiteX4" fmla="*/ 1390650 w 1800225"/>
              <a:gd name="connsiteY4" fmla="*/ 1219200 h 1571625"/>
              <a:gd name="connsiteX5" fmla="*/ 1400175 w 1800225"/>
              <a:gd name="connsiteY5" fmla="*/ 1562100 h 1571625"/>
              <a:gd name="connsiteX6" fmla="*/ 1800225 w 1800225"/>
              <a:gd name="connsiteY6" fmla="*/ 1571625 h 1571625"/>
              <a:gd name="connsiteX7" fmla="*/ 1790700 w 1800225"/>
              <a:gd name="connsiteY7" fmla="*/ 9525 h 1571625"/>
              <a:gd name="connsiteX8" fmla="*/ 0 w 1800225"/>
              <a:gd name="connsiteY8" fmla="*/ 0 h 1571625"/>
              <a:gd name="connsiteX0" fmla="*/ 0 w 1800225"/>
              <a:gd name="connsiteY0" fmla="*/ 0 h 1571625"/>
              <a:gd name="connsiteX1" fmla="*/ 9525 w 1800225"/>
              <a:gd name="connsiteY1" fmla="*/ 876300 h 1571625"/>
              <a:gd name="connsiteX2" fmla="*/ 843968 w 1800225"/>
              <a:gd name="connsiteY2" fmla="*/ 1095963 h 1571625"/>
              <a:gd name="connsiteX3" fmla="*/ 533400 w 1800225"/>
              <a:gd name="connsiteY3" fmla="*/ 1133475 h 1571625"/>
              <a:gd name="connsiteX4" fmla="*/ 1390650 w 1800225"/>
              <a:gd name="connsiteY4" fmla="*/ 1219200 h 1571625"/>
              <a:gd name="connsiteX5" fmla="*/ 1400175 w 1800225"/>
              <a:gd name="connsiteY5" fmla="*/ 1562100 h 1571625"/>
              <a:gd name="connsiteX6" fmla="*/ 1800225 w 1800225"/>
              <a:gd name="connsiteY6" fmla="*/ 1571625 h 1571625"/>
              <a:gd name="connsiteX7" fmla="*/ 1790700 w 1800225"/>
              <a:gd name="connsiteY7" fmla="*/ 9525 h 1571625"/>
              <a:gd name="connsiteX8" fmla="*/ 0 w 1800225"/>
              <a:gd name="connsiteY8" fmla="*/ 0 h 1571625"/>
              <a:gd name="connsiteX0" fmla="*/ 0 w 1800225"/>
              <a:gd name="connsiteY0" fmla="*/ 0 h 1571625"/>
              <a:gd name="connsiteX1" fmla="*/ 9525 w 1800225"/>
              <a:gd name="connsiteY1" fmla="*/ 825667 h 1571625"/>
              <a:gd name="connsiteX2" fmla="*/ 843968 w 1800225"/>
              <a:gd name="connsiteY2" fmla="*/ 1095963 h 1571625"/>
              <a:gd name="connsiteX3" fmla="*/ 533400 w 1800225"/>
              <a:gd name="connsiteY3" fmla="*/ 1133475 h 1571625"/>
              <a:gd name="connsiteX4" fmla="*/ 1390650 w 1800225"/>
              <a:gd name="connsiteY4" fmla="*/ 1219200 h 1571625"/>
              <a:gd name="connsiteX5" fmla="*/ 1400175 w 1800225"/>
              <a:gd name="connsiteY5" fmla="*/ 1562100 h 1571625"/>
              <a:gd name="connsiteX6" fmla="*/ 1800225 w 1800225"/>
              <a:gd name="connsiteY6" fmla="*/ 1571625 h 1571625"/>
              <a:gd name="connsiteX7" fmla="*/ 1790700 w 1800225"/>
              <a:gd name="connsiteY7" fmla="*/ 9525 h 1571625"/>
              <a:gd name="connsiteX8" fmla="*/ 0 w 1800225"/>
              <a:gd name="connsiteY8" fmla="*/ 0 h 1571625"/>
              <a:gd name="connsiteX0" fmla="*/ 0 w 1800225"/>
              <a:gd name="connsiteY0" fmla="*/ 0 h 1571625"/>
              <a:gd name="connsiteX1" fmla="*/ 9525 w 1800225"/>
              <a:gd name="connsiteY1" fmla="*/ 825667 h 1571625"/>
              <a:gd name="connsiteX2" fmla="*/ 789316 w 1800225"/>
              <a:gd name="connsiteY2" fmla="*/ 1006750 h 1571625"/>
              <a:gd name="connsiteX3" fmla="*/ 533400 w 1800225"/>
              <a:gd name="connsiteY3" fmla="*/ 1133475 h 1571625"/>
              <a:gd name="connsiteX4" fmla="*/ 1390650 w 1800225"/>
              <a:gd name="connsiteY4" fmla="*/ 1219200 h 1571625"/>
              <a:gd name="connsiteX5" fmla="*/ 1400175 w 1800225"/>
              <a:gd name="connsiteY5" fmla="*/ 1562100 h 1571625"/>
              <a:gd name="connsiteX6" fmla="*/ 1800225 w 1800225"/>
              <a:gd name="connsiteY6" fmla="*/ 1571625 h 1571625"/>
              <a:gd name="connsiteX7" fmla="*/ 1790700 w 1800225"/>
              <a:gd name="connsiteY7" fmla="*/ 9525 h 1571625"/>
              <a:gd name="connsiteX8" fmla="*/ 0 w 1800225"/>
              <a:gd name="connsiteY8" fmla="*/ 0 h 1571625"/>
              <a:gd name="connsiteX0" fmla="*/ 0 w 1800225"/>
              <a:gd name="connsiteY0" fmla="*/ 0 h 1571625"/>
              <a:gd name="connsiteX1" fmla="*/ 9525 w 1800225"/>
              <a:gd name="connsiteY1" fmla="*/ 825667 h 1571625"/>
              <a:gd name="connsiteX2" fmla="*/ 789316 w 1800225"/>
              <a:gd name="connsiteY2" fmla="*/ 1006750 h 1571625"/>
              <a:gd name="connsiteX3" fmla="*/ 741081 w 1800225"/>
              <a:gd name="connsiteY3" fmla="*/ 1133475 h 1571625"/>
              <a:gd name="connsiteX4" fmla="*/ 1390650 w 1800225"/>
              <a:gd name="connsiteY4" fmla="*/ 1219200 h 1571625"/>
              <a:gd name="connsiteX5" fmla="*/ 1400175 w 1800225"/>
              <a:gd name="connsiteY5" fmla="*/ 1562100 h 1571625"/>
              <a:gd name="connsiteX6" fmla="*/ 1800225 w 1800225"/>
              <a:gd name="connsiteY6" fmla="*/ 1571625 h 1571625"/>
              <a:gd name="connsiteX7" fmla="*/ 1790700 w 1800225"/>
              <a:gd name="connsiteY7" fmla="*/ 9525 h 1571625"/>
              <a:gd name="connsiteX8" fmla="*/ 0 w 1800225"/>
              <a:gd name="connsiteY8" fmla="*/ 0 h 1571625"/>
              <a:gd name="connsiteX0" fmla="*/ 0 w 1800225"/>
              <a:gd name="connsiteY0" fmla="*/ 0 h 1571625"/>
              <a:gd name="connsiteX1" fmla="*/ 9525 w 1800225"/>
              <a:gd name="connsiteY1" fmla="*/ 825667 h 1571625"/>
              <a:gd name="connsiteX2" fmla="*/ 530032 w 1800225"/>
              <a:gd name="connsiteY2" fmla="*/ 907043 h 1571625"/>
              <a:gd name="connsiteX3" fmla="*/ 789316 w 1800225"/>
              <a:gd name="connsiteY3" fmla="*/ 1006750 h 1571625"/>
              <a:gd name="connsiteX4" fmla="*/ 741081 w 1800225"/>
              <a:gd name="connsiteY4" fmla="*/ 1133475 h 1571625"/>
              <a:gd name="connsiteX5" fmla="*/ 1390650 w 1800225"/>
              <a:gd name="connsiteY5" fmla="*/ 1219200 h 1571625"/>
              <a:gd name="connsiteX6" fmla="*/ 1400175 w 1800225"/>
              <a:gd name="connsiteY6" fmla="*/ 1562100 h 1571625"/>
              <a:gd name="connsiteX7" fmla="*/ 1800225 w 1800225"/>
              <a:gd name="connsiteY7" fmla="*/ 1571625 h 1571625"/>
              <a:gd name="connsiteX8" fmla="*/ 1790700 w 1800225"/>
              <a:gd name="connsiteY8" fmla="*/ 9525 h 1571625"/>
              <a:gd name="connsiteX9" fmla="*/ 0 w 1800225"/>
              <a:gd name="connsiteY9" fmla="*/ 0 h 1571625"/>
              <a:gd name="connsiteX0" fmla="*/ 0 w 1800225"/>
              <a:gd name="connsiteY0" fmla="*/ 0 h 1571625"/>
              <a:gd name="connsiteX1" fmla="*/ 9525 w 1800225"/>
              <a:gd name="connsiteY1" fmla="*/ 825667 h 1571625"/>
              <a:gd name="connsiteX2" fmla="*/ 152928 w 1800225"/>
              <a:gd name="connsiteY2" fmla="*/ 856861 h 1571625"/>
              <a:gd name="connsiteX3" fmla="*/ 530032 w 1800225"/>
              <a:gd name="connsiteY3" fmla="*/ 907043 h 1571625"/>
              <a:gd name="connsiteX4" fmla="*/ 789316 w 1800225"/>
              <a:gd name="connsiteY4" fmla="*/ 1006750 h 1571625"/>
              <a:gd name="connsiteX5" fmla="*/ 741081 w 1800225"/>
              <a:gd name="connsiteY5" fmla="*/ 1133475 h 1571625"/>
              <a:gd name="connsiteX6" fmla="*/ 1390650 w 1800225"/>
              <a:gd name="connsiteY6" fmla="*/ 1219200 h 1571625"/>
              <a:gd name="connsiteX7" fmla="*/ 1400175 w 1800225"/>
              <a:gd name="connsiteY7" fmla="*/ 1562100 h 1571625"/>
              <a:gd name="connsiteX8" fmla="*/ 1800225 w 1800225"/>
              <a:gd name="connsiteY8" fmla="*/ 1571625 h 1571625"/>
              <a:gd name="connsiteX9" fmla="*/ 1790700 w 1800225"/>
              <a:gd name="connsiteY9" fmla="*/ 9525 h 1571625"/>
              <a:gd name="connsiteX10" fmla="*/ 0 w 1800225"/>
              <a:gd name="connsiteY10" fmla="*/ 0 h 1571625"/>
              <a:gd name="connsiteX0" fmla="*/ 0 w 1800225"/>
              <a:gd name="connsiteY0" fmla="*/ 0 h 1571625"/>
              <a:gd name="connsiteX1" fmla="*/ 9525 w 1800225"/>
              <a:gd name="connsiteY1" fmla="*/ 825667 h 1571625"/>
              <a:gd name="connsiteX2" fmla="*/ 152928 w 1800225"/>
              <a:gd name="connsiteY2" fmla="*/ 856861 h 1571625"/>
              <a:gd name="connsiteX3" fmla="*/ 530032 w 1800225"/>
              <a:gd name="connsiteY3" fmla="*/ 907043 h 1571625"/>
              <a:gd name="connsiteX4" fmla="*/ 789316 w 1800225"/>
              <a:gd name="connsiteY4" fmla="*/ 1006750 h 1571625"/>
              <a:gd name="connsiteX5" fmla="*/ 741081 w 1800225"/>
              <a:gd name="connsiteY5" fmla="*/ 1133475 h 1571625"/>
              <a:gd name="connsiteX6" fmla="*/ 1390650 w 1800225"/>
              <a:gd name="connsiteY6" fmla="*/ 1219200 h 1571625"/>
              <a:gd name="connsiteX7" fmla="*/ 1400175 w 1800225"/>
              <a:gd name="connsiteY7" fmla="*/ 1562100 h 1571625"/>
              <a:gd name="connsiteX8" fmla="*/ 1800225 w 1800225"/>
              <a:gd name="connsiteY8" fmla="*/ 1571625 h 1571625"/>
              <a:gd name="connsiteX9" fmla="*/ 1790700 w 1800225"/>
              <a:gd name="connsiteY9" fmla="*/ 9525 h 1571625"/>
              <a:gd name="connsiteX10" fmla="*/ 0 w 1800225"/>
              <a:gd name="connsiteY10" fmla="*/ 0 h 1571625"/>
              <a:gd name="connsiteX0" fmla="*/ 1406 w 1801631"/>
              <a:gd name="connsiteY0" fmla="*/ 0 h 1571625"/>
              <a:gd name="connsiteX1" fmla="*/ 0 w 1801631"/>
              <a:gd name="connsiteY1" fmla="*/ 730880 h 1571625"/>
              <a:gd name="connsiteX2" fmla="*/ 154334 w 1801631"/>
              <a:gd name="connsiteY2" fmla="*/ 856861 h 1571625"/>
              <a:gd name="connsiteX3" fmla="*/ 531438 w 1801631"/>
              <a:gd name="connsiteY3" fmla="*/ 907043 h 1571625"/>
              <a:gd name="connsiteX4" fmla="*/ 790722 w 1801631"/>
              <a:gd name="connsiteY4" fmla="*/ 1006750 h 1571625"/>
              <a:gd name="connsiteX5" fmla="*/ 742487 w 1801631"/>
              <a:gd name="connsiteY5" fmla="*/ 1133475 h 1571625"/>
              <a:gd name="connsiteX6" fmla="*/ 1392056 w 1801631"/>
              <a:gd name="connsiteY6" fmla="*/ 1219200 h 1571625"/>
              <a:gd name="connsiteX7" fmla="*/ 1401581 w 1801631"/>
              <a:gd name="connsiteY7" fmla="*/ 1562100 h 1571625"/>
              <a:gd name="connsiteX8" fmla="*/ 1801631 w 1801631"/>
              <a:gd name="connsiteY8" fmla="*/ 1571625 h 1571625"/>
              <a:gd name="connsiteX9" fmla="*/ 1792106 w 1801631"/>
              <a:gd name="connsiteY9" fmla="*/ 9525 h 1571625"/>
              <a:gd name="connsiteX10" fmla="*/ 1406 w 1801631"/>
              <a:gd name="connsiteY10" fmla="*/ 0 h 1571625"/>
              <a:gd name="connsiteX0" fmla="*/ 1406 w 1801631"/>
              <a:gd name="connsiteY0" fmla="*/ 0 h 1571625"/>
              <a:gd name="connsiteX1" fmla="*/ 0 w 1801631"/>
              <a:gd name="connsiteY1" fmla="*/ 730880 h 1571625"/>
              <a:gd name="connsiteX2" fmla="*/ 154334 w 1801631"/>
              <a:gd name="connsiteY2" fmla="*/ 856861 h 1571625"/>
              <a:gd name="connsiteX3" fmla="*/ 531438 w 1801631"/>
              <a:gd name="connsiteY3" fmla="*/ 907043 h 1571625"/>
              <a:gd name="connsiteX4" fmla="*/ 790722 w 1801631"/>
              <a:gd name="connsiteY4" fmla="*/ 1006750 h 1571625"/>
              <a:gd name="connsiteX5" fmla="*/ 764349 w 1801631"/>
              <a:gd name="connsiteY5" fmla="*/ 1133475 h 1571625"/>
              <a:gd name="connsiteX6" fmla="*/ 1392056 w 1801631"/>
              <a:gd name="connsiteY6" fmla="*/ 1219200 h 1571625"/>
              <a:gd name="connsiteX7" fmla="*/ 1401581 w 1801631"/>
              <a:gd name="connsiteY7" fmla="*/ 1562100 h 1571625"/>
              <a:gd name="connsiteX8" fmla="*/ 1801631 w 1801631"/>
              <a:gd name="connsiteY8" fmla="*/ 1571625 h 1571625"/>
              <a:gd name="connsiteX9" fmla="*/ 1792106 w 1801631"/>
              <a:gd name="connsiteY9" fmla="*/ 9525 h 1571625"/>
              <a:gd name="connsiteX10" fmla="*/ 1406 w 1801631"/>
              <a:gd name="connsiteY10" fmla="*/ 0 h 1571625"/>
              <a:gd name="connsiteX0" fmla="*/ 1406 w 1801631"/>
              <a:gd name="connsiteY0" fmla="*/ 0 h 1571625"/>
              <a:gd name="connsiteX1" fmla="*/ 0 w 1801631"/>
              <a:gd name="connsiteY1" fmla="*/ 730880 h 1571625"/>
              <a:gd name="connsiteX2" fmla="*/ 154334 w 1801631"/>
              <a:gd name="connsiteY2" fmla="*/ 856861 h 1571625"/>
              <a:gd name="connsiteX3" fmla="*/ 531438 w 1801631"/>
              <a:gd name="connsiteY3" fmla="*/ 907043 h 1571625"/>
              <a:gd name="connsiteX4" fmla="*/ 757930 w 1801631"/>
              <a:gd name="connsiteY4" fmla="*/ 978870 h 1571625"/>
              <a:gd name="connsiteX5" fmla="*/ 764349 w 1801631"/>
              <a:gd name="connsiteY5" fmla="*/ 1133475 h 1571625"/>
              <a:gd name="connsiteX6" fmla="*/ 1392056 w 1801631"/>
              <a:gd name="connsiteY6" fmla="*/ 1219200 h 1571625"/>
              <a:gd name="connsiteX7" fmla="*/ 1401581 w 1801631"/>
              <a:gd name="connsiteY7" fmla="*/ 1562100 h 1571625"/>
              <a:gd name="connsiteX8" fmla="*/ 1801631 w 1801631"/>
              <a:gd name="connsiteY8" fmla="*/ 1571625 h 1571625"/>
              <a:gd name="connsiteX9" fmla="*/ 1792106 w 1801631"/>
              <a:gd name="connsiteY9" fmla="*/ 9525 h 1571625"/>
              <a:gd name="connsiteX10" fmla="*/ 1406 w 1801631"/>
              <a:gd name="connsiteY10" fmla="*/ 0 h 1571625"/>
              <a:gd name="connsiteX0" fmla="*/ 1406 w 1801631"/>
              <a:gd name="connsiteY0" fmla="*/ 0 h 1571625"/>
              <a:gd name="connsiteX1" fmla="*/ 0 w 1801631"/>
              <a:gd name="connsiteY1" fmla="*/ 730880 h 1571625"/>
              <a:gd name="connsiteX2" fmla="*/ 154334 w 1801631"/>
              <a:gd name="connsiteY2" fmla="*/ 856861 h 1571625"/>
              <a:gd name="connsiteX3" fmla="*/ 520508 w 1801631"/>
              <a:gd name="connsiteY3" fmla="*/ 929346 h 1571625"/>
              <a:gd name="connsiteX4" fmla="*/ 757930 w 1801631"/>
              <a:gd name="connsiteY4" fmla="*/ 978870 h 1571625"/>
              <a:gd name="connsiteX5" fmla="*/ 764349 w 1801631"/>
              <a:gd name="connsiteY5" fmla="*/ 1133475 h 1571625"/>
              <a:gd name="connsiteX6" fmla="*/ 1392056 w 1801631"/>
              <a:gd name="connsiteY6" fmla="*/ 1219200 h 1571625"/>
              <a:gd name="connsiteX7" fmla="*/ 1401581 w 1801631"/>
              <a:gd name="connsiteY7" fmla="*/ 1562100 h 1571625"/>
              <a:gd name="connsiteX8" fmla="*/ 1801631 w 1801631"/>
              <a:gd name="connsiteY8" fmla="*/ 1571625 h 1571625"/>
              <a:gd name="connsiteX9" fmla="*/ 1792106 w 1801631"/>
              <a:gd name="connsiteY9" fmla="*/ 9525 h 1571625"/>
              <a:gd name="connsiteX10" fmla="*/ 1406 w 1801631"/>
              <a:gd name="connsiteY10" fmla="*/ 0 h 1571625"/>
              <a:gd name="connsiteX0" fmla="*/ 1406 w 1801631"/>
              <a:gd name="connsiteY0" fmla="*/ 0 h 1571625"/>
              <a:gd name="connsiteX1" fmla="*/ 0 w 1801631"/>
              <a:gd name="connsiteY1" fmla="*/ 730880 h 1571625"/>
              <a:gd name="connsiteX2" fmla="*/ 154334 w 1801631"/>
              <a:gd name="connsiteY2" fmla="*/ 856861 h 1571625"/>
              <a:gd name="connsiteX3" fmla="*/ 520508 w 1801631"/>
              <a:gd name="connsiteY3" fmla="*/ 929346 h 1571625"/>
              <a:gd name="connsiteX4" fmla="*/ 757930 w 1801631"/>
              <a:gd name="connsiteY4" fmla="*/ 978870 h 1571625"/>
              <a:gd name="connsiteX5" fmla="*/ 797140 w 1801631"/>
              <a:gd name="connsiteY5" fmla="*/ 1161353 h 1571625"/>
              <a:gd name="connsiteX6" fmla="*/ 1392056 w 1801631"/>
              <a:gd name="connsiteY6" fmla="*/ 1219200 h 1571625"/>
              <a:gd name="connsiteX7" fmla="*/ 1401581 w 1801631"/>
              <a:gd name="connsiteY7" fmla="*/ 1562100 h 1571625"/>
              <a:gd name="connsiteX8" fmla="*/ 1801631 w 1801631"/>
              <a:gd name="connsiteY8" fmla="*/ 1571625 h 1571625"/>
              <a:gd name="connsiteX9" fmla="*/ 1792106 w 1801631"/>
              <a:gd name="connsiteY9" fmla="*/ 9525 h 1571625"/>
              <a:gd name="connsiteX10" fmla="*/ 1406 w 1801631"/>
              <a:gd name="connsiteY10" fmla="*/ 0 h 1571625"/>
              <a:gd name="connsiteX0" fmla="*/ 1406 w 1801631"/>
              <a:gd name="connsiteY0" fmla="*/ 0 h 1589978"/>
              <a:gd name="connsiteX1" fmla="*/ 0 w 1801631"/>
              <a:gd name="connsiteY1" fmla="*/ 730880 h 1589978"/>
              <a:gd name="connsiteX2" fmla="*/ 154334 w 1801631"/>
              <a:gd name="connsiteY2" fmla="*/ 856861 h 1589978"/>
              <a:gd name="connsiteX3" fmla="*/ 520508 w 1801631"/>
              <a:gd name="connsiteY3" fmla="*/ 929346 h 1589978"/>
              <a:gd name="connsiteX4" fmla="*/ 757930 w 1801631"/>
              <a:gd name="connsiteY4" fmla="*/ 978870 h 1589978"/>
              <a:gd name="connsiteX5" fmla="*/ 797140 w 1801631"/>
              <a:gd name="connsiteY5" fmla="*/ 1161353 h 1589978"/>
              <a:gd name="connsiteX6" fmla="*/ 1392056 w 1801631"/>
              <a:gd name="connsiteY6" fmla="*/ 1219200 h 1589978"/>
              <a:gd name="connsiteX7" fmla="*/ 1396115 w 1801631"/>
              <a:gd name="connsiteY7" fmla="*/ 1589978 h 1589978"/>
              <a:gd name="connsiteX8" fmla="*/ 1801631 w 1801631"/>
              <a:gd name="connsiteY8" fmla="*/ 1571625 h 1589978"/>
              <a:gd name="connsiteX9" fmla="*/ 1792106 w 1801631"/>
              <a:gd name="connsiteY9" fmla="*/ 9525 h 1589978"/>
              <a:gd name="connsiteX10" fmla="*/ 1406 w 1801631"/>
              <a:gd name="connsiteY10" fmla="*/ 0 h 1589978"/>
              <a:gd name="connsiteX0" fmla="*/ 1406 w 1792106"/>
              <a:gd name="connsiteY0" fmla="*/ 0 h 1610656"/>
              <a:gd name="connsiteX1" fmla="*/ 0 w 1792106"/>
              <a:gd name="connsiteY1" fmla="*/ 730880 h 1610656"/>
              <a:gd name="connsiteX2" fmla="*/ 154334 w 1792106"/>
              <a:gd name="connsiteY2" fmla="*/ 856861 h 1610656"/>
              <a:gd name="connsiteX3" fmla="*/ 520508 w 1792106"/>
              <a:gd name="connsiteY3" fmla="*/ 929346 h 1610656"/>
              <a:gd name="connsiteX4" fmla="*/ 757930 w 1792106"/>
              <a:gd name="connsiteY4" fmla="*/ 978870 h 1610656"/>
              <a:gd name="connsiteX5" fmla="*/ 797140 w 1792106"/>
              <a:gd name="connsiteY5" fmla="*/ 1161353 h 1610656"/>
              <a:gd name="connsiteX6" fmla="*/ 1392056 w 1792106"/>
              <a:gd name="connsiteY6" fmla="*/ 1219200 h 1610656"/>
              <a:gd name="connsiteX7" fmla="*/ 1396115 w 1792106"/>
              <a:gd name="connsiteY7" fmla="*/ 1589978 h 1610656"/>
              <a:gd name="connsiteX8" fmla="*/ 1790700 w 1792106"/>
              <a:gd name="connsiteY8" fmla="*/ 1610656 h 1610656"/>
              <a:gd name="connsiteX9" fmla="*/ 1792106 w 1792106"/>
              <a:gd name="connsiteY9" fmla="*/ 9525 h 1610656"/>
              <a:gd name="connsiteX10" fmla="*/ 1406 w 1792106"/>
              <a:gd name="connsiteY10" fmla="*/ 0 h 1610656"/>
              <a:gd name="connsiteX0" fmla="*/ 1406 w 1792106"/>
              <a:gd name="connsiteY0" fmla="*/ 0 h 1610656"/>
              <a:gd name="connsiteX1" fmla="*/ 0 w 1792106"/>
              <a:gd name="connsiteY1" fmla="*/ 730880 h 1610656"/>
              <a:gd name="connsiteX2" fmla="*/ 154334 w 1792106"/>
              <a:gd name="connsiteY2" fmla="*/ 856861 h 1610656"/>
              <a:gd name="connsiteX3" fmla="*/ 520508 w 1792106"/>
              <a:gd name="connsiteY3" fmla="*/ 929346 h 1610656"/>
              <a:gd name="connsiteX4" fmla="*/ 757930 w 1792106"/>
              <a:gd name="connsiteY4" fmla="*/ 978870 h 1610656"/>
              <a:gd name="connsiteX5" fmla="*/ 797140 w 1792106"/>
              <a:gd name="connsiteY5" fmla="*/ 1161353 h 1610656"/>
              <a:gd name="connsiteX6" fmla="*/ 1386590 w 1792106"/>
              <a:gd name="connsiteY6" fmla="*/ 1230351 h 1610656"/>
              <a:gd name="connsiteX7" fmla="*/ 1396115 w 1792106"/>
              <a:gd name="connsiteY7" fmla="*/ 1589978 h 1610656"/>
              <a:gd name="connsiteX8" fmla="*/ 1790700 w 1792106"/>
              <a:gd name="connsiteY8" fmla="*/ 1610656 h 1610656"/>
              <a:gd name="connsiteX9" fmla="*/ 1792106 w 1792106"/>
              <a:gd name="connsiteY9" fmla="*/ 9525 h 1610656"/>
              <a:gd name="connsiteX10" fmla="*/ 1406 w 1792106"/>
              <a:gd name="connsiteY10" fmla="*/ 0 h 1610656"/>
              <a:gd name="connsiteX0" fmla="*/ 7336 w 1798036"/>
              <a:gd name="connsiteY0" fmla="*/ 0 h 1610656"/>
              <a:gd name="connsiteX1" fmla="*/ 5930 w 1798036"/>
              <a:gd name="connsiteY1" fmla="*/ 730880 h 1610656"/>
              <a:gd name="connsiteX2" fmla="*/ 12744 w 1798036"/>
              <a:gd name="connsiteY2" fmla="*/ 828983 h 1610656"/>
              <a:gd name="connsiteX3" fmla="*/ 160264 w 1798036"/>
              <a:gd name="connsiteY3" fmla="*/ 856861 h 1610656"/>
              <a:gd name="connsiteX4" fmla="*/ 526438 w 1798036"/>
              <a:gd name="connsiteY4" fmla="*/ 929346 h 1610656"/>
              <a:gd name="connsiteX5" fmla="*/ 763860 w 1798036"/>
              <a:gd name="connsiteY5" fmla="*/ 978870 h 1610656"/>
              <a:gd name="connsiteX6" fmla="*/ 803070 w 1798036"/>
              <a:gd name="connsiteY6" fmla="*/ 1161353 h 1610656"/>
              <a:gd name="connsiteX7" fmla="*/ 1392520 w 1798036"/>
              <a:gd name="connsiteY7" fmla="*/ 1230351 h 1610656"/>
              <a:gd name="connsiteX8" fmla="*/ 1402045 w 1798036"/>
              <a:gd name="connsiteY8" fmla="*/ 1589978 h 1610656"/>
              <a:gd name="connsiteX9" fmla="*/ 1796630 w 1798036"/>
              <a:gd name="connsiteY9" fmla="*/ 1610656 h 1610656"/>
              <a:gd name="connsiteX10" fmla="*/ 1798036 w 1798036"/>
              <a:gd name="connsiteY10" fmla="*/ 9525 h 1610656"/>
              <a:gd name="connsiteX11" fmla="*/ 7336 w 1798036"/>
              <a:gd name="connsiteY11" fmla="*/ 0 h 1610656"/>
              <a:gd name="connsiteX0" fmla="*/ 7336 w 1798036"/>
              <a:gd name="connsiteY0" fmla="*/ 0 h 1610656"/>
              <a:gd name="connsiteX1" fmla="*/ 5930 w 1798036"/>
              <a:gd name="connsiteY1" fmla="*/ 730880 h 1610656"/>
              <a:gd name="connsiteX2" fmla="*/ 12744 w 1798036"/>
              <a:gd name="connsiteY2" fmla="*/ 828983 h 1610656"/>
              <a:gd name="connsiteX3" fmla="*/ 160264 w 1798036"/>
              <a:gd name="connsiteY3" fmla="*/ 856861 h 1610656"/>
              <a:gd name="connsiteX4" fmla="*/ 526438 w 1798036"/>
              <a:gd name="connsiteY4" fmla="*/ 929346 h 1610656"/>
              <a:gd name="connsiteX5" fmla="*/ 680780 w 1798036"/>
              <a:gd name="connsiteY5" fmla="*/ 989278 h 1610656"/>
              <a:gd name="connsiteX6" fmla="*/ 803070 w 1798036"/>
              <a:gd name="connsiteY6" fmla="*/ 1161353 h 1610656"/>
              <a:gd name="connsiteX7" fmla="*/ 1392520 w 1798036"/>
              <a:gd name="connsiteY7" fmla="*/ 1230351 h 1610656"/>
              <a:gd name="connsiteX8" fmla="*/ 1402045 w 1798036"/>
              <a:gd name="connsiteY8" fmla="*/ 1589978 h 1610656"/>
              <a:gd name="connsiteX9" fmla="*/ 1796630 w 1798036"/>
              <a:gd name="connsiteY9" fmla="*/ 1610656 h 1610656"/>
              <a:gd name="connsiteX10" fmla="*/ 1798036 w 1798036"/>
              <a:gd name="connsiteY10" fmla="*/ 9525 h 1610656"/>
              <a:gd name="connsiteX11" fmla="*/ 7336 w 1798036"/>
              <a:gd name="connsiteY11" fmla="*/ 0 h 1610656"/>
              <a:gd name="connsiteX0" fmla="*/ 7336 w 1798036"/>
              <a:gd name="connsiteY0" fmla="*/ 0 h 1610656"/>
              <a:gd name="connsiteX1" fmla="*/ 5930 w 1798036"/>
              <a:gd name="connsiteY1" fmla="*/ 730880 h 1610656"/>
              <a:gd name="connsiteX2" fmla="*/ 12744 w 1798036"/>
              <a:gd name="connsiteY2" fmla="*/ 828983 h 1610656"/>
              <a:gd name="connsiteX3" fmla="*/ 160264 w 1798036"/>
              <a:gd name="connsiteY3" fmla="*/ 856861 h 1610656"/>
              <a:gd name="connsiteX4" fmla="*/ 526438 w 1798036"/>
              <a:gd name="connsiteY4" fmla="*/ 929346 h 1610656"/>
              <a:gd name="connsiteX5" fmla="*/ 680780 w 1798036"/>
              <a:gd name="connsiteY5" fmla="*/ 989278 h 1610656"/>
              <a:gd name="connsiteX6" fmla="*/ 696912 w 1798036"/>
              <a:gd name="connsiteY6" fmla="*/ 1166557 h 1610656"/>
              <a:gd name="connsiteX7" fmla="*/ 1392520 w 1798036"/>
              <a:gd name="connsiteY7" fmla="*/ 1230351 h 1610656"/>
              <a:gd name="connsiteX8" fmla="*/ 1402045 w 1798036"/>
              <a:gd name="connsiteY8" fmla="*/ 1589978 h 1610656"/>
              <a:gd name="connsiteX9" fmla="*/ 1796630 w 1798036"/>
              <a:gd name="connsiteY9" fmla="*/ 1610656 h 1610656"/>
              <a:gd name="connsiteX10" fmla="*/ 1798036 w 1798036"/>
              <a:gd name="connsiteY10" fmla="*/ 9525 h 1610656"/>
              <a:gd name="connsiteX11" fmla="*/ 7336 w 1798036"/>
              <a:gd name="connsiteY11" fmla="*/ 0 h 1610656"/>
              <a:gd name="connsiteX0" fmla="*/ 7336 w 1798036"/>
              <a:gd name="connsiteY0" fmla="*/ 0 h 1610656"/>
              <a:gd name="connsiteX1" fmla="*/ 5930 w 1798036"/>
              <a:gd name="connsiteY1" fmla="*/ 730880 h 1610656"/>
              <a:gd name="connsiteX2" fmla="*/ 12744 w 1798036"/>
              <a:gd name="connsiteY2" fmla="*/ 828983 h 1610656"/>
              <a:gd name="connsiteX3" fmla="*/ 160264 w 1798036"/>
              <a:gd name="connsiteY3" fmla="*/ 856861 h 1610656"/>
              <a:gd name="connsiteX4" fmla="*/ 526438 w 1798036"/>
              <a:gd name="connsiteY4" fmla="*/ 929346 h 1610656"/>
              <a:gd name="connsiteX5" fmla="*/ 708473 w 1798036"/>
              <a:gd name="connsiteY5" fmla="*/ 994482 h 1610656"/>
              <a:gd name="connsiteX6" fmla="*/ 696912 w 1798036"/>
              <a:gd name="connsiteY6" fmla="*/ 1166557 h 1610656"/>
              <a:gd name="connsiteX7" fmla="*/ 1392520 w 1798036"/>
              <a:gd name="connsiteY7" fmla="*/ 1230351 h 1610656"/>
              <a:gd name="connsiteX8" fmla="*/ 1402045 w 1798036"/>
              <a:gd name="connsiteY8" fmla="*/ 1589978 h 1610656"/>
              <a:gd name="connsiteX9" fmla="*/ 1796630 w 1798036"/>
              <a:gd name="connsiteY9" fmla="*/ 1610656 h 1610656"/>
              <a:gd name="connsiteX10" fmla="*/ 1798036 w 1798036"/>
              <a:gd name="connsiteY10" fmla="*/ 9525 h 1610656"/>
              <a:gd name="connsiteX11" fmla="*/ 7336 w 1798036"/>
              <a:gd name="connsiteY11" fmla="*/ 0 h 1610656"/>
              <a:gd name="connsiteX0" fmla="*/ 7336 w 1798036"/>
              <a:gd name="connsiteY0" fmla="*/ 0 h 1610656"/>
              <a:gd name="connsiteX1" fmla="*/ 5930 w 1798036"/>
              <a:gd name="connsiteY1" fmla="*/ 730880 h 1610656"/>
              <a:gd name="connsiteX2" fmla="*/ 12744 w 1798036"/>
              <a:gd name="connsiteY2" fmla="*/ 828983 h 1610656"/>
              <a:gd name="connsiteX3" fmla="*/ 160264 w 1798036"/>
              <a:gd name="connsiteY3" fmla="*/ 856861 h 1610656"/>
              <a:gd name="connsiteX4" fmla="*/ 526438 w 1798036"/>
              <a:gd name="connsiteY4" fmla="*/ 929346 h 1610656"/>
              <a:gd name="connsiteX5" fmla="*/ 708473 w 1798036"/>
              <a:gd name="connsiteY5" fmla="*/ 994482 h 1610656"/>
              <a:gd name="connsiteX6" fmla="*/ 710759 w 1798036"/>
              <a:gd name="connsiteY6" fmla="*/ 1171761 h 1610656"/>
              <a:gd name="connsiteX7" fmla="*/ 1392520 w 1798036"/>
              <a:gd name="connsiteY7" fmla="*/ 1230351 h 1610656"/>
              <a:gd name="connsiteX8" fmla="*/ 1402045 w 1798036"/>
              <a:gd name="connsiteY8" fmla="*/ 1589978 h 1610656"/>
              <a:gd name="connsiteX9" fmla="*/ 1796630 w 1798036"/>
              <a:gd name="connsiteY9" fmla="*/ 1610656 h 1610656"/>
              <a:gd name="connsiteX10" fmla="*/ 1798036 w 1798036"/>
              <a:gd name="connsiteY10" fmla="*/ 9525 h 1610656"/>
              <a:gd name="connsiteX11" fmla="*/ 7336 w 1798036"/>
              <a:gd name="connsiteY11" fmla="*/ 0 h 16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8036" h="1610656">
                <a:moveTo>
                  <a:pt x="7336" y="0"/>
                </a:moveTo>
                <a:cubicBezTo>
                  <a:pt x="6867" y="243627"/>
                  <a:pt x="6399" y="487253"/>
                  <a:pt x="5930" y="730880"/>
                </a:cubicBezTo>
                <a:cubicBezTo>
                  <a:pt x="8653" y="869044"/>
                  <a:pt x="-12978" y="807986"/>
                  <a:pt x="12744" y="828983"/>
                </a:cubicBezTo>
                <a:cubicBezTo>
                  <a:pt x="38466" y="849980"/>
                  <a:pt x="76470" y="840134"/>
                  <a:pt x="160264" y="856861"/>
                </a:cubicBezTo>
                <a:cubicBezTo>
                  <a:pt x="247015" y="870424"/>
                  <a:pt x="424017" y="911799"/>
                  <a:pt x="526438" y="929346"/>
                </a:cubicBezTo>
                <a:cubicBezTo>
                  <a:pt x="628859" y="946893"/>
                  <a:pt x="673298" y="954885"/>
                  <a:pt x="708473" y="994482"/>
                </a:cubicBezTo>
                <a:lnTo>
                  <a:pt x="710759" y="1171761"/>
                </a:lnTo>
                <a:lnTo>
                  <a:pt x="1392520" y="1230351"/>
                </a:lnTo>
                <a:lnTo>
                  <a:pt x="1402045" y="1589978"/>
                </a:lnTo>
                <a:lnTo>
                  <a:pt x="1796630" y="1610656"/>
                </a:lnTo>
                <a:cubicBezTo>
                  <a:pt x="1797099" y="1076946"/>
                  <a:pt x="1797567" y="543235"/>
                  <a:pt x="1798036" y="9525"/>
                </a:cubicBezTo>
                <a:lnTo>
                  <a:pt x="7336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Juvenile Fall Chinook Passage – Lower Granite Dam 2020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1" y="1495418"/>
            <a:ext cx="6992718" cy="4316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251" y="3360821"/>
            <a:ext cx="5398410" cy="3392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82653" y="2173705"/>
            <a:ext cx="922421" cy="3056021"/>
          </a:xfrm>
          <a:prstGeom prst="rect">
            <a:avLst/>
          </a:prstGeom>
          <a:solidFill>
            <a:schemeClr val="accent1">
              <a:alpha val="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Adult Passage Zero Generation Operations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533" y="1598465"/>
            <a:ext cx="8945435" cy="51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Zero Generation during the 10/15-12/15 was used with a frequency that closely resembled the average historical usage rates.  </a:t>
            </a:r>
          </a:p>
          <a:p>
            <a:r>
              <a:rPr lang="en-US" dirty="0" smtClean="0"/>
              <a:t>Zero Generation was used on only 3 days prior to the first week of November.</a:t>
            </a:r>
          </a:p>
          <a:p>
            <a:r>
              <a:rPr lang="en-US" dirty="0" smtClean="0"/>
              <a:t>Frequency of use increased after mid-November.</a:t>
            </a:r>
          </a:p>
          <a:p>
            <a:r>
              <a:rPr lang="en-US" dirty="0" smtClean="0"/>
              <a:t>In Late November Zero Generation was used on 5 consecutive days, which is consistent with historical use.</a:t>
            </a:r>
          </a:p>
          <a:p>
            <a:r>
              <a:rPr lang="en-US" dirty="0"/>
              <a:t>The period of 5 consecutive days coincided with reduced power production at CGS in </a:t>
            </a:r>
            <a:r>
              <a:rPr lang="en-US" dirty="0" smtClean="0"/>
              <a:t>November.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4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71102"/>
            <a:ext cx="9210675" cy="668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2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84" y="133350"/>
            <a:ext cx="8959476" cy="650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2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65" y="152889"/>
            <a:ext cx="8910060" cy="64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Frequency of Use</a:t>
            </a:r>
            <a:br>
              <a:rPr lang="en-US" sz="4000" dirty="0" smtClean="0"/>
            </a:br>
            <a:r>
              <a:rPr lang="en-US" sz="2000" dirty="0" smtClean="0"/>
              <a:t>(10/15/20-12/15/20)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76688"/>
            <a:ext cx="10972800" cy="4876512"/>
          </a:xfrm>
        </p:spPr>
        <p:txBody>
          <a:bodyPr>
            <a:noAutofit/>
          </a:bodyPr>
          <a:lstStyle/>
          <a:p>
            <a:r>
              <a:rPr lang="en-US" sz="4400" dirty="0" smtClean="0"/>
              <a:t>Percent of Available Hours Used = 15.6%</a:t>
            </a:r>
            <a:br>
              <a:rPr lang="en-US" sz="4400" dirty="0" smtClean="0"/>
            </a:br>
            <a:endParaRPr lang="en-US" sz="4400" dirty="0" smtClean="0"/>
          </a:p>
          <a:p>
            <a:r>
              <a:rPr lang="en-US" sz="4400" dirty="0" smtClean="0"/>
              <a:t>Average Percentage of Available Days</a:t>
            </a:r>
            <a:br>
              <a:rPr lang="en-US" sz="4400" dirty="0" smtClean="0"/>
            </a:br>
            <a:r>
              <a:rPr lang="en-US" sz="4400" dirty="0" smtClean="0"/>
              <a:t>Used = ~34%</a:t>
            </a:r>
            <a:br>
              <a:rPr lang="en-US" sz="4400" dirty="0" smtClean="0"/>
            </a:br>
            <a:endParaRPr lang="en-US" sz="4400" dirty="0" smtClean="0"/>
          </a:p>
          <a:p>
            <a:r>
              <a:rPr lang="en-US" sz="4400" dirty="0" smtClean="0"/>
              <a:t>Percent of All Hours </a:t>
            </a:r>
            <a:r>
              <a:rPr lang="en-US" sz="2000" dirty="0" smtClean="0"/>
              <a:t>(24 hours per day) </a:t>
            </a:r>
            <a:r>
              <a:rPr lang="en-US" sz="4400" dirty="0" smtClean="0"/>
              <a:t>= 6.7%</a:t>
            </a:r>
          </a:p>
        </p:txBody>
      </p:sp>
    </p:spTree>
    <p:extLst>
      <p:ext uri="{BB962C8B-B14F-4D97-AF65-F5344CB8AC3E}">
        <p14:creationId xmlns:p14="http://schemas.microsoft.com/office/powerpoint/2010/main" val="119920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02" y="114300"/>
            <a:ext cx="9139688" cy="66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8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4" y="96044"/>
            <a:ext cx="9129602" cy="662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9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754" y="113686"/>
            <a:ext cx="9182896" cy="66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0889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Widescreen - DAM Navy 2020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Widescreen - DAM Navy 2020</Template>
  <TotalTime>884</TotalTime>
  <Words>976</Words>
  <Application>Microsoft Office PowerPoint</Application>
  <PresentationFormat>Widescreen</PresentationFormat>
  <Paragraphs>119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PowerPoint Widescreen - DAM Navy 2020</vt:lpstr>
      <vt:lpstr>2_Custom Design</vt:lpstr>
      <vt:lpstr>1_Custom Design</vt:lpstr>
      <vt:lpstr>Custom Design</vt:lpstr>
      <vt:lpstr>Lower Snake River Zero Generation Operations</vt:lpstr>
      <vt:lpstr>PowerPoint Presentation</vt:lpstr>
      <vt:lpstr>PowerPoint Presentation</vt:lpstr>
      <vt:lpstr>PowerPoint Presentation</vt:lpstr>
      <vt:lpstr>PowerPoint Presentation</vt:lpstr>
      <vt:lpstr>Frequency of Use (10/15/20-12/15/20)</vt:lpstr>
      <vt:lpstr>PowerPoint Presentation</vt:lpstr>
      <vt:lpstr>PowerPoint Presentation</vt:lpstr>
      <vt:lpstr>PowerPoint Presentation</vt:lpstr>
      <vt:lpstr>Frequency of Use (10/15/20-10/31/20)</vt:lpstr>
      <vt:lpstr>Frequency of Use (10/15/20-10/31/20)</vt:lpstr>
      <vt:lpstr>Frequency of Use (November 2020)</vt:lpstr>
      <vt:lpstr>Frequency of Use (November 2020)</vt:lpstr>
      <vt:lpstr>Frequency of Use (12/1/20-12/15/20)</vt:lpstr>
      <vt:lpstr>Frequency of Use (12/1/20-12/15/20)</vt:lpstr>
      <vt:lpstr>Diel Timing of PIT Tagged adult fall Chinook 2005-2020</vt:lpstr>
      <vt:lpstr>Diel Timing of PIT Tagged adult fall Chinook 2005-2020</vt:lpstr>
      <vt:lpstr>Diel Timing of PIT Tagged adult fall Chinook 2005-2020</vt:lpstr>
      <vt:lpstr>Lower Granite Dam:  Steelhead Run-Timing, 2020</vt:lpstr>
      <vt:lpstr>Diel Timing of PIT Tagged adult steelhead 2016-2019</vt:lpstr>
      <vt:lpstr>Diel Timing of PIT Tagged adult steelhead 2016-2019</vt:lpstr>
      <vt:lpstr>Diel Timing of PIT Tagged adult steelhead 2016-2019</vt:lpstr>
      <vt:lpstr>Juvenile Fall Chinook Passage – Lower Granite Dam 2020</vt:lpstr>
      <vt:lpstr>Adult Passage Zero Generation Operations</vt:lpstr>
      <vt:lpstr>Summary 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Snake River Zero Generation Use</dc:title>
  <dc:creator>Norris,Tony (BPA) - PGPO-5</dc:creator>
  <cp:lastModifiedBy>Norris,Tony (BPA) - PGPO-5</cp:lastModifiedBy>
  <cp:revision>33</cp:revision>
  <dcterms:created xsi:type="dcterms:W3CDTF">2021-01-05T16:49:18Z</dcterms:created>
  <dcterms:modified xsi:type="dcterms:W3CDTF">2021-01-20T00:16:06Z</dcterms:modified>
</cp:coreProperties>
</file>