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23" r:id="rId5"/>
  </p:sldMasterIdLst>
  <p:notesMasterIdLst>
    <p:notesMasterId r:id="rId15"/>
  </p:notesMasterIdLst>
  <p:handoutMasterIdLst>
    <p:handoutMasterId r:id="rId16"/>
  </p:handoutMasterIdLst>
  <p:sldIdLst>
    <p:sldId id="263" r:id="rId6"/>
    <p:sldId id="773" r:id="rId7"/>
    <p:sldId id="421" r:id="rId8"/>
    <p:sldId id="779" r:id="rId9"/>
    <p:sldId id="780" r:id="rId10"/>
    <p:sldId id="781" r:id="rId11"/>
    <p:sldId id="429" r:id="rId12"/>
    <p:sldId id="782" r:id="rId13"/>
    <p:sldId id="42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us, Douglas M CIV USARMY CENWD (USA)" initials="BDMCUC(" lastIdx="19" clrIdx="0">
    <p:extLst>
      <p:ext uri="{19B8F6BF-5375-455C-9EA6-DF929625EA0E}">
        <p15:presenceInfo xmlns:p15="http://schemas.microsoft.com/office/powerpoint/2012/main" userId="Baus, Douglas M CIV USARMY CENWD (USA)" providerId="None"/>
      </p:ext>
    </p:extLst>
  </p:cmAuthor>
  <p:cmAuthor id="2" name="Mickelson, Kristian E CIV USARMY CENWS (USA)" initials="MKECUC(" lastIdx="4" clrIdx="1">
    <p:extLst>
      <p:ext uri="{19B8F6BF-5375-455C-9EA6-DF929625EA0E}">
        <p15:presenceInfo xmlns:p15="http://schemas.microsoft.com/office/powerpoint/2012/main" userId="S-1-5-21-2950984858-2914444344-2099276330-744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8C8C8"/>
    <a:srgbClr val="FFFFFF"/>
    <a:srgbClr val="FF6600"/>
    <a:srgbClr val="D9D9D9"/>
    <a:srgbClr val="DF1F2E"/>
    <a:srgbClr val="FFCC66"/>
    <a:srgbClr val="6E9678"/>
    <a:srgbClr val="8B0109"/>
    <a:srgbClr val="A9031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27" autoAdjust="0"/>
    <p:restoredTop sz="95394" autoAdjust="0"/>
  </p:normalViewPr>
  <p:slideViewPr>
    <p:cSldViewPr snapToGrid="0">
      <p:cViewPr varScale="1">
        <p:scale>
          <a:sx n="92" d="100"/>
          <a:sy n="92" d="100"/>
        </p:scale>
        <p:origin x="114" y="144"/>
      </p:cViewPr>
      <p:guideLst/>
    </p:cSldViewPr>
  </p:slideViewPr>
  <p:notesTextViewPr>
    <p:cViewPr>
      <p:scale>
        <a:sx n="3" d="2"/>
        <a:sy n="3" d="2"/>
      </p:scale>
      <p:origin x="0" y="0"/>
    </p:cViewPr>
  </p:notesText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3383-DF08-4C90-8557-22EF3027DD43}" type="datetimeFigureOut">
              <a:rPr lang="en-US" smtClean="0"/>
              <a:t>5/26/2021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16557-6E8E-4D95-8DF3-2DE1590C714A}" type="datetimeFigureOut">
              <a:rPr lang="en-US" smtClean="0"/>
              <a:t>5/26/2021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2</a:t>
            </a:fld>
            <a:endParaRPr lang="en-US"/>
          </a:p>
        </p:txBody>
      </p:sp>
    </p:spTree>
    <p:extLst>
      <p:ext uri="{BB962C8B-B14F-4D97-AF65-F5344CB8AC3E}">
        <p14:creationId xmlns:p14="http://schemas.microsoft.com/office/powerpoint/2010/main" val="1507461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flow plot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3A86D8-1D95-4DFF-A26B-8F86AC3AC5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3269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flow plot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3A86D8-1D95-4DFF-A26B-8F86AC3AC5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6458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7</a:t>
            </a:fld>
            <a:endParaRPr lang="en-US"/>
          </a:p>
        </p:txBody>
      </p:sp>
    </p:spTree>
    <p:extLst>
      <p:ext uri="{BB962C8B-B14F-4D97-AF65-F5344CB8AC3E}">
        <p14:creationId xmlns:p14="http://schemas.microsoft.com/office/powerpoint/2010/main" val="1367011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22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655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7759814"/>
      </p:ext>
    </p:extLst>
  </p:cSld>
  <p:clrMapOvr>
    <a:masterClrMapping/>
  </p:clrMapOvr>
  <p:extLst>
    <p:ext uri="{DCECCB84-F9BA-43D5-87BE-67443E8EF086}">
      <p15:sldGuideLst xmlns:p15="http://schemas.microsoft.com/office/powerpoint/2012/main">
        <p15:guide id="1" orient="horz" pos="2328" userDrawn="1">
          <p15:clr>
            <a:srgbClr val="FBAE40"/>
          </p15:clr>
        </p15:guide>
        <p15:guide id="2" orient="horz" pos="2424" userDrawn="1">
          <p15:clr>
            <a:srgbClr val="FBAE40"/>
          </p15:clr>
        </p15:guide>
        <p15:guide id="3" pos="3888" userDrawn="1">
          <p15:clr>
            <a:srgbClr val="FBAE40"/>
          </p15:clr>
        </p15:guide>
        <p15:guide id="4" pos="37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927311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Tree>
    <p:extLst>
      <p:ext uri="{BB962C8B-B14F-4D97-AF65-F5344CB8AC3E}">
        <p14:creationId xmlns:p14="http://schemas.microsoft.com/office/powerpoint/2010/main" val="225664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5972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9277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446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a:t>Click to edit Master title style</a:t>
            </a:r>
          </a:p>
        </p:txBody>
      </p:sp>
    </p:spTree>
    <p:extLst>
      <p:ext uri="{BB962C8B-B14F-4D97-AF65-F5344CB8AC3E}">
        <p14:creationId xmlns:p14="http://schemas.microsoft.com/office/powerpoint/2010/main" val="1757340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220610108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196187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965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3249369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30404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82493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48058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781697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548599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DF7F7D-1C77-4A52-8E93-08317467B684}"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446713" y="6426200"/>
            <a:ext cx="977900" cy="241300"/>
          </a:xfrm>
          <a:prstGeom prst="rect">
            <a:avLst/>
          </a:prstGeom>
        </p:spPr>
        <p:txBody>
          <a:bodyPr/>
          <a:lstStyle/>
          <a:p>
            <a:fld id="{BC07D703-8BCE-435E-B8BB-5AFD97DB2AC4}" type="slidenum">
              <a:rPr lang="en-US" smtClean="0"/>
              <a:t>‹#›</a:t>
            </a:fld>
            <a:endParaRPr lang="en-US"/>
          </a:p>
        </p:txBody>
      </p:sp>
    </p:spTree>
    <p:extLst>
      <p:ext uri="{BB962C8B-B14F-4D97-AF65-F5344CB8AC3E}">
        <p14:creationId xmlns:p14="http://schemas.microsoft.com/office/powerpoint/2010/main" val="4206090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4115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bg1"/>
        </a:solidFill>
        <a:effectLst/>
      </p:bgPr>
    </p:bg>
    <p:spTree>
      <p:nvGrpSpPr>
        <p:cNvPr id="1" name=""/>
        <p:cNvGrpSpPr/>
        <p:nvPr/>
      </p:nvGrpSpPr>
      <p:grpSpPr>
        <a:xfrm>
          <a:off x="0" y="0"/>
          <a:ext cx="0" cy="0"/>
          <a:chOff x="0" y="0"/>
          <a:chExt cx="0" cy="0"/>
        </a:xfrm>
      </p:grpSpPr>
      <p:sp>
        <p:nvSpPr>
          <p:cNvPr id="22" name="TextBox 21"/>
          <p:cNvSpPr txBox="1"/>
          <p:nvPr userDrawn="1"/>
        </p:nvSpPr>
        <p:spPr>
          <a:xfrm>
            <a:off x="2667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Standard Content Slide Colors</a:t>
            </a:r>
            <a:endParaRPr lang="en-US" dirty="0"/>
          </a:p>
        </p:txBody>
      </p:sp>
      <p:sp>
        <p:nvSpPr>
          <p:cNvPr id="2" name="TextBox 1"/>
          <p:cNvSpPr txBox="1"/>
          <p:nvPr userDrawn="1"/>
        </p:nvSpPr>
        <p:spPr>
          <a:xfrm>
            <a:off x="60960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Chart Colors</a:t>
            </a:r>
            <a:endParaRPr lang="en-US" dirty="0"/>
          </a:p>
        </p:txBody>
      </p:sp>
      <p:grpSp>
        <p:nvGrpSpPr>
          <p:cNvPr id="21" name="Group 20"/>
          <p:cNvGrpSpPr/>
          <p:nvPr userDrawn="1"/>
        </p:nvGrpSpPr>
        <p:grpSpPr>
          <a:xfrm>
            <a:off x="372234" y="1391830"/>
            <a:ext cx="11458322" cy="1888083"/>
            <a:chOff x="757773" y="1707600"/>
            <a:chExt cx="9393763" cy="1245799"/>
          </a:xfrm>
        </p:grpSpPr>
        <p:sp>
          <p:nvSpPr>
            <p:cNvPr id="5" name="Rectangle 4"/>
            <p:cNvSpPr/>
            <p:nvPr/>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217</a:t>
              </a:r>
            </a:p>
            <a:p>
              <a:pPr algn="ctr">
                <a:defRPr/>
              </a:pPr>
              <a:r>
                <a:rPr lang="en-US" sz="1000" b="1" dirty="0">
                  <a:solidFill>
                    <a:schemeClr val="tx1"/>
                  </a:solidFill>
                </a:rPr>
                <a:t>217</a:t>
              </a:r>
            </a:p>
            <a:p>
              <a:pPr algn="ctr">
                <a:defRPr/>
              </a:pPr>
              <a:r>
                <a:rPr lang="en-US" sz="1000" b="1" dirty="0">
                  <a:solidFill>
                    <a:schemeClr val="tx1"/>
                  </a:solidFill>
                </a:rPr>
                <a:t>217</a:t>
              </a:r>
            </a:p>
            <a:p>
              <a:pPr algn="ctr">
                <a:defRPr/>
              </a:pPr>
              <a:endParaRPr lang="en-US" sz="1000" b="1" dirty="0">
                <a:solidFill>
                  <a:schemeClr val="tx1"/>
                </a:solidFill>
              </a:endParaRPr>
            </a:p>
            <a:p>
              <a:pPr algn="ctr">
                <a:defRPr/>
              </a:pPr>
              <a:r>
                <a:rPr lang="en-US" sz="1000" b="1" dirty="0">
                  <a:solidFill>
                    <a:schemeClr val="tx1"/>
                  </a:solidFill>
                </a:rPr>
                <a:t>#d8d9d8</a:t>
              </a:r>
            </a:p>
          </p:txBody>
        </p:sp>
        <p:sp>
          <p:nvSpPr>
            <p:cNvPr id="6" name="Rectangle 5"/>
            <p:cNvSpPr/>
            <p:nvPr/>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200</a:t>
              </a:r>
            </a:p>
            <a:p>
              <a:pPr algn="ctr">
                <a:defRPr/>
              </a:pPr>
              <a:r>
                <a:rPr lang="en-US" sz="1000" b="1" dirty="0">
                  <a:solidFill>
                    <a:schemeClr val="tx1"/>
                  </a:solidFill>
                </a:rPr>
                <a:t>200</a:t>
              </a:r>
            </a:p>
            <a:p>
              <a:pPr algn="ctr">
                <a:defRPr/>
              </a:pPr>
              <a:r>
                <a:rPr lang="en-US" sz="1000" b="1" dirty="0">
                  <a:solidFill>
                    <a:schemeClr val="tx1"/>
                  </a:solidFill>
                </a:rPr>
                <a:t>200</a:t>
              </a:r>
            </a:p>
            <a:p>
              <a:pPr algn="ctr">
                <a:defRPr/>
              </a:pPr>
              <a:endParaRPr lang="en-US" sz="1000" b="1" dirty="0">
                <a:solidFill>
                  <a:schemeClr val="tx1"/>
                </a:solidFill>
              </a:endParaRPr>
            </a:p>
            <a:p>
              <a:pPr algn="ctr">
                <a:defRPr/>
              </a:pPr>
              <a:r>
                <a:rPr lang="en-US" sz="1000" b="1" dirty="0">
                  <a:solidFill>
                    <a:schemeClr val="tx1"/>
                  </a:solidFill>
                </a:rPr>
                <a:t>#c9c9c9</a:t>
              </a:r>
            </a:p>
          </p:txBody>
        </p:sp>
        <p:sp>
          <p:nvSpPr>
            <p:cNvPr id="7" name="Rectangle 6"/>
            <p:cNvSpPr/>
            <p:nvPr/>
          </p:nvSpPr>
          <p:spPr>
            <a:xfrm>
              <a:off x="757773"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255</a:t>
              </a:r>
            </a:p>
            <a:p>
              <a:pPr algn="ctr">
                <a:defRPr/>
              </a:pPr>
              <a:r>
                <a:rPr lang="en-US" sz="1000" b="1" dirty="0">
                  <a:solidFill>
                    <a:schemeClr val="tx1"/>
                  </a:solidFill>
                </a:rPr>
                <a:t>255</a:t>
              </a:r>
            </a:p>
            <a:p>
              <a:pPr algn="ctr">
                <a:defRPr/>
              </a:pPr>
              <a:r>
                <a:rPr lang="en-US" sz="1000" b="1" dirty="0">
                  <a:solidFill>
                    <a:schemeClr val="tx1"/>
                  </a:solidFill>
                </a:rPr>
                <a:t>255</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8" name="Rectangle 7"/>
            <p:cNvSpPr/>
            <p:nvPr/>
          </p:nvSpPr>
          <p:spPr>
            <a:xfrm>
              <a:off x="1718739"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a:t>
              </a:r>
            </a:p>
            <a:p>
              <a:pPr algn="ctr">
                <a:defRPr/>
              </a:pPr>
              <a:r>
                <a:rPr lang="en-US" sz="1000" b="1" dirty="0">
                  <a:solidFill>
                    <a:schemeClr val="bg1"/>
                  </a:solidFill>
                </a:rPr>
                <a:t>0</a:t>
              </a:r>
            </a:p>
            <a:p>
              <a:pPr algn="ctr">
                <a:defRPr/>
              </a:pPr>
              <a:r>
                <a:rPr lang="en-US" sz="1000" b="1" dirty="0">
                  <a:solidFill>
                    <a:schemeClr val="bg1"/>
                  </a:solidFill>
                </a:rPr>
                <a:t>0</a:t>
              </a:r>
            </a:p>
            <a:p>
              <a:pPr algn="ctr">
                <a:defRPr/>
              </a:pPr>
              <a:endParaRPr lang="en-US" sz="1000" b="1" dirty="0">
                <a:solidFill>
                  <a:schemeClr val="bg1"/>
                </a:solidFill>
              </a:endParaRPr>
            </a:p>
            <a:p>
              <a:pPr algn="ctr">
                <a:defRPr/>
              </a:pPr>
              <a:r>
                <a:rPr lang="en-US" sz="1000" b="1" dirty="0">
                  <a:solidFill>
                    <a:schemeClr val="bg1"/>
                  </a:solidFill>
                </a:rPr>
                <a:t>#020000</a:t>
              </a:r>
            </a:p>
          </p:txBody>
        </p:sp>
        <p:sp>
          <p:nvSpPr>
            <p:cNvPr id="9" name="Rectangle 8"/>
            <p:cNvSpPr/>
            <p:nvPr/>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163</a:t>
              </a:r>
            </a:p>
            <a:p>
              <a:pPr algn="ctr">
                <a:defRPr/>
              </a:pPr>
              <a:r>
                <a:rPr lang="en-US" sz="1000" b="1" dirty="0">
                  <a:solidFill>
                    <a:schemeClr val="tx1"/>
                  </a:solidFill>
                </a:rPr>
                <a:t>163</a:t>
              </a:r>
            </a:p>
            <a:p>
              <a:pPr algn="ctr">
                <a:defRPr/>
              </a:pPr>
              <a:r>
                <a:rPr lang="en-US" sz="1000" b="1" dirty="0">
                  <a:solidFill>
                    <a:schemeClr val="tx1"/>
                  </a:solidFill>
                </a:rPr>
                <a:t>163</a:t>
              </a:r>
            </a:p>
            <a:p>
              <a:pPr algn="ctr">
                <a:defRPr/>
              </a:pPr>
              <a:endParaRPr lang="en-US" sz="1000" b="1" dirty="0">
                <a:solidFill>
                  <a:schemeClr val="tx1"/>
                </a:solidFill>
              </a:endParaRPr>
            </a:p>
            <a:p>
              <a:pPr algn="ctr">
                <a:defRPr/>
              </a:pPr>
              <a:r>
                <a:rPr lang="en-US" sz="1000" b="1" dirty="0">
                  <a:solidFill>
                    <a:schemeClr val="tx1"/>
                  </a:solidFill>
                </a:rPr>
                <a:t>#a3a3a2</a:t>
              </a:r>
            </a:p>
          </p:txBody>
        </p:sp>
        <p:sp>
          <p:nvSpPr>
            <p:cNvPr id="10" name="Rectangle 9"/>
            <p:cNvSpPr/>
            <p:nvPr/>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131</a:t>
              </a:r>
            </a:p>
            <a:p>
              <a:pPr algn="ctr">
                <a:defRPr/>
              </a:pPr>
              <a:r>
                <a:rPr lang="en-US" sz="1000" b="1" dirty="0">
                  <a:solidFill>
                    <a:schemeClr val="tx1"/>
                  </a:solidFill>
                </a:rPr>
                <a:t>132</a:t>
              </a:r>
            </a:p>
            <a:p>
              <a:pPr algn="ctr">
                <a:defRPr/>
              </a:pPr>
              <a:r>
                <a:rPr lang="en-US" sz="1000" b="1" dirty="0">
                  <a:solidFill>
                    <a:schemeClr val="tx1"/>
                  </a:solidFill>
                </a:rPr>
                <a:t>122</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11" name="Rectangle 10"/>
            <p:cNvSpPr/>
            <p:nvPr/>
          </p:nvSpPr>
          <p:spPr>
            <a:xfrm>
              <a:off x="4601633" y="2394599"/>
              <a:ext cx="745067" cy="558800"/>
            </a:xfrm>
            <a:prstGeom prst="rect">
              <a:avLst/>
            </a:prstGeom>
            <a:solidFill>
              <a:srgbClr val="DF1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223</a:t>
              </a:r>
            </a:p>
            <a:p>
              <a:pPr algn="ctr">
                <a:defRPr/>
              </a:pPr>
              <a:r>
                <a:rPr lang="en-US" sz="1000" b="1" dirty="0">
                  <a:solidFill>
                    <a:schemeClr val="bg1"/>
                  </a:solidFill>
                </a:rPr>
                <a:t>31</a:t>
              </a:r>
            </a:p>
            <a:p>
              <a:pPr algn="ctr">
                <a:defRPr/>
              </a:pPr>
              <a:r>
                <a:rPr lang="en-US" sz="1000" b="1" dirty="0">
                  <a:solidFill>
                    <a:schemeClr val="bg1"/>
                  </a:solidFill>
                </a:rPr>
                <a:t>46</a:t>
              </a:r>
            </a:p>
            <a:p>
              <a:pPr algn="ctr">
                <a:defRPr/>
              </a:pPr>
              <a:endParaRPr lang="en-US" sz="1000" b="1" dirty="0">
                <a:solidFill>
                  <a:schemeClr val="bg1"/>
                </a:solidFill>
              </a:endParaRPr>
            </a:p>
            <a:p>
              <a:pPr algn="ctr">
                <a:defRPr/>
              </a:pPr>
              <a:r>
                <a:rPr lang="en-US" sz="1000" b="1" dirty="0">
                  <a:solidFill>
                    <a:schemeClr val="bg1"/>
                  </a:solidFill>
                </a:rPr>
                <a:t>#ef4236</a:t>
              </a:r>
            </a:p>
          </p:txBody>
        </p:sp>
        <p:sp>
          <p:nvSpPr>
            <p:cNvPr id="12" name="Rectangle 11"/>
            <p:cNvSpPr/>
            <p:nvPr/>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110</a:t>
              </a:r>
            </a:p>
            <a:p>
              <a:pPr algn="ctr">
                <a:defRPr/>
              </a:pPr>
              <a:r>
                <a:rPr lang="en-US" sz="1000" b="1" dirty="0">
                  <a:solidFill>
                    <a:schemeClr val="tx1"/>
                  </a:solidFill>
                </a:rPr>
                <a:t>135</a:t>
              </a:r>
            </a:p>
            <a:p>
              <a:pPr algn="ctr">
                <a:defRPr/>
              </a:pPr>
              <a:r>
                <a:rPr lang="en-US" sz="1000" b="1" dirty="0">
                  <a:solidFill>
                    <a:schemeClr val="tx1"/>
                  </a:solidFill>
                </a:rPr>
                <a:t>120</a:t>
              </a:r>
            </a:p>
            <a:p>
              <a:pPr algn="ctr">
                <a:defRPr/>
              </a:pPr>
              <a:endParaRPr lang="en-US" sz="1000" b="1" dirty="0">
                <a:solidFill>
                  <a:schemeClr val="tx1"/>
                </a:solidFill>
              </a:endParaRPr>
            </a:p>
            <a:p>
              <a:pPr algn="ctr">
                <a:defRPr/>
              </a:pPr>
              <a:r>
                <a:rPr lang="en-US" sz="1000" b="1" dirty="0">
                  <a:solidFill>
                    <a:schemeClr val="tx1"/>
                  </a:solidFill>
                </a:rPr>
                <a:t>#6f8779</a:t>
              </a:r>
            </a:p>
          </p:txBody>
        </p:sp>
        <p:sp>
          <p:nvSpPr>
            <p:cNvPr id="13" name="Rectangle 12"/>
            <p:cNvSpPr/>
            <p:nvPr/>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112</a:t>
              </a:r>
            </a:p>
            <a:p>
              <a:pPr algn="ctr">
                <a:defRPr/>
              </a:pPr>
              <a:r>
                <a:rPr lang="en-US" sz="1000" b="1" dirty="0">
                  <a:solidFill>
                    <a:schemeClr val="bg1"/>
                  </a:solidFill>
                </a:rPr>
                <a:t>92</a:t>
              </a:r>
            </a:p>
            <a:p>
              <a:pPr algn="ctr">
                <a:defRPr/>
              </a:pPr>
              <a:r>
                <a:rPr lang="en-US" sz="1000" b="1" dirty="0">
                  <a:solidFill>
                    <a:schemeClr val="bg1"/>
                  </a:solidFill>
                </a:rPr>
                <a:t>56</a:t>
              </a:r>
            </a:p>
            <a:p>
              <a:pPr algn="ctr">
                <a:defRPr/>
              </a:pPr>
              <a:endParaRPr lang="en-US" sz="1000" b="1" dirty="0">
                <a:solidFill>
                  <a:schemeClr val="bg1"/>
                </a:solidFill>
              </a:endParaRPr>
            </a:p>
            <a:p>
              <a:pPr algn="ctr">
                <a:defRPr/>
              </a:pPr>
              <a:r>
                <a:rPr lang="en-US" sz="1000" b="1" dirty="0">
                  <a:solidFill>
                    <a:schemeClr val="bg1"/>
                  </a:solidFill>
                </a:rPr>
                <a:t>#705d39</a:t>
              </a:r>
            </a:p>
          </p:txBody>
        </p:sp>
        <p:sp>
          <p:nvSpPr>
            <p:cNvPr id="14" name="Rectangle 13"/>
            <p:cNvSpPr/>
            <p:nvPr/>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62</a:t>
              </a:r>
            </a:p>
            <a:p>
              <a:pPr algn="ctr">
                <a:defRPr/>
              </a:pPr>
              <a:r>
                <a:rPr lang="en-US" sz="1000" b="1" dirty="0">
                  <a:solidFill>
                    <a:schemeClr val="bg1"/>
                  </a:solidFill>
                </a:rPr>
                <a:t>102</a:t>
              </a:r>
            </a:p>
            <a:p>
              <a:pPr algn="ctr">
                <a:defRPr/>
              </a:pPr>
              <a:r>
                <a:rPr lang="en-US" sz="1000" b="1" dirty="0">
                  <a:solidFill>
                    <a:schemeClr val="bg1"/>
                  </a:solidFill>
                </a:rPr>
                <a:t>130</a:t>
              </a:r>
            </a:p>
            <a:p>
              <a:pPr algn="ctr">
                <a:defRPr/>
              </a:pPr>
              <a:endParaRPr lang="en-US" sz="1000" b="1" dirty="0">
                <a:solidFill>
                  <a:schemeClr val="bg1"/>
                </a:solidFill>
              </a:endParaRPr>
            </a:p>
            <a:p>
              <a:pPr algn="ctr">
                <a:defRPr/>
              </a:pPr>
              <a:r>
                <a:rPr lang="en-US" sz="1000" b="1" dirty="0">
                  <a:solidFill>
                    <a:schemeClr val="bg1"/>
                  </a:solidFill>
                </a:rPr>
                <a:t>#406782</a:t>
              </a:r>
            </a:p>
          </p:txBody>
        </p:sp>
        <p:sp>
          <p:nvSpPr>
            <p:cNvPr id="15" name="Rectangle 14"/>
            <p:cNvSpPr/>
            <p:nvPr/>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102</a:t>
              </a:r>
            </a:p>
            <a:p>
              <a:pPr algn="ctr">
                <a:defRPr/>
              </a:pPr>
              <a:r>
                <a:rPr lang="en-US" sz="1000" b="1" dirty="0">
                  <a:solidFill>
                    <a:schemeClr val="bg1"/>
                  </a:solidFill>
                </a:rPr>
                <a:t>56</a:t>
              </a:r>
            </a:p>
            <a:p>
              <a:pPr algn="ctr">
                <a:defRPr/>
              </a:pPr>
              <a:r>
                <a:rPr lang="en-US" sz="1000" b="1" dirty="0">
                  <a:solidFill>
                    <a:schemeClr val="bg1"/>
                  </a:solidFill>
                </a:rPr>
                <a:t>48</a:t>
              </a:r>
            </a:p>
            <a:p>
              <a:pPr algn="ctr">
                <a:defRPr/>
              </a:pPr>
              <a:endParaRPr lang="en-US" sz="1000" b="1" dirty="0">
                <a:solidFill>
                  <a:schemeClr val="bg1"/>
                </a:solidFill>
              </a:endParaRPr>
            </a:p>
            <a:p>
              <a:pPr algn="ctr">
                <a:defRPr/>
              </a:pPr>
              <a:r>
                <a:rPr lang="en-US" sz="1000" b="1" dirty="0">
                  <a:solidFill>
                    <a:schemeClr val="bg1"/>
                  </a:solidFill>
                </a:rPr>
                <a:t>#673931</a:t>
              </a:r>
            </a:p>
          </p:txBody>
        </p:sp>
        <p:sp>
          <p:nvSpPr>
            <p:cNvPr id="16" name="Rectangle 15"/>
            <p:cNvSpPr/>
            <p:nvPr/>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130</a:t>
              </a:r>
            </a:p>
            <a:p>
              <a:pPr algn="ctr">
                <a:defRPr/>
              </a:pPr>
              <a:r>
                <a:rPr lang="en-US" sz="1000" b="1" dirty="0">
                  <a:solidFill>
                    <a:schemeClr val="bg1"/>
                  </a:solidFill>
                </a:rPr>
                <a:t>120</a:t>
              </a:r>
            </a:p>
            <a:p>
              <a:pPr algn="ctr">
                <a:defRPr/>
              </a:pPr>
              <a:r>
                <a:rPr lang="en-US" sz="1000" b="1" dirty="0">
                  <a:solidFill>
                    <a:schemeClr val="bg1"/>
                  </a:solidFill>
                </a:rPr>
                <a:t>111</a:t>
              </a:r>
            </a:p>
            <a:p>
              <a:pPr algn="ctr">
                <a:defRPr/>
              </a:pPr>
              <a:endParaRPr lang="en-US" sz="1000" b="1" dirty="0">
                <a:solidFill>
                  <a:schemeClr val="bg1"/>
                </a:solidFill>
              </a:endParaRPr>
            </a:p>
            <a:p>
              <a:pPr algn="ctr">
                <a:defRPr/>
              </a:pPr>
              <a:r>
                <a:rPr lang="en-US" sz="1000" b="1" dirty="0">
                  <a:solidFill>
                    <a:schemeClr val="bg1"/>
                  </a:solidFill>
                </a:rPr>
                <a:t>#837970</a:t>
              </a:r>
            </a:p>
          </p:txBody>
        </p:sp>
        <p:sp>
          <p:nvSpPr>
            <p:cNvPr id="17" name="Rectangle 16"/>
            <p:cNvSpPr/>
            <p:nvPr/>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237</a:t>
              </a:r>
            </a:p>
            <a:p>
              <a:pPr algn="ctr">
                <a:defRPr/>
              </a:pPr>
              <a:r>
                <a:rPr lang="en-US" sz="1000" b="1" dirty="0">
                  <a:solidFill>
                    <a:schemeClr val="tx1"/>
                  </a:solidFill>
                </a:rPr>
                <a:t>237</a:t>
              </a:r>
            </a:p>
            <a:p>
              <a:pPr algn="ctr">
                <a:defRPr/>
              </a:pPr>
              <a:r>
                <a:rPr lang="en-US" sz="1000" b="1" dirty="0">
                  <a:solidFill>
                    <a:schemeClr val="tx1"/>
                  </a:solidFill>
                </a:rPr>
                <a:t>237</a:t>
              </a:r>
            </a:p>
            <a:p>
              <a:pPr algn="ctr">
                <a:defRPr/>
              </a:pPr>
              <a:endParaRPr lang="en-US" sz="1000" b="1" dirty="0">
                <a:solidFill>
                  <a:schemeClr val="tx1"/>
                </a:solidFill>
              </a:endParaRPr>
            </a:p>
            <a:p>
              <a:pPr algn="ctr">
                <a:defRPr/>
              </a:pPr>
              <a:r>
                <a:rPr lang="en-US" sz="1000" b="1" dirty="0">
                  <a:solidFill>
                    <a:schemeClr val="tx1"/>
                  </a:solidFill>
                </a:rPr>
                <a:t>#</a:t>
              </a:r>
              <a:r>
                <a:rPr lang="en-US" sz="1000" b="1" dirty="0" err="1">
                  <a:solidFill>
                    <a:schemeClr val="tx1"/>
                  </a:solidFill>
                </a:rPr>
                <a:t>ededed</a:t>
              </a:r>
              <a:endParaRPr lang="en-US" sz="1000" b="1" dirty="0">
                <a:solidFill>
                  <a:schemeClr val="tx1"/>
                </a:solidFill>
              </a:endParaRPr>
            </a:p>
          </p:txBody>
        </p:sp>
        <p:sp>
          <p:nvSpPr>
            <p:cNvPr id="18" name="Rectangle 17"/>
            <p:cNvSpPr/>
            <p:nvPr/>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80</a:t>
              </a:r>
            </a:p>
            <a:p>
              <a:pPr algn="ctr">
                <a:defRPr/>
              </a:pPr>
              <a:r>
                <a:rPr lang="en-US" sz="1000" b="1" dirty="0">
                  <a:solidFill>
                    <a:schemeClr val="bg1"/>
                  </a:solidFill>
                </a:rPr>
                <a:t>119</a:t>
              </a:r>
            </a:p>
            <a:p>
              <a:pPr algn="ctr">
                <a:defRPr/>
              </a:pPr>
              <a:r>
                <a:rPr lang="en-US" sz="1000" b="1" dirty="0">
                  <a:solidFill>
                    <a:schemeClr val="bg1"/>
                  </a:solidFill>
                </a:rPr>
                <a:t>27</a:t>
              </a:r>
            </a:p>
            <a:p>
              <a:pPr algn="ctr">
                <a:defRPr/>
              </a:pPr>
              <a:endParaRPr lang="en-US" sz="1000" b="1" dirty="0">
                <a:solidFill>
                  <a:schemeClr val="bg1"/>
                </a:solidFill>
              </a:endParaRPr>
            </a:p>
            <a:p>
              <a:pPr algn="ctr">
                <a:defRPr/>
              </a:pPr>
              <a:r>
                <a:rPr lang="en-US" sz="1000" b="1" dirty="0">
                  <a:solidFill>
                    <a:schemeClr val="bg1"/>
                  </a:solidFill>
                </a:rPr>
                <a:t>#517837</a:t>
              </a:r>
            </a:p>
          </p:txBody>
        </p:sp>
        <p:sp>
          <p:nvSpPr>
            <p:cNvPr id="19" name="Rectangle 18"/>
            <p:cNvSpPr/>
            <p:nvPr/>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252</a:t>
              </a:r>
            </a:p>
            <a:p>
              <a:pPr algn="ctr">
                <a:defRPr/>
              </a:pPr>
              <a:r>
                <a:rPr lang="en-US" sz="1000" b="1" dirty="0">
                  <a:solidFill>
                    <a:schemeClr val="tx1"/>
                  </a:solidFill>
                </a:rPr>
                <a:t>174</a:t>
              </a:r>
            </a:p>
            <a:p>
              <a:pPr algn="ctr">
                <a:defRPr/>
              </a:pPr>
              <a:r>
                <a:rPr lang="en-US" sz="1000" b="1" dirty="0">
                  <a:solidFill>
                    <a:schemeClr val="tx1"/>
                  </a:solidFill>
                </a:rPr>
                <a:t>59</a:t>
              </a:r>
            </a:p>
            <a:p>
              <a:pPr algn="ctr">
                <a:defRPr/>
              </a:pPr>
              <a:endParaRPr lang="en-US" sz="1000" b="1" dirty="0">
                <a:solidFill>
                  <a:schemeClr val="tx1"/>
                </a:solidFill>
              </a:endParaRPr>
            </a:p>
            <a:p>
              <a:pPr algn="ctr">
                <a:defRPr/>
              </a:pPr>
              <a:r>
                <a:rPr lang="en-US" sz="1000" b="1" dirty="0">
                  <a:solidFill>
                    <a:schemeClr val="tx1"/>
                  </a:solidFill>
                </a:rPr>
                <a:t>#fbae3d</a:t>
              </a:r>
            </a:p>
          </p:txBody>
        </p:sp>
        <p:sp>
          <p:nvSpPr>
            <p:cNvPr id="20" name="Rectangle 19"/>
            <p:cNvSpPr/>
            <p:nvPr/>
          </p:nvSpPr>
          <p:spPr>
            <a:xfrm>
              <a:off x="7484533" y="1707600"/>
              <a:ext cx="745067" cy="558800"/>
            </a:xfrm>
            <a:prstGeom prst="rect">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83</a:t>
              </a:r>
            </a:p>
            <a:p>
              <a:pPr algn="ctr">
                <a:defRPr/>
              </a:pPr>
              <a:r>
                <a:rPr lang="en-US" sz="1000" b="1" dirty="0">
                  <a:solidFill>
                    <a:schemeClr val="bg1"/>
                  </a:solidFill>
                </a:rPr>
                <a:t>36</a:t>
              </a:r>
            </a:p>
            <a:p>
              <a:pPr algn="ctr">
                <a:defRPr/>
              </a:pPr>
              <a:r>
                <a:rPr lang="en-US" sz="1000" b="1" dirty="0">
                  <a:solidFill>
                    <a:schemeClr val="bg1"/>
                  </a:solidFill>
                </a:rPr>
                <a:t>118</a:t>
              </a:r>
            </a:p>
            <a:p>
              <a:pPr algn="ctr">
                <a:defRPr/>
              </a:pPr>
              <a:endParaRPr lang="en-US" sz="1000" b="1" dirty="0">
                <a:solidFill>
                  <a:schemeClr val="bg1"/>
                </a:solidFill>
              </a:endParaRPr>
            </a:p>
            <a:p>
              <a:pPr algn="ctr">
                <a:defRPr/>
              </a:pPr>
              <a:r>
                <a:rPr lang="en-US" sz="1000" b="1" dirty="0">
                  <a:solidFill>
                    <a:schemeClr val="bg1"/>
                  </a:solidFill>
                </a:rPr>
                <a:t>#542a76</a:t>
              </a:r>
            </a:p>
          </p:txBody>
        </p:sp>
      </p:grpSp>
    </p:spTree>
    <p:extLst>
      <p:ext uri="{BB962C8B-B14F-4D97-AF65-F5344CB8AC3E}">
        <p14:creationId xmlns:p14="http://schemas.microsoft.com/office/powerpoint/2010/main" val="398110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788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783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45814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215259528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362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328583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256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pic>
        <p:nvPicPr>
          <p:cNvPr id="5" name="Picture 4"/>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3" name="Picture 2"/>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pPr/>
              <a:t>5/26/2021</a:t>
            </a:fld>
            <a:endParaRPr lang="en-US" dirty="0"/>
          </a:p>
        </p:txBody>
      </p:sp>
    </p:spTree>
    <p:extLst>
      <p:ext uri="{BB962C8B-B14F-4D97-AF65-F5344CB8AC3E}">
        <p14:creationId xmlns:p14="http://schemas.microsoft.com/office/powerpoint/2010/main" val="1369296369"/>
      </p:ext>
    </p:extLst>
  </p:cSld>
  <p:clrMap bg1="lt1" tx1="dk1" bg2="lt2" tx2="dk2" accent1="accent1" accent2="accent2" accent3="accent3" accent4="accent4" accent5="accent5" accent6="accent6" hlink="hlink" folHlink="folHlink"/>
  <p:sldLayoutIdLst>
    <p:sldLayoutId id="2147483680" r:id="rId1"/>
    <p:sldLayoutId id="2147483726" r:id="rId2"/>
    <p:sldLayoutId id="2147483681" r:id="rId3"/>
    <p:sldLayoutId id="2147483682" r:id="rId4"/>
    <p:sldLayoutId id="2147483707" r:id="rId5"/>
    <p:sldLayoutId id="2147483708" r:id="rId6"/>
    <p:sldLayoutId id="2147483687" r:id="rId7"/>
    <p:sldLayoutId id="2147483688" r:id="rId8"/>
    <p:sldLayoutId id="2147483689" r:id="rId9"/>
    <p:sldLayoutId id="2147483690" r:id="rId10"/>
    <p:sldLayoutId id="2147483691" r:id="rId11"/>
    <p:sldLayoutId id="2147483697" r:id="rId12"/>
    <p:sldLayoutId id="2147483698" r:id="rId13"/>
    <p:sldLayoutId id="2147483709" r:id="rId14"/>
    <p:sldLayoutId id="2147483699" r:id="rId15"/>
    <p:sldLayoutId id="2147483701" r:id="rId16"/>
    <p:sldLayoutId id="2147483710" r:id="rId17"/>
    <p:sldLayoutId id="2147483702" r:id="rId18"/>
    <p:sldLayoutId id="2147483703" r:id="rId19"/>
    <p:sldLayoutId id="2147483704" r:id="rId20"/>
    <p:sldLayoutId id="2147483705" r:id="rId21"/>
    <p:sldLayoutId id="2147483711" r:id="rId22"/>
    <p:sldLayoutId id="2147483712" r:id="rId23"/>
    <p:sldLayoutId id="2147483713" r:id="rId24"/>
    <p:sldLayoutId id="2147483714" r:id="rId25"/>
    <p:sldLayoutId id="2147483729" r:id="rId26"/>
  </p:sldLayoutIdLst>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userDrawn="1">
          <p15:clr>
            <a:srgbClr val="5ACBF0"/>
          </p15:clr>
        </p15:guide>
        <p15:guide id="2" pos="12971">
          <p15:clr>
            <a:srgbClr val="5ACBF0"/>
          </p15:clr>
        </p15:guide>
        <p15:guide id="3" pos="168"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userDrawn="1"/>
        </p:nvSpPr>
        <p:spPr>
          <a:xfrm>
            <a:off x="66675" y="38099"/>
            <a:ext cx="12058650" cy="6791326"/>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pic>
        <p:nvPicPr>
          <p:cNvPr id="14" name="Picture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15"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16" name="Picture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1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20"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21"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pPr/>
              <a:t>5/26/2021</a:t>
            </a:fld>
            <a:endParaRPr lang="en-US" dirty="0"/>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userDrawn="1">
          <p15:clr>
            <a:srgbClr val="F26B43"/>
          </p15:clr>
        </p15:guide>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1.emf"/><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700" y="318210"/>
            <a:ext cx="11658600" cy="858437"/>
          </a:xfrm>
        </p:spPr>
        <p:txBody>
          <a:bodyPr>
            <a:normAutofit fontScale="90000"/>
          </a:bodyPr>
          <a:lstStyle/>
          <a:p>
            <a:r>
              <a:rPr lang="en-US" dirty="0"/>
              <a:t>Libby dam Sturgeon operations 2021 - UPDATE</a:t>
            </a:r>
            <a:br>
              <a:rPr lang="en-US" dirty="0"/>
            </a:br>
            <a:endParaRPr lang="en-US" sz="2700" b="0" dirty="0"/>
          </a:p>
        </p:txBody>
      </p:sp>
      <p:sp>
        <p:nvSpPr>
          <p:cNvPr id="2" name="Text Placeholder 1"/>
          <p:cNvSpPr>
            <a:spLocks noGrp="1"/>
          </p:cNvSpPr>
          <p:nvPr>
            <p:ph type="body" sz="quarter" idx="16"/>
          </p:nvPr>
        </p:nvSpPr>
        <p:spPr>
          <a:xfrm>
            <a:off x="266700" y="1299029"/>
            <a:ext cx="4337105" cy="3885746"/>
          </a:xfrm>
        </p:spPr>
        <p:txBody>
          <a:bodyPr/>
          <a:lstStyle/>
          <a:p>
            <a:r>
              <a:rPr lang="en-US" sz="2000" dirty="0"/>
              <a:t>26 May 2021</a:t>
            </a:r>
          </a:p>
          <a:p>
            <a:r>
              <a:rPr lang="en-US" altLang="en-US" sz="2000" dirty="0"/>
              <a:t>TMT Meeting</a:t>
            </a:r>
          </a:p>
          <a:p>
            <a:endParaRPr lang="en-US" dirty="0"/>
          </a:p>
        </p:txBody>
      </p:sp>
      <p:pic>
        <p:nvPicPr>
          <p:cNvPr id="5" name="Picture 4"/>
          <p:cNvPicPr>
            <a:picLocks noChangeAspect="1"/>
          </p:cNvPicPr>
          <p:nvPr/>
        </p:nvPicPr>
        <p:blipFill>
          <a:blip r:embed="rId2"/>
          <a:stretch>
            <a:fillRect/>
          </a:stretch>
        </p:blipFill>
        <p:spPr>
          <a:xfrm>
            <a:off x="4434229" y="1189620"/>
            <a:ext cx="7614335" cy="5340443"/>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2015" y="4005227"/>
            <a:ext cx="3474720" cy="1005840"/>
          </a:xfrm>
          <a:prstGeom prst="rect">
            <a:avLst/>
          </a:prstGeom>
        </p:spPr>
      </p:pic>
    </p:spTree>
    <p:extLst>
      <p:ext uri="{BB962C8B-B14F-4D97-AF65-F5344CB8AC3E}">
        <p14:creationId xmlns:p14="http://schemas.microsoft.com/office/powerpoint/2010/main" val="3876117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A0ACAA-467C-488F-88C7-931AE03C979F}"/>
              </a:ext>
            </a:extLst>
          </p:cNvPr>
          <p:cNvPicPr>
            <a:picLocks noChangeAspect="1"/>
          </p:cNvPicPr>
          <p:nvPr/>
        </p:nvPicPr>
        <p:blipFill>
          <a:blip r:embed="rId3"/>
          <a:stretch>
            <a:fillRect/>
          </a:stretch>
        </p:blipFill>
        <p:spPr>
          <a:xfrm>
            <a:off x="821633" y="116877"/>
            <a:ext cx="9004569" cy="6538430"/>
          </a:xfrm>
          <a:prstGeom prst="rect">
            <a:avLst/>
          </a:prstGeom>
        </p:spPr>
      </p:pic>
      <p:sp>
        <p:nvSpPr>
          <p:cNvPr id="2" name="Slide Number Placeholder 1"/>
          <p:cNvSpPr>
            <a:spLocks noGrp="1"/>
          </p:cNvSpPr>
          <p:nvPr>
            <p:ph type="sldNum" sz="quarter" idx="4294967295"/>
          </p:nvPr>
        </p:nvSpPr>
        <p:spPr>
          <a:xfrm>
            <a:off x="5446713" y="6426200"/>
            <a:ext cx="977900" cy="241300"/>
          </a:xfrm>
          <a:prstGeom prst="rect">
            <a:avLst/>
          </a:prstGeom>
        </p:spPr>
        <p:txBody>
          <a:bodyPr/>
          <a:lstStyle/>
          <a:p>
            <a:pPr>
              <a:defRPr/>
            </a:pPr>
            <a:fld id="{18231325-7D14-495D-A894-C01E2D93F573}" type="slidenum">
              <a:rPr lang="en-US" smtClean="0"/>
              <a:pPr>
                <a:defRPr/>
              </a:pPr>
              <a:t>2</a:t>
            </a:fld>
            <a:endParaRPr lang="en-US" dirty="0"/>
          </a:p>
        </p:txBody>
      </p:sp>
      <p:pic>
        <p:nvPicPr>
          <p:cNvPr id="11" name="Picture 10"/>
          <p:cNvPicPr>
            <a:picLocks noChangeAspect="1"/>
          </p:cNvPicPr>
          <p:nvPr/>
        </p:nvPicPr>
        <p:blipFill rotWithShape="1">
          <a:blip r:embed="rId4"/>
          <a:srcRect r="2409"/>
          <a:stretch/>
        </p:blipFill>
        <p:spPr>
          <a:xfrm>
            <a:off x="9826214" y="2746259"/>
            <a:ext cx="2285041" cy="1690273"/>
          </a:xfrm>
          <a:prstGeom prst="rect">
            <a:avLst/>
          </a:prstGeom>
        </p:spPr>
      </p:pic>
      <p:grpSp>
        <p:nvGrpSpPr>
          <p:cNvPr id="4" name="Group 3"/>
          <p:cNvGrpSpPr/>
          <p:nvPr/>
        </p:nvGrpSpPr>
        <p:grpSpPr>
          <a:xfrm>
            <a:off x="1480918" y="5823440"/>
            <a:ext cx="7528962" cy="950401"/>
            <a:chOff x="132145" y="4533455"/>
            <a:chExt cx="11945555" cy="1308374"/>
          </a:xfrm>
        </p:grpSpPr>
        <p:pic>
          <p:nvPicPr>
            <p:cNvPr id="5" name="Picture 56"/>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76941" b="84143"/>
            <a:stretch/>
          </p:blipFill>
          <p:spPr bwMode="auto">
            <a:xfrm>
              <a:off x="132145" y="4533455"/>
              <a:ext cx="3035300" cy="1308374"/>
            </a:xfrm>
            <a:prstGeom prst="rect">
              <a:avLst/>
            </a:prstGeom>
            <a:solidFill>
              <a:srgbClr val="FFFFFF"/>
            </a:solidFill>
            <a:ln>
              <a:noFill/>
            </a:ln>
            <a:effectLst/>
          </p:spPr>
        </p:pic>
        <p:pic>
          <p:nvPicPr>
            <p:cNvPr id="6" name="Picture 56"/>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8478" r="22962" b="84143"/>
            <a:stretch/>
          </p:blipFill>
          <p:spPr bwMode="auto">
            <a:xfrm>
              <a:off x="3053145" y="4533455"/>
              <a:ext cx="9024555" cy="1308374"/>
            </a:xfrm>
            <a:prstGeom prst="rect">
              <a:avLst/>
            </a:prstGeom>
            <a:solidFill>
              <a:srgbClr val="FFFFFF"/>
            </a:solidFill>
            <a:ln>
              <a:noFill/>
            </a:ln>
            <a:effectLst/>
          </p:spPr>
        </p:pic>
      </p:grpSp>
    </p:spTree>
    <p:extLst>
      <p:ext uri="{BB962C8B-B14F-4D97-AF65-F5344CB8AC3E}">
        <p14:creationId xmlns:p14="http://schemas.microsoft.com/office/powerpoint/2010/main" val="2235545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US" sz="2000" dirty="0"/>
          </a:p>
          <a:p>
            <a:pPr marL="342900" indent="-342900">
              <a:buFont typeface="Arial" panose="020B0604020202020204" pitchFamily="34" charset="0"/>
              <a:buChar char="•"/>
            </a:pPr>
            <a:r>
              <a:rPr lang="en-US" sz="2000" dirty="0"/>
              <a:t>Sturgeon augmentation flow operations began on May 6</a:t>
            </a:r>
            <a:r>
              <a:rPr lang="en-US" sz="2000" baseline="30000" dirty="0"/>
              <a:t>th</a:t>
            </a:r>
            <a:r>
              <a:rPr lang="en-US" sz="2000" dirty="0"/>
              <a:t> at 9 kcfs total.</a:t>
            </a:r>
          </a:p>
          <a:p>
            <a:endParaRPr lang="en-US" sz="2000" dirty="0"/>
          </a:p>
          <a:p>
            <a:pPr marL="342900" indent="-342900">
              <a:buFont typeface="Arial" panose="020B0604020202020204" pitchFamily="34" charset="0"/>
              <a:buChar char="•"/>
            </a:pPr>
            <a:r>
              <a:rPr lang="en-US" sz="2000" dirty="0"/>
              <a:t>On May 13</a:t>
            </a:r>
            <a:r>
              <a:rPr lang="en-US" sz="2000" baseline="30000" dirty="0"/>
              <a:t>th</a:t>
            </a:r>
            <a:r>
              <a:rPr lang="en-US" sz="2000" dirty="0"/>
              <a:t> increased discharge from Libby Dam to ~25 kcfs (powerhouse capacity) following BiOp ramping rates.  Full Powerhouse release lasted for 11 Days.</a:t>
            </a:r>
          </a:p>
          <a:p>
            <a:endParaRPr lang="en-US" sz="2000" dirty="0"/>
          </a:p>
          <a:p>
            <a:pPr marL="342900" indent="-342900">
              <a:buFont typeface="Arial" panose="020B0604020202020204" pitchFamily="34" charset="0"/>
              <a:buChar char="•"/>
            </a:pPr>
            <a:r>
              <a:rPr lang="en-US" sz="2000" dirty="0"/>
              <a:t>On May 24</a:t>
            </a:r>
            <a:r>
              <a:rPr lang="en-US" sz="2000" baseline="30000" dirty="0"/>
              <a:t>th</a:t>
            </a:r>
            <a:r>
              <a:rPr lang="en-US" sz="2000" dirty="0"/>
              <a:t> emergency line outage to begin on May 25</a:t>
            </a:r>
            <a:r>
              <a:rPr lang="en-US" sz="2000" baseline="30000" dirty="0"/>
              <a:t>th</a:t>
            </a:r>
            <a:r>
              <a:rPr lang="en-US" sz="2000" dirty="0"/>
              <a:t> for repairs to damaged transmission line.  Powerhouse limited to ~20 </a:t>
            </a:r>
            <a:r>
              <a:rPr lang="en-US" sz="2000" dirty="0" err="1"/>
              <a:t>kcfs</a:t>
            </a:r>
            <a:r>
              <a:rPr lang="en-US" sz="2000" dirty="0"/>
              <a:t>.</a:t>
            </a:r>
          </a:p>
          <a:p>
            <a:endParaRPr lang="en-US" sz="2000" dirty="0"/>
          </a:p>
          <a:p>
            <a:pPr marL="342900" indent="-342900">
              <a:buFont typeface="Arial" panose="020B0604020202020204" pitchFamily="34" charset="0"/>
              <a:buChar char="•"/>
            </a:pPr>
            <a:r>
              <a:rPr lang="en-US" sz="2000" dirty="0"/>
              <a:t>On May 25</a:t>
            </a:r>
            <a:r>
              <a:rPr lang="en-US" sz="2000" baseline="30000" dirty="0"/>
              <a:t>th</a:t>
            </a:r>
            <a:r>
              <a:rPr lang="en-US" sz="2000" dirty="0"/>
              <a:t> decreased discharge to 20 </a:t>
            </a:r>
            <a:r>
              <a:rPr lang="en-US" sz="2000" dirty="0" err="1"/>
              <a:t>kcfs</a:t>
            </a:r>
            <a:r>
              <a:rPr lang="en-US" sz="2000" dirty="0"/>
              <a:t>.  Hold 20 </a:t>
            </a:r>
            <a:r>
              <a:rPr lang="en-US" sz="2000" dirty="0" err="1"/>
              <a:t>kcfs</a:t>
            </a:r>
            <a:r>
              <a:rPr lang="en-US" sz="2000" dirty="0"/>
              <a:t> until May 30</a:t>
            </a:r>
            <a:r>
              <a:rPr lang="en-US" sz="2000" baseline="30000" dirty="0"/>
              <a:t>th</a:t>
            </a:r>
            <a:r>
              <a:rPr lang="en-US" sz="2000" dirty="0"/>
              <a:t> (2 days longer).</a:t>
            </a:r>
          </a:p>
          <a:p>
            <a:endParaRPr lang="en-US" sz="2000" dirty="0"/>
          </a:p>
          <a:p>
            <a:pPr marL="342900" indent="-342900">
              <a:buFont typeface="Arial" panose="020B0604020202020204" pitchFamily="34" charset="0"/>
              <a:buChar char="•"/>
            </a:pPr>
            <a:r>
              <a:rPr lang="en-US" sz="2000" dirty="0"/>
              <a:t>Decrease discharge (post-pulse) at Libby Dam to summer flat flow following BiOp ramping rates, and the Sturgeon operation is projected to end June 4</a:t>
            </a:r>
            <a:r>
              <a:rPr lang="en-US" sz="2000" baseline="30000" dirty="0"/>
              <a:t>th</a:t>
            </a:r>
            <a:r>
              <a:rPr lang="en-US" sz="2000" dirty="0"/>
              <a:t> (was June 2</a:t>
            </a:r>
            <a:r>
              <a:rPr lang="en-US" sz="2000" baseline="30000" dirty="0"/>
              <a:t>nd</a:t>
            </a:r>
            <a:r>
              <a:rPr lang="en-US" sz="2000" dirty="0"/>
              <a: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Same Sturgeon Volume (0.8 MAF) in updated plan.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r>
              <a:rPr lang="en-US" sz="1600" dirty="0"/>
              <a:t>* in season management in coordination with FPIP may cause these values to vary slightly.</a:t>
            </a:r>
          </a:p>
        </p:txBody>
      </p:sp>
      <p:sp>
        <p:nvSpPr>
          <p:cNvPr id="3" name="Title 2"/>
          <p:cNvSpPr>
            <a:spLocks noGrp="1"/>
          </p:cNvSpPr>
          <p:nvPr>
            <p:ph type="title"/>
          </p:nvPr>
        </p:nvSpPr>
        <p:spPr/>
        <p:txBody>
          <a:bodyPr/>
          <a:lstStyle/>
          <a:p>
            <a:r>
              <a:rPr lang="en-US" dirty="0"/>
              <a:t>UPDATED Flow Augmentation PLAN</a:t>
            </a:r>
          </a:p>
        </p:txBody>
      </p:sp>
    </p:spTree>
    <p:extLst>
      <p:ext uri="{BB962C8B-B14F-4D97-AF65-F5344CB8AC3E}">
        <p14:creationId xmlns:p14="http://schemas.microsoft.com/office/powerpoint/2010/main" val="864633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55A090-1E94-48EE-9419-5A1E12B5B271}"/>
              </a:ext>
            </a:extLst>
          </p:cNvPr>
          <p:cNvPicPr>
            <a:picLocks noChangeAspect="1"/>
          </p:cNvPicPr>
          <p:nvPr/>
        </p:nvPicPr>
        <p:blipFill>
          <a:blip r:embed="rId2"/>
          <a:stretch>
            <a:fillRect/>
          </a:stretch>
        </p:blipFill>
        <p:spPr>
          <a:xfrm>
            <a:off x="1891532" y="900738"/>
            <a:ext cx="8303472" cy="5828281"/>
          </a:xfrm>
          <a:prstGeom prst="rect">
            <a:avLst/>
          </a:prstGeom>
        </p:spPr>
      </p:pic>
      <p:sp>
        <p:nvSpPr>
          <p:cNvPr id="2" name="Title 1">
            <a:extLst>
              <a:ext uri="{FF2B5EF4-FFF2-40B4-BE49-F238E27FC236}">
                <a16:creationId xmlns:a16="http://schemas.microsoft.com/office/drawing/2014/main" id="{11F9DC9A-867F-4E61-BBEC-5705B6750710}"/>
              </a:ext>
            </a:extLst>
          </p:cNvPr>
          <p:cNvSpPr>
            <a:spLocks noGrp="1"/>
          </p:cNvSpPr>
          <p:nvPr>
            <p:ph type="title"/>
          </p:nvPr>
        </p:nvSpPr>
        <p:spPr/>
        <p:txBody>
          <a:bodyPr/>
          <a:lstStyle/>
          <a:p>
            <a:r>
              <a:rPr lang="en-US" dirty="0"/>
              <a:t>Sturgeon Pulse 2021 UPDATE</a:t>
            </a:r>
          </a:p>
        </p:txBody>
      </p:sp>
      <p:sp>
        <p:nvSpPr>
          <p:cNvPr id="6" name="TextBox 5">
            <a:extLst>
              <a:ext uri="{FF2B5EF4-FFF2-40B4-BE49-F238E27FC236}">
                <a16:creationId xmlns:a16="http://schemas.microsoft.com/office/drawing/2014/main" id="{B8641C9D-8952-4FF1-8FAD-A4D673BB3C61}"/>
              </a:ext>
            </a:extLst>
          </p:cNvPr>
          <p:cNvSpPr txBox="1"/>
          <p:nvPr/>
        </p:nvSpPr>
        <p:spPr>
          <a:xfrm>
            <a:off x="7431768" y="2714920"/>
            <a:ext cx="2334401" cy="646331"/>
          </a:xfrm>
          <a:prstGeom prst="rect">
            <a:avLst/>
          </a:prstGeom>
          <a:solidFill>
            <a:schemeClr val="tx2"/>
          </a:solidFill>
        </p:spPr>
        <p:txBody>
          <a:bodyPr wrap="square" rtlCol="0">
            <a:spAutoFit/>
          </a:bodyPr>
          <a:lstStyle/>
          <a:p>
            <a:r>
              <a:rPr lang="en-US" dirty="0"/>
              <a:t>Emergency Outage May 25, 2021</a:t>
            </a:r>
          </a:p>
        </p:txBody>
      </p:sp>
      <p:cxnSp>
        <p:nvCxnSpPr>
          <p:cNvPr id="4" name="Straight Arrow Connector 3">
            <a:extLst>
              <a:ext uri="{FF2B5EF4-FFF2-40B4-BE49-F238E27FC236}">
                <a16:creationId xmlns:a16="http://schemas.microsoft.com/office/drawing/2014/main" id="{B2C09BD0-9BCC-4207-AC8E-43437DF2F12E}"/>
              </a:ext>
            </a:extLst>
          </p:cNvPr>
          <p:cNvCxnSpPr>
            <a:cxnSpLocks/>
          </p:cNvCxnSpPr>
          <p:nvPr/>
        </p:nvCxnSpPr>
        <p:spPr>
          <a:xfrm flipH="1">
            <a:off x="7296347" y="3361251"/>
            <a:ext cx="603315" cy="33581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143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6ECF8D-FF08-431A-8384-7EB9E8930A0E}"/>
              </a:ext>
            </a:extLst>
          </p:cNvPr>
          <p:cNvPicPr>
            <a:picLocks noChangeAspect="1"/>
          </p:cNvPicPr>
          <p:nvPr/>
        </p:nvPicPr>
        <p:blipFill>
          <a:blip r:embed="rId3"/>
          <a:stretch>
            <a:fillRect/>
          </a:stretch>
        </p:blipFill>
        <p:spPr>
          <a:xfrm>
            <a:off x="1763199" y="285034"/>
            <a:ext cx="8681456" cy="6297714"/>
          </a:xfrm>
          <a:prstGeom prst="rect">
            <a:avLst/>
          </a:prstGeom>
        </p:spPr>
      </p:pic>
      <p:cxnSp>
        <p:nvCxnSpPr>
          <p:cNvPr id="6" name="Straight Connector 5">
            <a:extLst>
              <a:ext uri="{FF2B5EF4-FFF2-40B4-BE49-F238E27FC236}">
                <a16:creationId xmlns:a16="http://schemas.microsoft.com/office/drawing/2014/main" id="{BD44AC91-ED5E-4931-BB0B-D0A7A58A058A}"/>
              </a:ext>
            </a:extLst>
          </p:cNvPr>
          <p:cNvCxnSpPr>
            <a:cxnSpLocks/>
          </p:cNvCxnSpPr>
          <p:nvPr/>
        </p:nvCxnSpPr>
        <p:spPr>
          <a:xfrm>
            <a:off x="6904741" y="3904464"/>
            <a:ext cx="952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4128337-9841-4158-B419-575B85F6323B}"/>
              </a:ext>
            </a:extLst>
          </p:cNvPr>
          <p:cNvSpPr txBox="1"/>
          <p:nvPr/>
        </p:nvSpPr>
        <p:spPr>
          <a:xfrm>
            <a:off x="5531782" y="3475175"/>
            <a:ext cx="1453702"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a:ea typeface="+mn-ea"/>
                <a:cs typeface="+mn-cs"/>
              </a:rPr>
              <a:t>30 </a:t>
            </a:r>
            <a:r>
              <a:rPr kumimoji="0" lang="en-US" sz="1800" b="0" i="0" u="none" strike="noStrike" kern="1200" cap="none" spc="0" normalizeH="0" baseline="0" noProof="0" dirty="0" err="1">
                <a:ln>
                  <a:noFill/>
                </a:ln>
                <a:solidFill>
                  <a:srgbClr val="FF0000"/>
                </a:solidFill>
                <a:effectLst/>
                <a:uLnTx/>
                <a:uFillTx/>
                <a:latin typeface="Arial"/>
                <a:ea typeface="+mn-ea"/>
                <a:cs typeface="+mn-cs"/>
              </a:rPr>
              <a:t>kcfs</a:t>
            </a:r>
            <a:r>
              <a:rPr kumimoji="0" lang="en-US" sz="1800" b="0" i="0" u="none" strike="noStrike" kern="1200" cap="none" spc="0" normalizeH="0" baseline="0" noProof="0" dirty="0">
                <a:ln>
                  <a:noFill/>
                </a:ln>
                <a:solidFill>
                  <a:srgbClr val="FF0000"/>
                </a:solidFill>
                <a:effectLst/>
                <a:uLnTx/>
                <a:uFillTx/>
                <a:latin typeface="Arial"/>
                <a:ea typeface="+mn-ea"/>
                <a:cs typeface="+mn-cs"/>
              </a:rPr>
              <a:t> Goal</a:t>
            </a:r>
          </a:p>
        </p:txBody>
      </p:sp>
      <p:cxnSp>
        <p:nvCxnSpPr>
          <p:cNvPr id="11" name="Straight Connector 10">
            <a:extLst>
              <a:ext uri="{FF2B5EF4-FFF2-40B4-BE49-F238E27FC236}">
                <a16:creationId xmlns:a16="http://schemas.microsoft.com/office/drawing/2014/main" id="{B4780508-B655-4FEF-9948-04E963BB5045}"/>
              </a:ext>
            </a:extLst>
          </p:cNvPr>
          <p:cNvCxnSpPr>
            <a:cxnSpLocks/>
          </p:cNvCxnSpPr>
          <p:nvPr/>
        </p:nvCxnSpPr>
        <p:spPr>
          <a:xfrm>
            <a:off x="7152703" y="2413198"/>
            <a:ext cx="0" cy="1491266"/>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9E0FF4-2391-469D-A9B0-1F7B5DD1B5D5}"/>
              </a:ext>
            </a:extLst>
          </p:cNvPr>
          <p:cNvCxnSpPr>
            <a:cxnSpLocks/>
          </p:cNvCxnSpPr>
          <p:nvPr/>
        </p:nvCxnSpPr>
        <p:spPr>
          <a:xfrm>
            <a:off x="7567427" y="2413198"/>
            <a:ext cx="0" cy="1491266"/>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1AF3A14-D034-4D1E-A995-5C5E8D880B13}"/>
              </a:ext>
            </a:extLst>
          </p:cNvPr>
          <p:cNvSpPr txBox="1"/>
          <p:nvPr/>
        </p:nvSpPr>
        <p:spPr>
          <a:xfrm>
            <a:off x="6336675" y="1903689"/>
            <a:ext cx="1918949" cy="369332"/>
          </a:xfrm>
          <a:prstGeom prst="rect">
            <a:avLst/>
          </a:prstGeom>
          <a:solidFill>
            <a:srgbClr val="FFFF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a:ea typeface="+mn-ea"/>
                <a:cs typeface="+mn-cs"/>
              </a:rPr>
              <a:t>17 Days Median</a:t>
            </a:r>
          </a:p>
        </p:txBody>
      </p:sp>
    </p:spTree>
    <p:extLst>
      <p:ext uri="{BB962C8B-B14F-4D97-AF65-F5344CB8AC3E}">
        <p14:creationId xmlns:p14="http://schemas.microsoft.com/office/powerpoint/2010/main" val="3409913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A69DA3-7437-4E77-913B-96BA213E0403}"/>
              </a:ext>
            </a:extLst>
          </p:cNvPr>
          <p:cNvPicPr>
            <a:picLocks noChangeAspect="1"/>
          </p:cNvPicPr>
          <p:nvPr/>
        </p:nvPicPr>
        <p:blipFill>
          <a:blip r:embed="rId3"/>
          <a:stretch>
            <a:fillRect/>
          </a:stretch>
        </p:blipFill>
        <p:spPr>
          <a:xfrm>
            <a:off x="1755272" y="285034"/>
            <a:ext cx="8681456" cy="6297714"/>
          </a:xfrm>
          <a:prstGeom prst="rect">
            <a:avLst/>
          </a:prstGeom>
        </p:spPr>
      </p:pic>
      <p:cxnSp>
        <p:nvCxnSpPr>
          <p:cNvPr id="5" name="Straight Connector 4">
            <a:extLst>
              <a:ext uri="{FF2B5EF4-FFF2-40B4-BE49-F238E27FC236}">
                <a16:creationId xmlns:a16="http://schemas.microsoft.com/office/drawing/2014/main" id="{C078E10B-BABA-4F6C-B3CE-20EF298B1EE1}"/>
              </a:ext>
            </a:extLst>
          </p:cNvPr>
          <p:cNvCxnSpPr>
            <a:cxnSpLocks/>
          </p:cNvCxnSpPr>
          <p:nvPr/>
        </p:nvCxnSpPr>
        <p:spPr>
          <a:xfrm>
            <a:off x="7006175" y="2414218"/>
            <a:ext cx="952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FBA50CD-0E4B-488F-9061-36F5B70F5662}"/>
              </a:ext>
            </a:extLst>
          </p:cNvPr>
          <p:cNvSpPr txBox="1"/>
          <p:nvPr/>
        </p:nvSpPr>
        <p:spPr>
          <a:xfrm>
            <a:off x="5629066" y="2190268"/>
            <a:ext cx="1453702"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a:ea typeface="+mn-ea"/>
                <a:cs typeface="+mn-cs"/>
              </a:rPr>
              <a:t>1758 ft Goal</a:t>
            </a:r>
          </a:p>
        </p:txBody>
      </p:sp>
      <p:cxnSp>
        <p:nvCxnSpPr>
          <p:cNvPr id="7" name="Straight Connector 6">
            <a:extLst>
              <a:ext uri="{FF2B5EF4-FFF2-40B4-BE49-F238E27FC236}">
                <a16:creationId xmlns:a16="http://schemas.microsoft.com/office/drawing/2014/main" id="{FA7EA7F3-F692-4826-91B0-744ED68401D6}"/>
              </a:ext>
            </a:extLst>
          </p:cNvPr>
          <p:cNvCxnSpPr>
            <a:cxnSpLocks/>
          </p:cNvCxnSpPr>
          <p:nvPr/>
        </p:nvCxnSpPr>
        <p:spPr>
          <a:xfrm>
            <a:off x="7339816" y="1476744"/>
            <a:ext cx="0" cy="93747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1C0789F-FFA7-4162-B0E0-E13AC699973A}"/>
              </a:ext>
            </a:extLst>
          </p:cNvPr>
          <p:cNvCxnSpPr>
            <a:cxnSpLocks/>
          </p:cNvCxnSpPr>
          <p:nvPr/>
        </p:nvCxnSpPr>
        <p:spPr>
          <a:xfrm>
            <a:off x="7527652" y="1476744"/>
            <a:ext cx="0" cy="93747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1C2459C-F391-495B-B907-90AE13A3E2D0}"/>
              </a:ext>
            </a:extLst>
          </p:cNvPr>
          <p:cNvSpPr txBox="1"/>
          <p:nvPr/>
        </p:nvSpPr>
        <p:spPr>
          <a:xfrm>
            <a:off x="6380341" y="1105875"/>
            <a:ext cx="1918949" cy="369332"/>
          </a:xfrm>
          <a:prstGeom prst="rect">
            <a:avLst/>
          </a:prstGeom>
          <a:solidFill>
            <a:srgbClr val="FFFF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a:ea typeface="+mn-ea"/>
                <a:cs typeface="+mn-cs"/>
              </a:rPr>
              <a:t>6 Days Median</a:t>
            </a:r>
          </a:p>
        </p:txBody>
      </p:sp>
    </p:spTree>
    <p:extLst>
      <p:ext uri="{BB962C8B-B14F-4D97-AF65-F5344CB8AC3E}">
        <p14:creationId xmlns:p14="http://schemas.microsoft.com/office/powerpoint/2010/main" val="1232650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960CCD-DE2B-4788-A1F9-3D05155687AB}"/>
              </a:ext>
            </a:extLst>
          </p:cNvPr>
          <p:cNvPicPr>
            <a:picLocks noChangeAspect="1"/>
          </p:cNvPicPr>
          <p:nvPr/>
        </p:nvPicPr>
        <p:blipFill>
          <a:blip r:embed="rId3"/>
          <a:stretch>
            <a:fillRect/>
          </a:stretch>
        </p:blipFill>
        <p:spPr>
          <a:xfrm>
            <a:off x="1677587" y="277094"/>
            <a:ext cx="8681456" cy="6297714"/>
          </a:xfrm>
          <a:prstGeom prst="rect">
            <a:avLst/>
          </a:prstGeom>
        </p:spPr>
      </p:pic>
      <p:sp>
        <p:nvSpPr>
          <p:cNvPr id="42" name="TextBox 41"/>
          <p:cNvSpPr txBox="1"/>
          <p:nvPr/>
        </p:nvSpPr>
        <p:spPr>
          <a:xfrm>
            <a:off x="5782614" y="3575957"/>
            <a:ext cx="4152884" cy="2308324"/>
          </a:xfrm>
          <a:prstGeom prst="rect">
            <a:avLst/>
          </a:prstGeom>
          <a:solidFill>
            <a:schemeClr val="tx2"/>
          </a:solidFill>
          <a:ln>
            <a:solidFill>
              <a:schemeClr val="tx1"/>
            </a:solidFill>
          </a:ln>
        </p:spPr>
        <p:txBody>
          <a:bodyPr wrap="square" rtlCol="0">
            <a:spAutoFit/>
          </a:bodyPr>
          <a:lstStyle/>
          <a:p>
            <a:r>
              <a:rPr lang="en-US" sz="1600" u="sng" dirty="0"/>
              <a:t>Projected Elevation Percentiles (25-50-75)</a:t>
            </a:r>
          </a:p>
          <a:p>
            <a:pPr marL="1597025" indent="-1597025"/>
            <a:r>
              <a:rPr lang="en-US" sz="1600" dirty="0"/>
              <a:t>May 31</a:t>
            </a:r>
            <a:r>
              <a:rPr lang="en-US" sz="1600" baseline="30000" dirty="0"/>
              <a:t>st</a:t>
            </a:r>
            <a:r>
              <a:rPr lang="en-US" sz="1600" dirty="0"/>
              <a:t>: 	2412.0 – 2412.0 – 2412.0 </a:t>
            </a:r>
          </a:p>
          <a:p>
            <a:pPr marL="1597025" indent="-1597025"/>
            <a:r>
              <a:rPr lang="en-US" sz="1600" dirty="0"/>
              <a:t>June 30</a:t>
            </a:r>
            <a:r>
              <a:rPr lang="en-US" sz="1600" baseline="30000" dirty="0"/>
              <a:t>th</a:t>
            </a:r>
            <a:r>
              <a:rPr lang="en-US" sz="1600" dirty="0"/>
              <a:t>: 	2439.3 – 2440.0 – 2441.6</a:t>
            </a:r>
          </a:p>
          <a:p>
            <a:pPr marL="1597025" indent="-1597025"/>
            <a:r>
              <a:rPr lang="en-US" sz="1600" dirty="0"/>
              <a:t>July 31</a:t>
            </a:r>
            <a:r>
              <a:rPr lang="en-US" sz="1600" baseline="30000" dirty="0"/>
              <a:t>st</a:t>
            </a:r>
            <a:r>
              <a:rPr lang="en-US" sz="1600" dirty="0"/>
              <a:t>: 	2450.6 – 2451.5 – 2452.6</a:t>
            </a:r>
          </a:p>
          <a:p>
            <a:pPr marL="1597025" indent="-1597025"/>
            <a:r>
              <a:rPr lang="en-US" sz="1600" dirty="0"/>
              <a:t>Peak Elev.:	2451.2 – 2452.0 – 2452.8</a:t>
            </a:r>
          </a:p>
          <a:p>
            <a:pPr marL="1597025" indent="-1597025"/>
            <a:r>
              <a:rPr lang="en-US" sz="1600" dirty="0"/>
              <a:t>Peak Date:	  8/11        8/8          8/6</a:t>
            </a:r>
          </a:p>
          <a:p>
            <a:pPr marL="1597025" indent="-1597025"/>
            <a:r>
              <a:rPr lang="en-US" sz="1600" dirty="0"/>
              <a:t>August 31</a:t>
            </a:r>
            <a:r>
              <a:rPr lang="en-US" sz="1600" baseline="30000" dirty="0"/>
              <a:t>st</a:t>
            </a:r>
            <a:r>
              <a:rPr lang="en-US" sz="1600" dirty="0"/>
              <a:t>:	2450.6 – 2450.6 – 2450.7</a:t>
            </a:r>
          </a:p>
          <a:p>
            <a:pPr marL="1597025" indent="-1597025"/>
            <a:r>
              <a:rPr lang="en-US" sz="1600" dirty="0"/>
              <a:t>September 30th:	2448.5 – 2448.7 – 2449.1</a:t>
            </a:r>
          </a:p>
          <a:p>
            <a:r>
              <a:rPr lang="en-US" sz="1600" dirty="0"/>
              <a:t>*based on May 25th ESP Traces</a:t>
            </a:r>
          </a:p>
        </p:txBody>
      </p:sp>
    </p:spTree>
    <p:extLst>
      <p:ext uri="{BB962C8B-B14F-4D97-AF65-F5344CB8AC3E}">
        <p14:creationId xmlns:p14="http://schemas.microsoft.com/office/powerpoint/2010/main" val="3383268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US" sz="2000" dirty="0"/>
          </a:p>
          <a:p>
            <a:pPr marL="342900" indent="-342900">
              <a:buFont typeface="Arial" panose="020B0604020202020204" pitchFamily="34" charset="0"/>
              <a:buChar char="•"/>
            </a:pPr>
            <a:r>
              <a:rPr lang="en-US" sz="2000" dirty="0"/>
              <a:t>On May 13</a:t>
            </a:r>
            <a:r>
              <a:rPr lang="en-US" sz="2000" baseline="30000" dirty="0"/>
              <a:t>th</a:t>
            </a:r>
            <a:r>
              <a:rPr lang="en-US" sz="2000" dirty="0"/>
              <a:t> increased discharge from Libby Dam to ~25 kcfs (powerhouse capacity) following BiOp ramping rates.  Full Powerhouse release lasted for 11 Days.</a:t>
            </a:r>
          </a:p>
          <a:p>
            <a:endParaRPr lang="en-US" sz="2000" dirty="0"/>
          </a:p>
          <a:p>
            <a:pPr marL="342900" indent="-342900">
              <a:buFont typeface="Arial" panose="020B0604020202020204" pitchFamily="34" charset="0"/>
              <a:buChar char="•"/>
            </a:pPr>
            <a:r>
              <a:rPr lang="en-US" sz="2000" dirty="0"/>
              <a:t>On May 24</a:t>
            </a:r>
            <a:r>
              <a:rPr lang="en-US" sz="2000" baseline="30000" dirty="0"/>
              <a:t>th</a:t>
            </a:r>
            <a:r>
              <a:rPr lang="en-US" sz="2000" dirty="0"/>
              <a:t> emergency line outage to begin on May 25</a:t>
            </a:r>
            <a:r>
              <a:rPr lang="en-US" sz="2000" baseline="30000" dirty="0"/>
              <a:t>th</a:t>
            </a:r>
            <a:r>
              <a:rPr lang="en-US" sz="2000" dirty="0"/>
              <a:t> for repairs to damaged transmission line.  Powerhouse limited to ~20 </a:t>
            </a:r>
            <a:r>
              <a:rPr lang="en-US" sz="2000" dirty="0" err="1"/>
              <a:t>kcfs</a:t>
            </a:r>
            <a:r>
              <a:rPr lang="en-US" sz="2000" dirty="0"/>
              <a:t>.</a:t>
            </a:r>
          </a:p>
          <a:p>
            <a:endParaRPr lang="en-US" sz="2000" dirty="0"/>
          </a:p>
          <a:p>
            <a:pPr marL="342900" indent="-342900">
              <a:buFont typeface="Arial" panose="020B0604020202020204" pitchFamily="34" charset="0"/>
              <a:buChar char="•"/>
            </a:pPr>
            <a:r>
              <a:rPr lang="en-US" sz="2000" dirty="0"/>
              <a:t>On May 25</a:t>
            </a:r>
            <a:r>
              <a:rPr lang="en-US" sz="2000" baseline="30000" dirty="0"/>
              <a:t>th</a:t>
            </a:r>
            <a:r>
              <a:rPr lang="en-US" sz="2000" dirty="0"/>
              <a:t> decreased discharge to 20 </a:t>
            </a:r>
            <a:r>
              <a:rPr lang="en-US" sz="2000" dirty="0" err="1"/>
              <a:t>kcfs</a:t>
            </a:r>
            <a:r>
              <a:rPr lang="en-US" sz="2000" dirty="0"/>
              <a:t>.  Hold 20 </a:t>
            </a:r>
            <a:r>
              <a:rPr lang="en-US" sz="2000" dirty="0" err="1"/>
              <a:t>kcfs</a:t>
            </a:r>
            <a:r>
              <a:rPr lang="en-US" sz="2000" dirty="0"/>
              <a:t> until May 30</a:t>
            </a:r>
            <a:r>
              <a:rPr lang="en-US" sz="2000" baseline="30000" dirty="0"/>
              <a:t>th</a:t>
            </a:r>
            <a:r>
              <a:rPr lang="en-US" sz="2000" dirty="0"/>
              <a:t> (2 days longer).  Ramp down to summer flat flow following BiOp ramping rates, and the Sturgeon operation is projected to end June 4</a:t>
            </a:r>
            <a:r>
              <a:rPr lang="en-US" sz="2000" baseline="30000" dirty="0"/>
              <a:t>th</a:t>
            </a:r>
            <a:r>
              <a:rPr lang="en-US" sz="2000" dirty="0"/>
              <a:t> (was June 2</a:t>
            </a:r>
            <a:r>
              <a:rPr lang="en-US" sz="2000" baseline="30000" dirty="0"/>
              <a:t>nd</a:t>
            </a:r>
            <a:r>
              <a:rPr lang="en-US" sz="2000" dirty="0"/>
              <a:t>).</a:t>
            </a:r>
          </a:p>
          <a:p>
            <a:endParaRPr lang="en-US" sz="2000" dirty="0"/>
          </a:p>
          <a:p>
            <a:pPr marL="342900" indent="-342900">
              <a:buFont typeface="Arial" panose="020B0604020202020204" pitchFamily="34" charset="0"/>
              <a:buChar char="•"/>
            </a:pPr>
            <a:r>
              <a:rPr lang="en-US" sz="2000" dirty="0"/>
              <a:t>Same Sturgeon Volume (0.8 MAF) in updated plan.</a:t>
            </a:r>
          </a:p>
          <a:p>
            <a:endParaRPr lang="en-US" sz="2000" dirty="0"/>
          </a:p>
          <a:p>
            <a:endParaRPr lang="en-US" sz="2000" dirty="0"/>
          </a:p>
          <a:p>
            <a:endParaRPr lang="en-US" sz="2000"/>
          </a:p>
          <a:p>
            <a:endParaRPr lang="en-US" sz="2000" dirty="0"/>
          </a:p>
          <a:p>
            <a:pPr marL="342900" indent="-342900">
              <a:buFont typeface="Arial" panose="020B0604020202020204" pitchFamily="34" charset="0"/>
              <a:buChar char="•"/>
            </a:pPr>
            <a:endParaRPr lang="en-US" sz="2000" dirty="0"/>
          </a:p>
          <a:p>
            <a:r>
              <a:rPr lang="en-US" sz="1600" dirty="0"/>
              <a:t>* in season management in coordination with FPIP may cause these values to vary slightly.</a:t>
            </a:r>
          </a:p>
        </p:txBody>
      </p:sp>
      <p:sp>
        <p:nvSpPr>
          <p:cNvPr id="3" name="Title 2"/>
          <p:cNvSpPr>
            <a:spLocks noGrp="1"/>
          </p:cNvSpPr>
          <p:nvPr>
            <p:ph type="title"/>
          </p:nvPr>
        </p:nvSpPr>
        <p:spPr/>
        <p:txBody>
          <a:bodyPr/>
          <a:lstStyle/>
          <a:p>
            <a:r>
              <a:rPr lang="en-US" dirty="0"/>
              <a:t>SUMMARY OF STURGEON PULSE CHANGES</a:t>
            </a:r>
          </a:p>
        </p:txBody>
      </p:sp>
    </p:spTree>
    <p:extLst>
      <p:ext uri="{BB962C8B-B14F-4D97-AF65-F5344CB8AC3E}">
        <p14:creationId xmlns:p14="http://schemas.microsoft.com/office/powerpoint/2010/main" val="3011836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547287" y="2686682"/>
            <a:ext cx="3558746" cy="1371600"/>
          </a:xfrm>
        </p:spPr>
        <p:txBody>
          <a:bodyPr/>
          <a:lstStyle/>
          <a:p>
            <a:r>
              <a:rPr lang="en-US" sz="3200" dirty="0"/>
              <a:t>Questions?</a:t>
            </a:r>
          </a:p>
        </p:txBody>
      </p:sp>
      <p:sp>
        <p:nvSpPr>
          <p:cNvPr id="8" name="Subtitle 7"/>
          <p:cNvSpPr>
            <a:spLocks noGrp="1"/>
          </p:cNvSpPr>
          <p:nvPr>
            <p:ph type="subTitle" idx="1"/>
          </p:nvPr>
        </p:nvSpPr>
        <p:spPr>
          <a:xfrm>
            <a:off x="914400" y="1137425"/>
            <a:ext cx="11084312" cy="4209034"/>
          </a:xfrm>
        </p:spPr>
        <p:txBody>
          <a:bodyPr/>
          <a:lstStyle/>
          <a:p>
            <a:pPr algn="l"/>
            <a:endParaRPr lang="en-US" dirty="0"/>
          </a:p>
          <a:p>
            <a:pPr algn="l"/>
            <a:endParaRPr lang="en-US" dirty="0"/>
          </a:p>
        </p:txBody>
      </p:sp>
      <p:sp>
        <p:nvSpPr>
          <p:cNvPr id="5" name="Slide Number Placeholder 4"/>
          <p:cNvSpPr>
            <a:spLocks noGrp="1"/>
          </p:cNvSpPr>
          <p:nvPr>
            <p:ph type="sldNum" sz="quarter" idx="12"/>
          </p:nvPr>
        </p:nvSpPr>
        <p:spPr/>
        <p:txBody>
          <a:bodyPr/>
          <a:lstStyle/>
          <a:p>
            <a:pPr>
              <a:defRPr/>
            </a:pPr>
            <a:fld id="{A7C21C86-00D6-4540-AE43-6EABE88767A0}" type="slidenum">
              <a:rPr lang="en-US" smtClean="0"/>
              <a:pPr>
                <a:defRPr/>
              </a:pPr>
              <a:t>9</a:t>
            </a:fld>
            <a:endParaRPr lang="en-US" dirty="0"/>
          </a:p>
        </p:txBody>
      </p:sp>
    </p:spTree>
    <p:extLst>
      <p:ext uri="{BB962C8B-B14F-4D97-AF65-F5344CB8AC3E}">
        <p14:creationId xmlns:p14="http://schemas.microsoft.com/office/powerpoint/2010/main" val="4181048281"/>
      </p:ext>
    </p:extLst>
  </p:cSld>
  <p:clrMapOvr>
    <a:masterClrMapping/>
  </p:clrMapOvr>
</p:sld>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494DD6335FB74FA95D5708E9003C46" ma:contentTypeVersion="3" ma:contentTypeDescription="Create a new document." ma:contentTypeScope="" ma:versionID="b29c6ea0647ea1d3b7c680325633ac6b">
  <xsd:schema xmlns:xsd="http://www.w3.org/2001/XMLSchema" xmlns:xs="http://www.w3.org/2001/XMLSchema" xmlns:p="http://schemas.microsoft.com/office/2006/metadata/properties" xmlns:ns2="e86c0487-b88b-44ab-bc5c-d94d479c6d81" targetNamespace="http://schemas.microsoft.com/office/2006/metadata/properties" ma:root="true" ma:fieldsID="b2a9f9dcf7a7ebef869bc36bff5edbf7" ns2:_="">
    <xsd:import namespace="e86c0487-b88b-44ab-bc5c-d94d479c6d8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6c0487-b88b-44ab-bc5c-d94d479c6d8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8C2CD5-50C2-4A7C-996A-3D6312B83669}">
  <ds:schemaRefs>
    <ds:schemaRef ds:uri="http://purl.org/dc/dcmitype/"/>
    <ds:schemaRef ds:uri="http://schemas.openxmlformats.org/package/2006/metadata/core-properties"/>
    <ds:schemaRef ds:uri="http://purl.org/dc/elements/1.1/"/>
    <ds:schemaRef ds:uri="http://www.w3.org/XML/1998/namespace"/>
    <ds:schemaRef ds:uri="http://schemas.microsoft.com/office/infopath/2007/PartnerControls"/>
    <ds:schemaRef ds:uri="http://purl.org/dc/terms/"/>
    <ds:schemaRef ds:uri="http://schemas.microsoft.com/office/2006/documentManagement/types"/>
    <ds:schemaRef ds:uri="e86c0487-b88b-44ab-bc5c-d94d479c6d81"/>
    <ds:schemaRef ds:uri="http://schemas.microsoft.com/office/2006/metadata/properties"/>
  </ds:schemaRefs>
</ds:datastoreItem>
</file>

<file path=customXml/itemProps2.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3.xml><?xml version="1.0" encoding="utf-8"?>
<ds:datastoreItem xmlns:ds="http://schemas.openxmlformats.org/officeDocument/2006/customXml" ds:itemID="{9D79CCB6-86F6-4508-B6B4-CBA0C6B7B4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6c0487-b88b-44ab-bc5c-d94d479c6d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11840</TotalTime>
  <Words>406</Words>
  <Application>Microsoft Office PowerPoint</Application>
  <PresentationFormat>Widescreen</PresentationFormat>
  <Paragraphs>58</Paragraphs>
  <Slides>9</Slides>
  <Notes>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vt:i4>
      </vt:variant>
    </vt:vector>
  </HeadingPairs>
  <TitlesOfParts>
    <vt:vector size="13" baseType="lpstr">
      <vt:lpstr>Arial</vt:lpstr>
      <vt:lpstr>Calibri</vt:lpstr>
      <vt:lpstr>Content Templates</vt:lpstr>
      <vt:lpstr>Chart Color Templates</vt:lpstr>
      <vt:lpstr>Libby dam Sturgeon operations 2021 - UPDATE </vt:lpstr>
      <vt:lpstr>PowerPoint Presentation</vt:lpstr>
      <vt:lpstr>UPDATED Flow Augmentation PLAN</vt:lpstr>
      <vt:lpstr>Sturgeon Pulse 2021 UPDATE</vt:lpstr>
      <vt:lpstr>PowerPoint Presentation</vt:lpstr>
      <vt:lpstr>PowerPoint Presentation</vt:lpstr>
      <vt:lpstr>PowerPoint Presentation</vt:lpstr>
      <vt:lpstr>SUMMARY OF STURGEON PULSE CHANGES</vt:lpstr>
      <vt:lpstr>Questions?</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Bogema, David L CIV USARMY CENWS (USA)</cp:lastModifiedBy>
  <cp:revision>515</cp:revision>
  <dcterms:created xsi:type="dcterms:W3CDTF">2017-02-20T05:10:01Z</dcterms:created>
  <dcterms:modified xsi:type="dcterms:W3CDTF">2021-05-26T14:26:49Z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0x01010065494DD6335FB74FA95D5708E9003C46</vt:lpwstr>
  </property>
</Properties>
</file>