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63" r:id="rId8"/>
    <p:sldId id="271" r:id="rId9"/>
    <p:sldId id="270" r:id="rId10"/>
    <p:sldId id="272" r:id="rId11"/>
    <p:sldId id="275" r:id="rId12"/>
    <p:sldId id="274" r:id="rId13"/>
    <p:sldId id="279" r:id="rId14"/>
    <p:sldId id="273" r:id="rId15"/>
    <p:sldId id="277"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napToGrid="0">
      <p:cViewPr varScale="1">
        <p:scale>
          <a:sx n="86" d="100"/>
          <a:sy n="86"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C857-A827-4117-A12E-820F44648F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10C026-60B0-4411-A66B-D056174CC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48FD7D-3030-4631-9128-0AF40F0BA403}"/>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5" name="Footer Placeholder 4">
            <a:extLst>
              <a:ext uri="{FF2B5EF4-FFF2-40B4-BE49-F238E27FC236}">
                <a16:creationId xmlns:a16="http://schemas.microsoft.com/office/drawing/2014/main" id="{59A5281F-3C13-4CB6-AA6D-66BE0172A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77ADC-9C19-421A-B75F-5C4FA63AAFE5}"/>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315688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3B1B-6349-4A56-A874-36D7262D71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D2FC14-856B-4159-B920-A8071B7BE1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A430F-3C0C-41CE-AE54-F889000C6940}"/>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5" name="Footer Placeholder 4">
            <a:extLst>
              <a:ext uri="{FF2B5EF4-FFF2-40B4-BE49-F238E27FC236}">
                <a16:creationId xmlns:a16="http://schemas.microsoft.com/office/drawing/2014/main" id="{E10F29FD-0ED6-489E-906B-CB1200357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61F05-8BB4-4401-9F0A-B47964637DA1}"/>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212463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80603-1E08-4010-9AB0-11035C5C55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8E8BB6-5DC9-499C-A595-E012C60DEB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64677-A193-4F54-A444-817B4138079E}"/>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5" name="Footer Placeholder 4">
            <a:extLst>
              <a:ext uri="{FF2B5EF4-FFF2-40B4-BE49-F238E27FC236}">
                <a16:creationId xmlns:a16="http://schemas.microsoft.com/office/drawing/2014/main" id="{F32D29EC-E543-4D95-B2B9-51911993A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330E7-700F-4720-B086-E7329270D483}"/>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349839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AD7A-D8E1-4FF3-963F-04B47F75A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18F8F-4CCB-4BE9-99CD-53B04FB2A8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9EFB-7BEA-40A3-810B-E19BA7EB3249}"/>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5" name="Footer Placeholder 4">
            <a:extLst>
              <a:ext uri="{FF2B5EF4-FFF2-40B4-BE49-F238E27FC236}">
                <a16:creationId xmlns:a16="http://schemas.microsoft.com/office/drawing/2014/main" id="{8BDFAC83-2C8B-48E6-9EF5-27AFE5DDE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3F7A9-4562-4D0E-BADA-E7746220889D}"/>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210828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27B0-AD36-4A92-AD51-9378B6DCE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263BB-E3E7-4CEA-926F-18A4DF447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D1C550-E69F-4913-8B12-CE84CA5EB71E}"/>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5" name="Footer Placeholder 4">
            <a:extLst>
              <a:ext uri="{FF2B5EF4-FFF2-40B4-BE49-F238E27FC236}">
                <a16:creationId xmlns:a16="http://schemas.microsoft.com/office/drawing/2014/main" id="{4189EAC1-5E2D-4931-A4C9-CB6BEB453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75780-A0B6-4A4B-BCD0-7EC45696F19C}"/>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30504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4B96-FE52-4F32-A4F4-833871244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D13D3-176A-483A-868D-91843FD529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CBC8C-89ED-4C74-BB40-6842DACB77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50B89-2986-477B-94B2-EDAC8B30F6DF}"/>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6" name="Footer Placeholder 5">
            <a:extLst>
              <a:ext uri="{FF2B5EF4-FFF2-40B4-BE49-F238E27FC236}">
                <a16:creationId xmlns:a16="http://schemas.microsoft.com/office/drawing/2014/main" id="{8C7A9DEC-E98A-4932-8C8D-F1F7AD289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9867A-27EA-471A-9418-BF42D23B80B8}"/>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246658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7A36-5D44-4C23-850C-9F0DECDAD1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6380D-ADA1-4697-AF72-A2C30E1BA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8CF70-E4FE-4A4C-B36A-1D50127020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2C376-1534-4985-8DEF-A5244F200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52A3D4-0AB5-458F-A40A-4D54AB24CC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69538-BE94-4521-AA79-152E5E6E3BB8}"/>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8" name="Footer Placeholder 7">
            <a:extLst>
              <a:ext uri="{FF2B5EF4-FFF2-40B4-BE49-F238E27FC236}">
                <a16:creationId xmlns:a16="http://schemas.microsoft.com/office/drawing/2014/main" id="{5DBEE175-3605-4FE9-86E7-F9EA6034D5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556B7E-F6ED-49E9-BA01-2E41501EB10A}"/>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69460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9A57-68A5-4DB4-9F12-B97000FED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C1EFB-2C2C-4E5A-B968-3639976ECFAB}"/>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4" name="Footer Placeholder 3">
            <a:extLst>
              <a:ext uri="{FF2B5EF4-FFF2-40B4-BE49-F238E27FC236}">
                <a16:creationId xmlns:a16="http://schemas.microsoft.com/office/drawing/2014/main" id="{F7C447D8-0C97-4CDE-A1DA-0AF2DF9E4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BC781-8959-4381-8DE1-ED65FD947192}"/>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131886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1D6CE-1BE3-443E-AA71-4887B61B8EE9}"/>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3" name="Footer Placeholder 2">
            <a:extLst>
              <a:ext uri="{FF2B5EF4-FFF2-40B4-BE49-F238E27FC236}">
                <a16:creationId xmlns:a16="http://schemas.microsoft.com/office/drawing/2014/main" id="{B8A01673-A433-46C0-9C5B-717683AE09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2BA2D-11A1-4B0B-B495-0ADC62129212}"/>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414248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06BE-2B48-4063-86EF-1BBFDF26C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169F1-9E3C-4BD2-B6F2-63DD40781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FC7B2-F3A0-4D6E-A592-297969FE4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CC0544-9437-4C48-A861-DC69526581C4}"/>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6" name="Footer Placeholder 5">
            <a:extLst>
              <a:ext uri="{FF2B5EF4-FFF2-40B4-BE49-F238E27FC236}">
                <a16:creationId xmlns:a16="http://schemas.microsoft.com/office/drawing/2014/main" id="{C344B778-9D2A-4235-B67B-0800AA875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B6A15-EE0C-404F-9EF6-FE5156B39731}"/>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370482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9D62-0D01-4D63-B381-A225CC6A4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F169D-6359-4E39-84E5-384DCB354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92283-045D-4275-8022-3DA06B504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562202-138A-465B-9592-4306523137E2}"/>
              </a:ext>
            </a:extLst>
          </p:cNvPr>
          <p:cNvSpPr>
            <a:spLocks noGrp="1"/>
          </p:cNvSpPr>
          <p:nvPr>
            <p:ph type="dt" sz="half" idx="10"/>
          </p:nvPr>
        </p:nvSpPr>
        <p:spPr/>
        <p:txBody>
          <a:bodyPr/>
          <a:lstStyle/>
          <a:p>
            <a:fld id="{9D7705B2-C81B-491C-9304-BFEDA8EC7968}" type="datetimeFigureOut">
              <a:rPr lang="en-US" smtClean="0"/>
              <a:t>11/30/2021</a:t>
            </a:fld>
            <a:endParaRPr lang="en-US"/>
          </a:p>
        </p:txBody>
      </p:sp>
      <p:sp>
        <p:nvSpPr>
          <p:cNvPr id="6" name="Footer Placeholder 5">
            <a:extLst>
              <a:ext uri="{FF2B5EF4-FFF2-40B4-BE49-F238E27FC236}">
                <a16:creationId xmlns:a16="http://schemas.microsoft.com/office/drawing/2014/main" id="{3E7737F2-4F4D-45BE-9CC3-230CF4895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F600B-C12A-4E8C-A5B2-23B1937DC97D}"/>
              </a:ext>
            </a:extLst>
          </p:cNvPr>
          <p:cNvSpPr>
            <a:spLocks noGrp="1"/>
          </p:cNvSpPr>
          <p:nvPr>
            <p:ph type="sldNum" sz="quarter" idx="12"/>
          </p:nvPr>
        </p:nvSpPr>
        <p:spPr/>
        <p:txBody>
          <a:bodyPr/>
          <a:lstStyle/>
          <a:p>
            <a:fld id="{27A2D35A-81DD-471D-BDD7-01F0417D9C0A}" type="slidenum">
              <a:rPr lang="en-US" smtClean="0"/>
              <a:t>‹#›</a:t>
            </a:fld>
            <a:endParaRPr lang="en-US"/>
          </a:p>
        </p:txBody>
      </p:sp>
    </p:spTree>
    <p:extLst>
      <p:ext uri="{BB962C8B-B14F-4D97-AF65-F5344CB8AC3E}">
        <p14:creationId xmlns:p14="http://schemas.microsoft.com/office/powerpoint/2010/main" val="251822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7A24D-A2DF-41D7-8DA8-7E1E827F9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C868B7-F6C5-475C-88F4-C3AB874DA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F0AAE-EA20-49FB-A29D-08CDAF695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705B2-C81B-491C-9304-BFEDA8EC7968}" type="datetimeFigureOut">
              <a:rPr lang="en-US" smtClean="0"/>
              <a:t>11/30/2021</a:t>
            </a:fld>
            <a:endParaRPr lang="en-US"/>
          </a:p>
        </p:txBody>
      </p:sp>
      <p:sp>
        <p:nvSpPr>
          <p:cNvPr id="5" name="Footer Placeholder 4">
            <a:extLst>
              <a:ext uri="{FF2B5EF4-FFF2-40B4-BE49-F238E27FC236}">
                <a16:creationId xmlns:a16="http://schemas.microsoft.com/office/drawing/2014/main" id="{F32A7B0B-A6EB-4574-8533-115D7E089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C1732-6185-427D-AC98-A2174C5A5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2D35A-81DD-471D-BDD7-01F0417D9C0A}" type="slidenum">
              <a:rPr lang="en-US" smtClean="0"/>
              <a:t>‹#›</a:t>
            </a:fld>
            <a:endParaRPr lang="en-US"/>
          </a:p>
        </p:txBody>
      </p:sp>
    </p:spTree>
    <p:extLst>
      <p:ext uri="{BB962C8B-B14F-4D97-AF65-F5344CB8AC3E}">
        <p14:creationId xmlns:p14="http://schemas.microsoft.com/office/powerpoint/2010/main" val="84577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br.washington.edu/tmp/dart/pitconrate_1638293644_296.png">
            <a:extLst>
              <a:ext uri="{FF2B5EF4-FFF2-40B4-BE49-F238E27FC236}">
                <a16:creationId xmlns:a16="http://schemas.microsoft.com/office/drawing/2014/main" id="{4D526645-C316-4516-AAB6-A2A41ECE5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br.washington.edu/tmp/dart/rivermg_1638309870_774.png">
            <a:extLst>
              <a:ext uri="{FF2B5EF4-FFF2-40B4-BE49-F238E27FC236}">
                <a16:creationId xmlns:a16="http://schemas.microsoft.com/office/drawing/2014/main" id="{EB553E0A-237C-4D7D-8C3A-D245A6EF1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1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EC584-6F6B-437D-AE42-CA671F0BFA3A}"/>
              </a:ext>
            </a:extLst>
          </p:cNvPr>
          <p:cNvPicPr>
            <a:picLocks noChangeAspect="1"/>
          </p:cNvPicPr>
          <p:nvPr/>
        </p:nvPicPr>
        <p:blipFill>
          <a:blip r:embed="rId2"/>
          <a:stretch>
            <a:fillRect/>
          </a:stretch>
        </p:blipFill>
        <p:spPr>
          <a:xfrm>
            <a:off x="1122534" y="479395"/>
            <a:ext cx="10187617" cy="5730535"/>
          </a:xfrm>
          <a:prstGeom prst="rect">
            <a:avLst/>
          </a:prstGeom>
        </p:spPr>
      </p:pic>
    </p:spTree>
    <p:extLst>
      <p:ext uri="{BB962C8B-B14F-4D97-AF65-F5344CB8AC3E}">
        <p14:creationId xmlns:p14="http://schemas.microsoft.com/office/powerpoint/2010/main" val="148625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8BFF4E-DCD7-49EC-837D-759EBC939EA0}"/>
              </a:ext>
            </a:extLst>
          </p:cNvPr>
          <p:cNvPicPr>
            <a:picLocks noChangeAspect="1"/>
          </p:cNvPicPr>
          <p:nvPr/>
        </p:nvPicPr>
        <p:blipFill>
          <a:blip r:embed="rId2"/>
          <a:stretch>
            <a:fillRect/>
          </a:stretch>
        </p:blipFill>
        <p:spPr>
          <a:xfrm>
            <a:off x="852256" y="932154"/>
            <a:ext cx="10534836" cy="5925845"/>
          </a:xfrm>
          <a:prstGeom prst="rect">
            <a:avLst/>
          </a:prstGeom>
        </p:spPr>
      </p:pic>
    </p:spTree>
    <p:extLst>
      <p:ext uri="{BB962C8B-B14F-4D97-AF65-F5344CB8AC3E}">
        <p14:creationId xmlns:p14="http://schemas.microsoft.com/office/powerpoint/2010/main" val="350982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1A2A-C3C4-4E56-A893-AE23DE7741D1}"/>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A64C1DF2-42F9-48FA-8371-1B089EAA3F7C}"/>
              </a:ext>
            </a:extLst>
          </p:cNvPr>
          <p:cNvSpPr>
            <a:spLocks noGrp="1"/>
          </p:cNvSpPr>
          <p:nvPr>
            <p:ph idx="1"/>
          </p:nvPr>
        </p:nvSpPr>
        <p:spPr/>
        <p:txBody>
          <a:bodyPr/>
          <a:lstStyle/>
          <a:p>
            <a:pPr marL="0" indent="0">
              <a:buNone/>
            </a:pPr>
            <a:endParaRPr lang="en-US" dirty="0"/>
          </a:p>
          <a:p>
            <a:r>
              <a:rPr lang="en-US" dirty="0"/>
              <a:t>Recent SR sockeye conversions are highly variable and appear to be worsening with increasing ambient temperature. </a:t>
            </a:r>
          </a:p>
          <a:p>
            <a:r>
              <a:rPr lang="en-US" dirty="0"/>
              <a:t>While the Corps has been very successful at maintaining temps below 68F at Lower Granite Dam per the regional goal, accomplishing this was not sufficient in 2015 and 2021 at reducing mortality and maintaining acceptable conversion rates of adult sockeye salmon. </a:t>
            </a:r>
          </a:p>
          <a:p>
            <a:r>
              <a:rPr lang="en-US" dirty="0"/>
              <a:t>In some years, high river temps in the lower Snake and Columbia Rivers lead to  ladder temps and differentials that do not support successful adult sockeye migration.</a:t>
            </a:r>
          </a:p>
          <a:p>
            <a:endParaRPr lang="en-US" dirty="0"/>
          </a:p>
        </p:txBody>
      </p:sp>
    </p:spTree>
    <p:extLst>
      <p:ext uri="{BB962C8B-B14F-4D97-AF65-F5344CB8AC3E}">
        <p14:creationId xmlns:p14="http://schemas.microsoft.com/office/powerpoint/2010/main" val="106785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472D54-731A-4D9F-AFE8-A20A66514A58}"/>
              </a:ext>
            </a:extLst>
          </p:cNvPr>
          <p:cNvSpPr/>
          <p:nvPr/>
        </p:nvSpPr>
        <p:spPr>
          <a:xfrm>
            <a:off x="1615737" y="1672727"/>
            <a:ext cx="9978501" cy="3693319"/>
          </a:xfrm>
          <a:prstGeom prst="rect">
            <a:avLst/>
          </a:prstGeom>
        </p:spPr>
        <p:txBody>
          <a:bodyPr wrap="square">
            <a:spAutoFit/>
          </a:bodyPr>
          <a:lstStyle/>
          <a:p>
            <a:r>
              <a:rPr lang="en-US" b="1" dirty="0">
                <a:latin typeface="Times New Roman" panose="02020603050405020304" pitchFamily="18" charset="0"/>
              </a:rPr>
              <a:t>NOAA 2015 Sockeye Report</a:t>
            </a:r>
          </a:p>
          <a:p>
            <a:endParaRPr lang="en-US" b="1" dirty="0">
              <a:latin typeface="Times New Roman" panose="02020603050405020304" pitchFamily="18" charset="0"/>
            </a:endParaRPr>
          </a:p>
          <a:p>
            <a:r>
              <a:rPr lang="en-US" b="1" dirty="0"/>
              <a:t>Recommendation #8</a:t>
            </a:r>
          </a:p>
          <a:p>
            <a:endParaRPr lang="en-US" b="1" dirty="0"/>
          </a:p>
          <a:p>
            <a:r>
              <a:rPr lang="en-US" b="1" dirty="0"/>
              <a:t>Investigate methods to reduce maximum temperatures and temperature differentials in</a:t>
            </a:r>
          </a:p>
          <a:p>
            <a:r>
              <a:rPr lang="en-US" b="1" dirty="0"/>
              <a:t>adult fish ladders at mainstem lower Snake and Columbia dams identified as having these</a:t>
            </a:r>
          </a:p>
          <a:p>
            <a:r>
              <a:rPr lang="en-US" b="1" dirty="0"/>
              <a:t>problems, and implement if feasible.</a:t>
            </a:r>
            <a:endParaRPr lang="en-US" b="1" dirty="0">
              <a:latin typeface="Times New Roman" panose="02020603050405020304" pitchFamily="18" charset="0"/>
            </a:endParaRPr>
          </a:p>
          <a:p>
            <a:endParaRPr lang="en-US" b="1" dirty="0">
              <a:latin typeface="Times New Roman" panose="02020603050405020304" pitchFamily="18" charset="0"/>
            </a:endParaRPr>
          </a:p>
          <a:p>
            <a:r>
              <a:rPr lang="en-US" b="1" dirty="0">
                <a:latin typeface="Times New Roman" panose="02020603050405020304" pitchFamily="18" charset="0"/>
              </a:rPr>
              <a:t>Recommendation #10</a:t>
            </a:r>
          </a:p>
          <a:p>
            <a:endParaRPr lang="en-US" b="1" dirty="0">
              <a:latin typeface="Times New Roman" panose="02020603050405020304" pitchFamily="18" charset="0"/>
            </a:endParaRPr>
          </a:p>
          <a:p>
            <a:r>
              <a:rPr lang="en-US" b="1" dirty="0">
                <a:latin typeface="Times New Roman" panose="02020603050405020304" pitchFamily="18" charset="0"/>
              </a:rPr>
              <a:t>Evaluate the Dworshak cold water release program to maintain temperatures in the</a:t>
            </a:r>
          </a:p>
          <a:p>
            <a:r>
              <a:rPr lang="en-US" b="1" dirty="0">
                <a:latin typeface="Times New Roman" panose="02020603050405020304" pitchFamily="18" charset="0"/>
              </a:rPr>
              <a:t>lower Snake River below 18°C during June and most of July to reduce adult</a:t>
            </a:r>
          </a:p>
          <a:p>
            <a:r>
              <a:rPr lang="en-US" b="1" dirty="0">
                <a:latin typeface="Times New Roman" panose="02020603050405020304" pitchFamily="18" charset="0"/>
              </a:rPr>
              <a:t>sockeye salmon mortality in the lower Snake River.</a:t>
            </a:r>
          </a:p>
        </p:txBody>
      </p:sp>
    </p:spTree>
    <p:extLst>
      <p:ext uri="{BB962C8B-B14F-4D97-AF65-F5344CB8AC3E}">
        <p14:creationId xmlns:p14="http://schemas.microsoft.com/office/powerpoint/2010/main" val="105283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5D93-B6F8-45E4-9042-F241E5EF10A6}"/>
              </a:ext>
            </a:extLst>
          </p:cNvPr>
          <p:cNvSpPr>
            <a:spLocks noGrp="1"/>
          </p:cNvSpPr>
          <p:nvPr>
            <p:ph type="title"/>
          </p:nvPr>
        </p:nvSpPr>
        <p:spPr/>
        <p:txBody>
          <a:bodyPr/>
          <a:lstStyle/>
          <a:p>
            <a:pPr algn="ctr"/>
            <a:r>
              <a:rPr lang="en-US" dirty="0"/>
              <a:t>Proposed Path Forward</a:t>
            </a:r>
          </a:p>
        </p:txBody>
      </p:sp>
      <p:sp>
        <p:nvSpPr>
          <p:cNvPr id="3" name="Content Placeholder 2">
            <a:extLst>
              <a:ext uri="{FF2B5EF4-FFF2-40B4-BE49-F238E27FC236}">
                <a16:creationId xmlns:a16="http://schemas.microsoft.com/office/drawing/2014/main" id="{49532CE2-094B-44A9-A6CD-B13256C4A0A4}"/>
              </a:ext>
            </a:extLst>
          </p:cNvPr>
          <p:cNvSpPr>
            <a:spLocks noGrp="1"/>
          </p:cNvSpPr>
          <p:nvPr>
            <p:ph idx="1"/>
          </p:nvPr>
        </p:nvSpPr>
        <p:spPr/>
        <p:txBody>
          <a:bodyPr>
            <a:normAutofit/>
          </a:bodyPr>
          <a:lstStyle/>
          <a:p>
            <a:pPr marL="0" indent="0">
              <a:buNone/>
            </a:pPr>
            <a:endParaRPr lang="en-US" dirty="0"/>
          </a:p>
          <a:p>
            <a:endParaRPr lang="en-US" dirty="0"/>
          </a:p>
          <a:p>
            <a:r>
              <a:rPr lang="en-US" dirty="0"/>
              <a:t>Develop a new approach to manage temperature within sockeye tolerance zones in the entire lower Snake River for effective passage. </a:t>
            </a:r>
          </a:p>
          <a:p>
            <a:endParaRPr lang="en-US" dirty="0"/>
          </a:p>
          <a:p>
            <a:r>
              <a:rPr lang="en-US" dirty="0"/>
              <a:t>More aggressive action to install ladder cooling structures to reduce high ladder temps and excessive differentials.</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7905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327C-4743-4A83-BD14-D6DE3E8B29EF}"/>
              </a:ext>
            </a:extLst>
          </p:cNvPr>
          <p:cNvSpPr>
            <a:spLocks noGrp="1"/>
          </p:cNvSpPr>
          <p:nvPr>
            <p:ph type="title"/>
          </p:nvPr>
        </p:nvSpPr>
        <p:spPr/>
        <p:txBody>
          <a:bodyPr>
            <a:normAutofit/>
          </a:bodyPr>
          <a:lstStyle/>
          <a:p>
            <a:r>
              <a:rPr lang="en-US" dirty="0"/>
              <a:t>Notes</a:t>
            </a:r>
            <a:br>
              <a:rPr lang="en-US" dirty="0"/>
            </a:br>
            <a:endParaRPr lang="en-US" dirty="0"/>
          </a:p>
        </p:txBody>
      </p:sp>
      <p:sp>
        <p:nvSpPr>
          <p:cNvPr id="4" name="Rectangle 1">
            <a:extLst>
              <a:ext uri="{FF2B5EF4-FFF2-40B4-BE49-F238E27FC236}">
                <a16:creationId xmlns:a16="http://schemas.microsoft.com/office/drawing/2014/main" id="{90B2BD8C-F29F-47E2-B57E-A8EC2FAE9D46}"/>
              </a:ext>
            </a:extLst>
          </p:cNvPr>
          <p:cNvSpPr>
            <a:spLocks noGrp="1" noChangeArrowheads="1"/>
          </p:cNvSpPr>
          <p:nvPr>
            <p:ph idx="1"/>
          </p:nvPr>
        </p:nvSpPr>
        <p:spPr bwMode="auto">
          <a:xfrm>
            <a:off x="838200" y="1397508"/>
            <a:ext cx="9593062" cy="520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US" sz="1800" dirty="0"/>
              <a:t>1536 sockeye to Bonneville, 240 sockeye returned to spawn in Idaho in 2021</a:t>
            </a:r>
          </a:p>
          <a:p>
            <a:pPr marL="0" lvl="0" indent="0">
              <a:lnSpc>
                <a:spcPct val="100000"/>
              </a:lnSpc>
              <a:buNone/>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Lower Granite Trap and Haul:      185</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Redfish Lake Creek Trap:               50</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222222"/>
                </a:solidFill>
                <a:effectLst/>
                <a:latin typeface="Arial" panose="020B0604020202020204" pitchFamily="34" charset="0"/>
                <a:cs typeface="Arial" panose="020B0604020202020204" pitchFamily="34" charset="0"/>
              </a:rPr>
              <a:t>Sawtooth Fish Hatchery Trap:         5</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Total:     240</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222222"/>
                </a:solidFill>
                <a:cs typeface="Arial" panose="020B0604020202020204" pitchFamily="34" charset="0"/>
              </a:rPr>
              <a:t>Genetically assigned to out of basin    16 (8.6%)</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222222"/>
                </a:solidFill>
                <a:cs typeface="Arial" panose="020B0604020202020204" pitchFamily="34" charset="0"/>
              </a:rPr>
              <a:t>Just Ideas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cs typeface="Arial" panose="020B0604020202020204" pitchFamily="34" charset="0"/>
            </a:endParaRPr>
          </a:p>
          <a:p>
            <a:r>
              <a:rPr lang="en-US" sz="1200" dirty="0"/>
              <a:t>Draft DWR deeper and impact other objectives and increase refill risk</a:t>
            </a:r>
          </a:p>
          <a:p>
            <a:endParaRPr lang="en-US" sz="1200" dirty="0"/>
          </a:p>
          <a:p>
            <a:r>
              <a:rPr lang="en-US" sz="1200" dirty="0"/>
              <a:t>Sacrifice August Temp for cooler water in June and July</a:t>
            </a:r>
          </a:p>
          <a:p>
            <a:endParaRPr lang="en-US" sz="1200" dirty="0"/>
          </a:p>
          <a:p>
            <a:r>
              <a:rPr lang="en-US" sz="1200" dirty="0"/>
              <a:t>In emergency years such as 2015 and 2021, manage the proportion of Snake River to Clearwater flow so that DWR cooling is more effective</a:t>
            </a:r>
          </a:p>
          <a:p>
            <a:endParaRPr lang="en-US" sz="1200" dirty="0"/>
          </a:p>
          <a:p>
            <a:r>
              <a:rPr lang="en-US" sz="1200" dirty="0"/>
              <a:t>Closely watch returns while managing and saving water for emergency cooling.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264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br.washington.edu/tmp/dart/pitconrate_1638294725_187.png">
            <a:extLst>
              <a:ext uri="{FF2B5EF4-FFF2-40B4-BE49-F238E27FC236}">
                <a16:creationId xmlns:a16="http://schemas.microsoft.com/office/drawing/2014/main" id="{D14D7657-5E1E-48F0-A32A-751E9274C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4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br.washington.edu/tmp/dart/pitconrate_1638295207_852.png">
            <a:extLst>
              <a:ext uri="{FF2B5EF4-FFF2-40B4-BE49-F238E27FC236}">
                <a16:creationId xmlns:a16="http://schemas.microsoft.com/office/drawing/2014/main" id="{5A4B2124-D8CF-4393-AA7A-1E307C882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9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br.washington.edu/tmp/dart/pitconrate_1638294891_924.png">
            <a:extLst>
              <a:ext uri="{FF2B5EF4-FFF2-40B4-BE49-F238E27FC236}">
                <a16:creationId xmlns:a16="http://schemas.microsoft.com/office/drawing/2014/main" id="{00DBB4D7-CEEC-4366-93CF-1490EBE1D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8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br.washington.edu/tmp/dart/pitconrate_1638295090_417.png">
            <a:extLst>
              <a:ext uri="{FF2B5EF4-FFF2-40B4-BE49-F238E27FC236}">
                <a16:creationId xmlns:a16="http://schemas.microsoft.com/office/drawing/2014/main" id="{371956A9-52A5-4108-8EFB-82733BA81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4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br.washington.edu/tmp/dart/pitconrate_1638297714_219.png">
            <a:extLst>
              <a:ext uri="{FF2B5EF4-FFF2-40B4-BE49-F238E27FC236}">
                <a16:creationId xmlns:a16="http://schemas.microsoft.com/office/drawing/2014/main" id="{18F90C37-5E45-4708-9780-767CC28E5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6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br.washington.edu/tmp/dart/pitconrate_1638297830_479.png">
            <a:extLst>
              <a:ext uri="{FF2B5EF4-FFF2-40B4-BE49-F238E27FC236}">
                <a16:creationId xmlns:a16="http://schemas.microsoft.com/office/drawing/2014/main" id="{6320E7D8-5692-4FC3-9C19-43D872A2C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8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br.washington.edu/tmp/dart/rivermg_1638308690_291.png">
            <a:extLst>
              <a:ext uri="{FF2B5EF4-FFF2-40B4-BE49-F238E27FC236}">
                <a16:creationId xmlns:a16="http://schemas.microsoft.com/office/drawing/2014/main" id="{63C8D543-F328-4DBA-A335-C1BCACEED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2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br.washington.edu/tmp/dart/rivermg_1638308394_738.png">
            <a:extLst>
              <a:ext uri="{FF2B5EF4-FFF2-40B4-BE49-F238E27FC236}">
                <a16:creationId xmlns:a16="http://schemas.microsoft.com/office/drawing/2014/main" id="{3FA0BA85-8808-4E5D-B6FE-0E9BFD2CC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11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394</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Proposed Path Forward</vt:lpstr>
      <vt:lpstr>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Conder</dc:creator>
  <cp:lastModifiedBy>Trevor Conder</cp:lastModifiedBy>
  <cp:revision>19</cp:revision>
  <dcterms:created xsi:type="dcterms:W3CDTF">2021-11-30T17:45:40Z</dcterms:created>
  <dcterms:modified xsi:type="dcterms:W3CDTF">2021-11-30T23:10:00Z</dcterms:modified>
</cp:coreProperties>
</file>