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  <p:sldId id="262" r:id="rId4"/>
    <p:sldId id="264" r:id="rId5"/>
    <p:sldId id="256" r:id="rId6"/>
    <p:sldId id="257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840C-231E-426A-A676-B45B587A525C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E3A3-2C5F-4364-B2D2-8C507555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0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840C-231E-426A-A676-B45B587A525C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E3A3-2C5F-4364-B2D2-8C507555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6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840C-231E-426A-A676-B45B587A525C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E3A3-2C5F-4364-B2D2-8C507555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2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840C-231E-426A-A676-B45B587A525C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E3A3-2C5F-4364-B2D2-8C507555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1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840C-231E-426A-A676-B45B587A525C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E3A3-2C5F-4364-B2D2-8C507555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2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840C-231E-426A-A676-B45B587A525C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E3A3-2C5F-4364-B2D2-8C507555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43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840C-231E-426A-A676-B45B587A525C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E3A3-2C5F-4364-B2D2-8C507555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840C-231E-426A-A676-B45B587A525C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E3A3-2C5F-4364-B2D2-8C507555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42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840C-231E-426A-A676-B45B587A525C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E3A3-2C5F-4364-B2D2-8C507555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93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840C-231E-426A-A676-B45B587A525C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E3A3-2C5F-4364-B2D2-8C507555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4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840C-231E-426A-A676-B45B587A525C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E3A3-2C5F-4364-B2D2-8C507555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2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6840C-231E-426A-A676-B45B587A525C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6E3A3-2C5F-4364-B2D2-8C507555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5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4875" y="171450"/>
            <a:ext cx="10515600" cy="690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Zero Generation Flexibility 2021-2022 Usage 12/20/2021 – 1/4/2022</a:t>
            </a:r>
            <a:endParaRPr lang="en-US" sz="2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430426"/>
              </p:ext>
            </p:extLst>
          </p:nvPr>
        </p:nvGraphicFramePr>
        <p:xfrm>
          <a:off x="685796" y="1281113"/>
          <a:ext cx="10868024" cy="1355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3093">
                  <a:extLst>
                    <a:ext uri="{9D8B030D-6E8A-4147-A177-3AD203B41FA5}">
                      <a16:colId xmlns:a16="http://schemas.microsoft.com/office/drawing/2014/main" val="3612779087"/>
                    </a:ext>
                  </a:extLst>
                </a:gridCol>
                <a:gridCol w="1352056">
                  <a:extLst>
                    <a:ext uri="{9D8B030D-6E8A-4147-A177-3AD203B41FA5}">
                      <a16:colId xmlns:a16="http://schemas.microsoft.com/office/drawing/2014/main" val="337912480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2585915572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1912197919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2900883986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1099006261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1473634914"/>
                    </a:ext>
                  </a:extLst>
                </a:gridCol>
              </a:tblGrid>
              <a:tr h="44090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LWG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LGS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LMN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IHR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</a:t>
                      </a:r>
                      <a:r>
                        <a:rPr lang="en-US" sz="1600" baseline="0" dirty="0" smtClean="0"/>
                        <a:t> Hours Used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Available Hours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386166"/>
                  </a:ext>
                </a:extLst>
              </a:tr>
              <a:tr h="44090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Hours Used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772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383285"/>
                  </a:ext>
                </a:extLst>
              </a:tr>
              <a:tr h="251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Available Hours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772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82858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442615"/>
              </p:ext>
            </p:extLst>
          </p:nvPr>
        </p:nvGraphicFramePr>
        <p:xfrm>
          <a:off x="685797" y="3472391"/>
          <a:ext cx="10868023" cy="2493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5275">
                  <a:extLst>
                    <a:ext uri="{9D8B030D-6E8A-4147-A177-3AD203B41FA5}">
                      <a16:colId xmlns:a16="http://schemas.microsoft.com/office/drawing/2014/main" val="3612779087"/>
                    </a:ext>
                  </a:extLst>
                </a:gridCol>
                <a:gridCol w="1577400">
                  <a:extLst>
                    <a:ext uri="{9D8B030D-6E8A-4147-A177-3AD203B41FA5}">
                      <a16:colId xmlns:a16="http://schemas.microsoft.com/office/drawing/2014/main" val="337912480"/>
                    </a:ext>
                  </a:extLst>
                </a:gridCol>
                <a:gridCol w="1811337">
                  <a:extLst>
                    <a:ext uri="{9D8B030D-6E8A-4147-A177-3AD203B41FA5}">
                      <a16:colId xmlns:a16="http://schemas.microsoft.com/office/drawing/2014/main" val="2585915572"/>
                    </a:ext>
                  </a:extLst>
                </a:gridCol>
                <a:gridCol w="1811337">
                  <a:extLst>
                    <a:ext uri="{9D8B030D-6E8A-4147-A177-3AD203B41FA5}">
                      <a16:colId xmlns:a16="http://schemas.microsoft.com/office/drawing/2014/main" val="1912197919"/>
                    </a:ext>
                  </a:extLst>
                </a:gridCol>
                <a:gridCol w="1811337">
                  <a:extLst>
                    <a:ext uri="{9D8B030D-6E8A-4147-A177-3AD203B41FA5}">
                      <a16:colId xmlns:a16="http://schemas.microsoft.com/office/drawing/2014/main" val="2900883986"/>
                    </a:ext>
                  </a:extLst>
                </a:gridCol>
                <a:gridCol w="1811337">
                  <a:extLst>
                    <a:ext uri="{9D8B030D-6E8A-4147-A177-3AD203B41FA5}">
                      <a16:colId xmlns:a16="http://schemas.microsoft.com/office/drawing/2014/main" val="1099006261"/>
                    </a:ext>
                  </a:extLst>
                </a:gridCol>
              </a:tblGrid>
              <a:tr h="54129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LWG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LGS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LMN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IHR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Average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386166"/>
                  </a:ext>
                </a:extLst>
              </a:tr>
              <a:tr h="7818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% of Available Hours Used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9.8%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29.0%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26.9%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25.9%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22.9%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763617"/>
                  </a:ext>
                </a:extLst>
              </a:tr>
              <a:tr h="55020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% of Total</a:t>
                      </a:r>
                      <a:r>
                        <a:rPr lang="en-US" sz="1600" baseline="0" dirty="0" smtClean="0"/>
                        <a:t> Hours Used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4.9%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14.6%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13.5%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13.0%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11.5%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473658"/>
                  </a:ext>
                </a:extLst>
              </a:tr>
              <a:tr h="55020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% of Available</a:t>
                      </a:r>
                      <a:r>
                        <a:rPr lang="en-US" sz="1600" baseline="0" dirty="0" smtClean="0"/>
                        <a:t> Days Used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81%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69%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61%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079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400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4875" y="171450"/>
            <a:ext cx="10515600" cy="690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Zero Generation Flexibility 2021-2022 Usage 12/20/2021 – 1/4/2022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718673"/>
            <a:ext cx="8229600" cy="597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58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4875" y="171450"/>
            <a:ext cx="10515600" cy="690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Zero Generation Flexibility 2021-2022 Usage 12/20/2021 – 1/4/2022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784869"/>
            <a:ext cx="8229600" cy="596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93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4875" y="171450"/>
            <a:ext cx="10515600" cy="690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Zero Generation Flexibility 2021-2022 Usage 12/20/2021 – 1/4/2022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784869"/>
            <a:ext cx="8229600" cy="596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11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4875" y="171450"/>
            <a:ext cx="10515600" cy="690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Zero Generation Flexibility 2021-2022 Usage 12/20/2021 – 1/4/2022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751681"/>
            <a:ext cx="8229600" cy="597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8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4875" y="171450"/>
            <a:ext cx="10515600" cy="690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Zero Generation Flexibility 2021-2022 Usage 12/20/2021 – 1/4/2022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755914"/>
            <a:ext cx="8229600" cy="597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61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4875" y="171450"/>
            <a:ext cx="10515600" cy="690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Zero Generation Flexibility 2021-2022 Usage 12/20/2021 – 1/4/2022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774964"/>
            <a:ext cx="8229600" cy="597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33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4875" y="171450"/>
            <a:ext cx="10515600" cy="690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Zero Generation Flexibility 2021-2022 Usage 12/20/2021 – 1/4/2022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755914"/>
            <a:ext cx="8229600" cy="597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52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140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Zero Generation Flexibility 2021-2022 Usage 12/20/2021 – 1/4/2022</vt:lpstr>
      <vt:lpstr>Zero Generation Flexibility 2021-2022 Usage 12/20/2021 – 1/4/2022</vt:lpstr>
      <vt:lpstr>Zero Generation Flexibility 2021-2022 Usage 12/20/2021 – 1/4/2022</vt:lpstr>
      <vt:lpstr>Zero Generation Flexibility 2021-2022 Usage 12/20/2021 – 1/4/2022</vt:lpstr>
      <vt:lpstr>Zero Generation Flexibility 2021-2022 Usage 12/20/2021 – 1/4/2022</vt:lpstr>
      <vt:lpstr>Zero Generation Flexibility 2021-2022 Usage 12/20/2021 – 1/4/2022</vt:lpstr>
      <vt:lpstr>Zero Generation Flexibility 2021-2022 Usage 12/20/2021 – 1/4/2022</vt:lpstr>
      <vt:lpstr>Zero Generation Flexibility 2021-2022 Usage 12/20/2021 – 1/4/2022</vt:lpstr>
    </vt:vector>
  </TitlesOfParts>
  <Company>BPA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Zero Generation Flexibility 2021-2022 Usage 12/20/2021 – 1/4/2022</dc:title>
  <dc:creator>Norris,Tony (BPA) - PGPO-5</dc:creator>
  <cp:lastModifiedBy>Norris,Tony (BPA) - PGPO-5</cp:lastModifiedBy>
  <cp:revision>4</cp:revision>
  <dcterms:created xsi:type="dcterms:W3CDTF">2022-01-05T13:57:17Z</dcterms:created>
  <dcterms:modified xsi:type="dcterms:W3CDTF">2022-01-05T15:09:37Z</dcterms:modified>
</cp:coreProperties>
</file>