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278" r:id="rId3"/>
    <p:sldId id="286" r:id="rId4"/>
    <p:sldId id="287" r:id="rId5"/>
    <p:sldId id="288" r:id="rId6"/>
    <p:sldId id="289" r:id="rId7"/>
    <p:sldId id="280" r:id="rId8"/>
    <p:sldId id="290" r:id="rId9"/>
    <p:sldId id="284" r:id="rId10"/>
    <p:sldId id="279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950"/>
    <a:srgbClr val="FCD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9" autoAdjust="0"/>
    <p:restoredTop sz="81685" autoAdjust="0"/>
  </p:normalViewPr>
  <p:slideViewPr>
    <p:cSldViewPr>
      <p:cViewPr varScale="1">
        <p:scale>
          <a:sx n="70" d="100"/>
          <a:sy n="70" d="100"/>
        </p:scale>
        <p:origin x="1690" y="6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0B7625F9-47C2-4A34-8B89-2F4EE57D4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76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171A173E-2173-4854-91D1-545D3B1B0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23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defTabSz="931863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fld id="{F440E83C-828B-459C-AEDA-991AD0935F7D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rPr>
              <a:t>Mean spill discharge at the Snake River dams was 46.6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rPr>
              <a:t>kcfs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rPr>
              <a:t>, which was well above the 2006-2022 mean of 36.3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rPr>
              <a:t>kcfs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rPr>
              <a:t>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rPr>
              <a:t>Spill discharge started out average, but increased to the highest on record in mid June.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rPr>
              <a:t>Spill as a percentage of flow at Snake River dams averaged 59.5%, which was far above the long-term (2006-2022) mean of 39.3%.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rPr>
              <a:t>Daily mean spill percentages were close to 65% through April and early May (Figure 8). However, spill percentages dropped to levels substantially below those maintained in 2020 and 2021.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1A173E-2173-4854-91D1-545D3B1B00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77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1A173E-2173-4854-91D1-545D3B1B00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99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travel times for both Chinook and Steelhead were unusually long.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Despite very high rates of spill, travel times for both species were substantially longer than in other recent years through April and most of May.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late May, migrating smolts finally started to move faster, and by early June travel times were roughly equal to those in recent high-flow years.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unusual pattern in travel time is almost certainly related to unusual environmental conditions (low temps early)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1A173E-2173-4854-91D1-545D3B1B00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20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combined yearling Chinook salmon survival estimate from the Snake River trap to Bonneville Dam tailrace was 50.6% which was slightly above the long-term mean of 48.5%</a:t>
            </a:r>
          </a:p>
          <a:p>
            <a:endParaRPr lang="en-US" dirty="0"/>
          </a:p>
          <a:p>
            <a:r>
              <a:rPr lang="en-US" dirty="0"/>
              <a:t>For wild Snake River yearling Chinook, mean estimated survival from Lower Granite Dam tailrace to Bonneville Dam tailrace of 54.0% This was above the long-term mean of 47.5%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Combined steelhead above average across the combined reach from Lower Granite to Bonneville, but below-average estimated survival from Lower Granite to McNary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Mean estimated survival for steelhead from Lower Granite Dam to McNary Dam in 6 2022 was 62.4% (95% CI: 51.2-73.6%).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Mean estimated survival from McNary Dam to Bonneville Dam was 71.3% (58.8-83.8%).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Mean estimated survival for steelhead from Lower Granite Dam to Bonneville Dam was 53.3% (45.3-61.3%).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Estimated survival for wild steelhead from Lower Granite Dam tailrace to Bonneville Dam tailrace was 44.3% which was similar to the long-term mean of 43.0%. These estimates resulted in a survival estimate from the Snake River trap to Bonneville Dam tailrace of 42.2% which was close to the long-term mean of 42.0%.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1A173E-2173-4854-91D1-545D3B1B00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40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rPr>
              <a:t>Estimated survival in 2022 of Snake River sockeye salmon (hatchery and wild combined) from the tailrace of Lower Granite Dam to the tailrace of Bonneville Dam was 37.9% (95% CI: 29.6-48.5%; Table 8). This estimate was slightly below the long-term mean of 40.6%.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ヒラギノ角ゴ Pro W3" pitchFamily="1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Estimated survival in 2022 of Columbia River sockeye salmon (hatchery and wild combined) from the lower Wenatchee River screw trap to the tailrace of Bonneville Dam was 46.4%. This estimate was above the long-term mean of 25.8%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1A173E-2173-4854-91D1-545D3B1B00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76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preliminary estimates of the percentage transported of nontagged wild and hatchery spring-summer Chinook salmon smolts in 2022 are 30.6% and 23.9%, respectively.</a:t>
            </a:r>
          </a:p>
          <a:p>
            <a:endParaRPr lang="en-US" dirty="0"/>
          </a:p>
          <a:p>
            <a:r>
              <a:rPr lang="en-US" dirty="0"/>
              <a:t>For steelhead, the estimates are 36.7% and 24.0% for wild and hatchery smolts, respectively. </a:t>
            </a:r>
          </a:p>
          <a:p>
            <a:endParaRPr lang="en-US" dirty="0"/>
          </a:p>
          <a:p>
            <a:r>
              <a:rPr lang="en-US" dirty="0"/>
              <a:t>Estimated percentages transported in 2022 were below average, but substantially higher than in 2020 or 2021.</a:t>
            </a:r>
          </a:p>
          <a:p>
            <a:endParaRPr lang="en-US" dirty="0"/>
          </a:p>
          <a:p>
            <a:r>
              <a:rPr lang="en-US" dirty="0"/>
              <a:t>The overall proportion of smolts transported in 2022 was about equal to the 2006-2022 average run timing contributed to increased transportation rates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1A173E-2173-4854-91D1-545D3B1B00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74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685800" y="52578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fld id="{AB1E72F6-7039-4E23-ACE8-78A51FD7068E}" type="datetime4">
              <a:rPr lang="en-US" sz="140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November 15, 2022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00400"/>
            <a:ext cx="5410200" cy="1143000"/>
          </a:xfrm>
        </p:spPr>
        <p:txBody>
          <a:bodyPr/>
          <a:lstStyle>
            <a:lvl1pPr>
              <a:defRPr>
                <a:solidFill>
                  <a:srgbClr val="FCDA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495800"/>
            <a:ext cx="4876800" cy="457200"/>
          </a:xfrm>
        </p:spPr>
        <p:txBody>
          <a:bodyPr/>
          <a:lstStyle>
            <a:lvl1pPr marL="0" indent="0">
              <a:defRPr>
                <a:solidFill>
                  <a:srgbClr val="FCDA7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797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681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143000"/>
            <a:ext cx="19431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143000"/>
            <a:ext cx="56769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50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440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747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62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362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06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27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718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38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49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611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362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1143000"/>
            <a:ext cx="601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8" name="Text Box 14"/>
          <p:cNvSpPr txBox="1">
            <a:spLocks noChangeArrowheads="1"/>
          </p:cNvSpPr>
          <p:nvPr userDrawn="1"/>
        </p:nvSpPr>
        <p:spPr bwMode="auto">
          <a:xfrm>
            <a:off x="8610600" y="64770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fld id="{48A7F0BC-82CD-460C-9A0D-7DF3BD6D21A8}" type="slidenum">
              <a:rPr lang="en-US" sz="1200"/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—"/>
        <a:defRPr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24200"/>
            <a:ext cx="7467600" cy="838200"/>
          </a:xfrm>
        </p:spPr>
        <p:txBody>
          <a:bodyPr/>
          <a:lstStyle/>
          <a:p>
            <a:pPr eaLnBrk="1" hangingPunct="1"/>
            <a:r>
              <a:rPr lang="en-US" sz="2800" dirty="0"/>
              <a:t>2022 Preliminary Survival Estimates</a:t>
            </a:r>
            <a:r>
              <a:rPr lang="en-US" altLang="en-US" sz="280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04D86-5848-4F52-85DF-E3917603A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18BF1-22A6-4F7B-9792-9A54A7CD0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Survival in 2022 was generally average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Estimates include Trawl, Pile Dikes, Adult ladder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Estimates could change 3-4% using bird colonies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Low detection rates JBS + less tagging = low precision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cooler than average water temperatures and late runoff likely affected smolt survival and transport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Region should place high priority on increasing detection capabilities</a:t>
            </a:r>
          </a:p>
        </p:txBody>
      </p:sp>
    </p:spTree>
    <p:extLst>
      <p:ext uri="{BB962C8B-B14F-4D97-AF65-F5344CB8AC3E}">
        <p14:creationId xmlns:p14="http://schemas.microsoft.com/office/powerpoint/2010/main" val="429069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09800"/>
            <a:ext cx="3008313" cy="729343"/>
          </a:xfrm>
        </p:spPr>
        <p:txBody>
          <a:bodyPr/>
          <a:lstStyle/>
          <a:p>
            <a:r>
              <a:rPr lang="en-US" altLang="en-US" dirty="0"/>
              <a:t>2022 Flow and Temperature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</a:pPr>
            <a:endParaRPr lang="en-US" altLang="en-US" sz="1800" dirty="0"/>
          </a:p>
          <a:p>
            <a:pPr>
              <a:lnSpc>
                <a:spcPct val="90000"/>
              </a:lnSpc>
              <a:buFontTx/>
              <a:buChar char="•"/>
            </a:pPr>
            <a:endParaRPr lang="en-US" alt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D04D1A-A9EB-4140-91DF-DAEED95FE2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3008313" cy="26971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Low flow early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 flow late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Low temperatures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E333FB-7E8F-46BC-88F7-FD5CDB7A70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056" y="926574"/>
            <a:ext cx="4551943" cy="5853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10819-2996-4029-90D6-FBAA1053A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33600"/>
            <a:ext cx="3008313" cy="1162050"/>
          </a:xfrm>
        </p:spPr>
        <p:txBody>
          <a:bodyPr/>
          <a:lstStyle/>
          <a:p>
            <a:r>
              <a:rPr lang="en-US" dirty="0"/>
              <a:t>2022 Snake River Spill Volume and Percentage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8C4CB9-3CB8-415F-AC67-09D2A89D1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992223"/>
            <a:ext cx="4172140" cy="536333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A253A-ABC3-4A35-9EE2-E680D5844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886200"/>
            <a:ext cx="3008313" cy="2239963"/>
          </a:xfrm>
        </p:spPr>
        <p:txBody>
          <a:bodyPr/>
          <a:lstStyle/>
          <a:p>
            <a:r>
              <a:rPr lang="en-US" dirty="0"/>
              <a:t>Spill volume average early </a:t>
            </a:r>
          </a:p>
          <a:p>
            <a:endParaRPr lang="en-US" dirty="0"/>
          </a:p>
          <a:p>
            <a:r>
              <a:rPr lang="en-US" dirty="0"/>
              <a:t>Spill volume well above average middle and late</a:t>
            </a:r>
          </a:p>
          <a:p>
            <a:endParaRPr lang="en-US" dirty="0"/>
          </a:p>
          <a:p>
            <a:r>
              <a:rPr lang="en-US" dirty="0"/>
              <a:t>Spill percentage was very high season wide, decreased later</a:t>
            </a:r>
          </a:p>
        </p:txBody>
      </p:sp>
    </p:spTree>
    <p:extLst>
      <p:ext uri="{BB962C8B-B14F-4D97-AF65-F5344CB8AC3E}">
        <p14:creationId xmlns:p14="http://schemas.microsoft.com/office/powerpoint/2010/main" val="732529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34ECF-D80B-4A51-8441-7823C3CA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09800"/>
            <a:ext cx="3008313" cy="609600"/>
          </a:xfrm>
        </p:spPr>
        <p:txBody>
          <a:bodyPr/>
          <a:lstStyle/>
          <a:p>
            <a:r>
              <a:rPr lang="en-US" dirty="0"/>
              <a:t>Total Dissolved Gas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DFA757-B3EA-465A-A0B1-2D6F65890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12017"/>
            <a:ext cx="5111750" cy="397517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79F90-4CD0-4A7D-B92A-D5F7B9028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048000"/>
            <a:ext cx="3008313" cy="30781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Similar to median April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Above average May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in June</a:t>
            </a:r>
          </a:p>
        </p:txBody>
      </p:sp>
    </p:spTree>
    <p:extLst>
      <p:ext uri="{BB962C8B-B14F-4D97-AF65-F5344CB8AC3E}">
        <p14:creationId xmlns:p14="http://schemas.microsoft.com/office/powerpoint/2010/main" val="2233183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1051B-B121-44BF-AD96-B38012540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7400"/>
            <a:ext cx="3008313" cy="685800"/>
          </a:xfrm>
        </p:spPr>
        <p:txBody>
          <a:bodyPr/>
          <a:lstStyle/>
          <a:p>
            <a:r>
              <a:rPr lang="en-US" dirty="0"/>
              <a:t>Travel Time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98F3A2-B55D-45C8-B819-426FC9028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946696"/>
            <a:ext cx="4368176" cy="558664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E0DDEC-29C7-4328-8970-679FAC425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3008313" cy="26971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Unusually long in April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typical in May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Very fast in June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Temperature, flow, and spill likely factors</a:t>
            </a:r>
          </a:p>
        </p:txBody>
      </p:sp>
    </p:spTree>
    <p:extLst>
      <p:ext uri="{BB962C8B-B14F-4D97-AF65-F5344CB8AC3E}">
        <p14:creationId xmlns:p14="http://schemas.microsoft.com/office/powerpoint/2010/main" val="1268822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9C48C-140C-415E-A402-7298283C3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2057400"/>
            <a:ext cx="3008313" cy="762000"/>
          </a:xfrm>
        </p:spPr>
        <p:txBody>
          <a:bodyPr/>
          <a:lstStyle/>
          <a:p>
            <a:r>
              <a:rPr lang="en-US" dirty="0"/>
              <a:t>Detection Efficiency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767613-B282-4FC4-9F6C-85E6977F2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643731"/>
            <a:ext cx="5111750" cy="51117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B9C07-0520-4502-BE1A-B9B3EB456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200400"/>
            <a:ext cx="3008313" cy="29257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Detection at Lower Granite and Bonneville Dams similar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Detection at all other dams very 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Leads to higher variability in the survival estimate</a:t>
            </a:r>
          </a:p>
        </p:txBody>
      </p:sp>
    </p:spTree>
    <p:extLst>
      <p:ext uri="{BB962C8B-B14F-4D97-AF65-F5344CB8AC3E}">
        <p14:creationId xmlns:p14="http://schemas.microsoft.com/office/powerpoint/2010/main" val="8802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47C94-3BDA-4C61-A95E-78802A7B7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343" y="1143000"/>
            <a:ext cx="5334000" cy="838200"/>
          </a:xfrm>
        </p:spPr>
        <p:txBody>
          <a:bodyPr/>
          <a:lstStyle/>
          <a:p>
            <a:r>
              <a:rPr lang="en-US" dirty="0"/>
              <a:t>            Survival 2022</a:t>
            </a:r>
            <a:br>
              <a:rPr lang="en-US" dirty="0"/>
            </a:br>
            <a:r>
              <a:rPr lang="en-US" dirty="0"/>
              <a:t>  </a:t>
            </a:r>
            <a:r>
              <a:rPr lang="en-US" sz="1600" dirty="0"/>
              <a:t>        Chinook                    Steelhead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9804A0-0356-497A-AE36-8AF80986A9EB}"/>
              </a:ext>
            </a:extLst>
          </p:cNvPr>
          <p:cNvSpPr/>
          <p:nvPr/>
        </p:nvSpPr>
        <p:spPr>
          <a:xfrm>
            <a:off x="2286000" y="2667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2942948-E9C6-49B8-BB9B-35794ED58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684" y="1981200"/>
            <a:ext cx="6399092" cy="4572000"/>
          </a:xfrm>
        </p:spPr>
      </p:pic>
    </p:spTree>
    <p:extLst>
      <p:ext uri="{BB962C8B-B14F-4D97-AF65-F5344CB8AC3E}">
        <p14:creationId xmlns:p14="http://schemas.microsoft.com/office/powerpoint/2010/main" val="1154996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FAF08-1D50-48FE-83D3-D0B944C2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Sockeye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B6B0C-5AD8-4BC0-8183-7E3C9A665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Snake River sockeye LGR-BON = 37.9%           (mean 40.6%)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Columbia River sockeye (Wenatchee River) 46.4% (mean 25.8%)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Both estimates imprecise</a:t>
            </a:r>
          </a:p>
        </p:txBody>
      </p:sp>
    </p:spTree>
    <p:extLst>
      <p:ext uri="{BB962C8B-B14F-4D97-AF65-F5344CB8AC3E}">
        <p14:creationId xmlns:p14="http://schemas.microsoft.com/office/powerpoint/2010/main" val="1329657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E0B21-7637-4CBF-A5CB-39B152CE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0"/>
            <a:ext cx="2068286" cy="609600"/>
          </a:xfrm>
        </p:spPr>
        <p:txBody>
          <a:bodyPr/>
          <a:lstStyle/>
          <a:p>
            <a:r>
              <a:rPr lang="en-US" dirty="0"/>
              <a:t>Transport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AB5FA3-7805-4132-9A53-B1DC964A00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411" y="1143000"/>
            <a:ext cx="4217589" cy="5749510"/>
          </a:xfrm>
        </p:spPr>
      </p:pic>
    </p:spTree>
    <p:extLst>
      <p:ext uri="{BB962C8B-B14F-4D97-AF65-F5344CB8AC3E}">
        <p14:creationId xmlns:p14="http://schemas.microsoft.com/office/powerpoint/2010/main" val="381567741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2950"/>
      </a:dk1>
      <a:lt1>
        <a:srgbClr val="FFFFFF"/>
      </a:lt1>
      <a:dk2>
        <a:srgbClr val="007262"/>
      </a:dk2>
      <a:lt2>
        <a:srgbClr val="808080"/>
      </a:lt2>
      <a:accent1>
        <a:srgbClr val="BBE0E3"/>
      </a:accent1>
      <a:accent2>
        <a:srgbClr val="FCDA7F"/>
      </a:accent2>
      <a:accent3>
        <a:srgbClr val="FFFFFF"/>
      </a:accent3>
      <a:accent4>
        <a:srgbClr val="002143"/>
      </a:accent4>
      <a:accent5>
        <a:srgbClr val="DAEDEF"/>
      </a:accent5>
      <a:accent6>
        <a:srgbClr val="E4C572"/>
      </a:accent6>
      <a:hlink>
        <a:srgbClr val="955F22"/>
      </a:hlink>
      <a:folHlink>
        <a:srgbClr val="99CC00"/>
      </a:folHlink>
    </a:clrScheme>
    <a:fontScheme name="Blank Presentation">
      <a:majorFont>
        <a:latin typeface="Arial Black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 G5 E:Applications:Microsoft Office 2004:Templates:Presentations:Designs:Blank Presentation</Template>
  <TotalTime>1717</TotalTime>
  <Words>769</Words>
  <Application>Microsoft Office PowerPoint</Application>
  <PresentationFormat>On-screen Show (4:3)</PresentationFormat>
  <Paragraphs>85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ヒラギノ角ゴ Pro W3</vt:lpstr>
      <vt:lpstr>Blank Presentation</vt:lpstr>
      <vt:lpstr>2022 Preliminary Survival Estimates </vt:lpstr>
      <vt:lpstr>2022 Flow and Temperature</vt:lpstr>
      <vt:lpstr>2022 Snake River Spill Volume and Percentage</vt:lpstr>
      <vt:lpstr>Total Dissolved Gas </vt:lpstr>
      <vt:lpstr>Travel Time</vt:lpstr>
      <vt:lpstr>Detection Efficiency</vt:lpstr>
      <vt:lpstr>            Survival 2022           Chinook                    Steelhead </vt:lpstr>
      <vt:lpstr>Sockeye</vt:lpstr>
      <vt:lpstr>Transport</vt:lpstr>
      <vt:lpstr>Conclusion</vt:lpstr>
    </vt:vector>
  </TitlesOfParts>
  <Company>Design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Studio</dc:creator>
  <cp:lastModifiedBy>Trevor Conder</cp:lastModifiedBy>
  <cp:revision>274</cp:revision>
  <dcterms:created xsi:type="dcterms:W3CDTF">2008-02-21T19:24:07Z</dcterms:created>
  <dcterms:modified xsi:type="dcterms:W3CDTF">2022-11-15T20:31:02Z</dcterms:modified>
</cp:coreProperties>
</file>