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Lst>
  <p:notesMasterIdLst>
    <p:notesMasterId r:id="rId17"/>
  </p:notesMasterIdLst>
  <p:handoutMasterIdLst>
    <p:handoutMasterId r:id="rId18"/>
  </p:handoutMasterIdLst>
  <p:sldIdLst>
    <p:sldId id="263" r:id="rId6"/>
    <p:sldId id="787" r:id="rId7"/>
    <p:sldId id="336" r:id="rId8"/>
    <p:sldId id="412" r:id="rId9"/>
    <p:sldId id="790" r:id="rId10"/>
    <p:sldId id="788" r:id="rId11"/>
    <p:sldId id="783" r:id="rId12"/>
    <p:sldId id="786" r:id="rId13"/>
    <p:sldId id="785" r:id="rId14"/>
    <p:sldId id="784" r:id="rId15"/>
    <p:sldId id="42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kelson, Kristian E CIV USARMY CENWS (USA)" initials="MKECUC(" lastIdx="9" clrIdx="0">
    <p:extLst>
      <p:ext uri="{19B8F6BF-5375-455C-9EA6-DF929625EA0E}">
        <p15:presenceInfo xmlns:p15="http://schemas.microsoft.com/office/powerpoint/2012/main" userId="S-1-5-21-2950984858-2914444344-2099276330-744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8E4"/>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86718" autoAdjust="0"/>
  </p:normalViewPr>
  <p:slideViewPr>
    <p:cSldViewPr snapToGrid="0">
      <p:cViewPr varScale="1">
        <p:scale>
          <a:sx n="74" d="100"/>
          <a:sy n="74" d="100"/>
        </p:scale>
        <p:origin x="840"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5/3/2023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5/3/2023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dirty="0"/>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2</a:t>
            </a:fld>
            <a:endParaRPr lang="en-US" dirty="0"/>
          </a:p>
        </p:txBody>
      </p:sp>
    </p:spTree>
    <p:extLst>
      <p:ext uri="{BB962C8B-B14F-4D97-AF65-F5344CB8AC3E}">
        <p14:creationId xmlns:p14="http://schemas.microsoft.com/office/powerpoint/2010/main" val="1762865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2001 last time no pulse 3.5 </a:t>
            </a:r>
            <a:r>
              <a:rPr lang="en-US" dirty="0" err="1"/>
              <a:t>maf</a:t>
            </a:r>
            <a:endParaRPr lang="en-US" dirty="0"/>
          </a:p>
        </p:txBody>
      </p:sp>
      <p:sp>
        <p:nvSpPr>
          <p:cNvPr id="4" name="Slide Number Placeholder 3"/>
          <p:cNvSpPr>
            <a:spLocks noGrp="1"/>
          </p:cNvSpPr>
          <p:nvPr>
            <p:ph type="sldNum" sz="quarter" idx="10"/>
          </p:nvPr>
        </p:nvSpPr>
        <p:spPr/>
        <p:txBody>
          <a:bodyPr/>
          <a:lstStyle/>
          <a:p>
            <a:pPr>
              <a:defRPr/>
            </a:pPr>
            <a:fld id="{4BE46281-01EA-4C9C-8839-809DB05A41AA}" type="slidenum">
              <a:rPr lang="en-US" smtClean="0"/>
              <a:pPr>
                <a:defRPr/>
              </a:pPr>
              <a:t>3</a:t>
            </a:fld>
            <a:endParaRPr lang="en-US" dirty="0"/>
          </a:p>
        </p:txBody>
      </p:sp>
    </p:spTree>
    <p:extLst>
      <p:ext uri="{BB962C8B-B14F-4D97-AF65-F5344CB8AC3E}">
        <p14:creationId xmlns:p14="http://schemas.microsoft.com/office/powerpoint/2010/main" val="12388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4</a:t>
            </a:fld>
            <a:endParaRPr lang="en-US" dirty="0"/>
          </a:p>
        </p:txBody>
      </p:sp>
    </p:spTree>
    <p:extLst>
      <p:ext uri="{BB962C8B-B14F-4D97-AF65-F5344CB8AC3E}">
        <p14:creationId xmlns:p14="http://schemas.microsoft.com/office/powerpoint/2010/main" val="22687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dirty="0"/>
          </a:p>
        </p:txBody>
      </p:sp>
    </p:spTree>
    <p:extLst>
      <p:ext uri="{BB962C8B-B14F-4D97-AF65-F5344CB8AC3E}">
        <p14:creationId xmlns:p14="http://schemas.microsoft.com/office/powerpoint/2010/main" val="1437180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dirty="0"/>
          </a:p>
        </p:txBody>
      </p:sp>
    </p:spTree>
    <p:extLst>
      <p:ext uri="{BB962C8B-B14F-4D97-AF65-F5344CB8AC3E}">
        <p14:creationId xmlns:p14="http://schemas.microsoft.com/office/powerpoint/2010/main" val="367937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9</a:t>
            </a:fld>
            <a:endParaRPr lang="en-US" dirty="0"/>
          </a:p>
        </p:txBody>
      </p:sp>
    </p:spTree>
    <p:extLst>
      <p:ext uri="{BB962C8B-B14F-4D97-AF65-F5344CB8AC3E}">
        <p14:creationId xmlns:p14="http://schemas.microsoft.com/office/powerpoint/2010/main" val="1966133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10</a:t>
            </a:fld>
            <a:endParaRPr lang="en-US" dirty="0"/>
          </a:p>
        </p:txBody>
      </p:sp>
    </p:spTree>
    <p:extLst>
      <p:ext uri="{BB962C8B-B14F-4D97-AF65-F5344CB8AC3E}">
        <p14:creationId xmlns:p14="http://schemas.microsoft.com/office/powerpoint/2010/main" val="136701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5446713" y="6426200"/>
            <a:ext cx="977900" cy="241300"/>
          </a:xfrm>
          <a:prstGeom prst="rect">
            <a:avLst/>
          </a:prstGeom>
          <a:ln/>
        </p:spPr>
        <p:txBody>
          <a:bodyPr/>
          <a:lstStyle>
            <a:lvl1pPr>
              <a:defRPr/>
            </a:lvl1pPr>
          </a:lstStyle>
          <a:p>
            <a:pPr>
              <a:defRPr/>
            </a:pPr>
            <a:fld id="{9B9985EC-E7B3-4DA8-AFD0-768F557E0A4E}" type="slidenum">
              <a:rPr lang="en-US"/>
              <a:pPr>
                <a:defRPr/>
              </a:pPr>
              <a:t>‹#›</a:t>
            </a:fld>
            <a:endParaRPr lang="en-US" dirty="0"/>
          </a:p>
        </p:txBody>
      </p:sp>
    </p:spTree>
    <p:extLst>
      <p:ext uri="{BB962C8B-B14F-4D97-AF65-F5344CB8AC3E}">
        <p14:creationId xmlns:p14="http://schemas.microsoft.com/office/powerpoint/2010/main" val="2202966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DF7F7D-1C77-4A52-8E93-08317467B684}" type="datetimeFigureOut">
              <a:rPr lang="en-US" smtClean="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446713" y="6426200"/>
            <a:ext cx="977900" cy="241300"/>
          </a:xfrm>
          <a:prstGeom prst="rect">
            <a:avLst/>
          </a:prstGeom>
        </p:spPr>
        <p:txBody>
          <a:bodyPr/>
          <a:lstStyle/>
          <a:p>
            <a:fld id="{BC07D703-8BCE-435E-B8BB-5AFD97DB2AC4}" type="slidenum">
              <a:rPr lang="en-US" smtClean="0"/>
              <a:t>‹#›</a:t>
            </a:fld>
            <a:endParaRPr lang="en-US" dirty="0"/>
          </a:p>
        </p:txBody>
      </p:sp>
    </p:spTree>
    <p:extLst>
      <p:ext uri="{BB962C8B-B14F-4D97-AF65-F5344CB8AC3E}">
        <p14:creationId xmlns:p14="http://schemas.microsoft.com/office/powerpoint/2010/main" val="4206090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#ededed</a:t>
              </a: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5/3/2023</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 id="2147483729" r:id="rId27"/>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5/3/2023</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00" y="318210"/>
            <a:ext cx="11658600" cy="858437"/>
          </a:xfrm>
        </p:spPr>
        <p:txBody>
          <a:bodyPr>
            <a:normAutofit fontScale="90000"/>
          </a:bodyPr>
          <a:lstStyle/>
          <a:p>
            <a:r>
              <a:rPr lang="en-US" dirty="0"/>
              <a:t>Libby dam sturgeon operations 2023</a:t>
            </a:r>
            <a:br>
              <a:rPr lang="en-US" dirty="0"/>
            </a:br>
            <a:endParaRPr lang="en-US" sz="2700" b="0" dirty="0"/>
          </a:p>
        </p:txBody>
      </p:sp>
      <p:sp>
        <p:nvSpPr>
          <p:cNvPr id="2" name="Text Placeholder 1"/>
          <p:cNvSpPr>
            <a:spLocks noGrp="1"/>
          </p:cNvSpPr>
          <p:nvPr>
            <p:ph type="body" sz="quarter" idx="16"/>
          </p:nvPr>
        </p:nvSpPr>
        <p:spPr>
          <a:xfrm>
            <a:off x="266700" y="1299029"/>
            <a:ext cx="4337105" cy="3885746"/>
          </a:xfrm>
        </p:spPr>
        <p:txBody>
          <a:bodyPr/>
          <a:lstStyle/>
          <a:p>
            <a:r>
              <a:rPr lang="en-US" sz="2200" dirty="0"/>
              <a:t>Date: 03 May 2023</a:t>
            </a:r>
          </a:p>
          <a:p>
            <a:endParaRPr lang="en-US" dirty="0"/>
          </a:p>
        </p:txBody>
      </p:sp>
      <p:pic>
        <p:nvPicPr>
          <p:cNvPr id="5" name="Picture 4"/>
          <p:cNvPicPr>
            <a:picLocks noChangeAspect="1"/>
          </p:cNvPicPr>
          <p:nvPr/>
        </p:nvPicPr>
        <p:blipFill>
          <a:blip r:embed="rId2"/>
          <a:stretch>
            <a:fillRect/>
          </a:stretch>
        </p:blipFill>
        <p:spPr>
          <a:xfrm>
            <a:off x="4434229" y="1189620"/>
            <a:ext cx="7614335" cy="5340443"/>
          </a:xfrm>
          <a:prstGeom prst="rect">
            <a:avLst/>
          </a:prstGeom>
        </p:spPr>
      </p:pic>
    </p:spTree>
    <p:extLst>
      <p:ext uri="{BB962C8B-B14F-4D97-AF65-F5344CB8AC3E}">
        <p14:creationId xmlns:p14="http://schemas.microsoft.com/office/powerpoint/2010/main" val="387611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2251CA-6BE8-4677-4230-44F1600E2A30}"/>
              </a:ext>
            </a:extLst>
          </p:cNvPr>
          <p:cNvSpPr txBox="1"/>
          <p:nvPr/>
        </p:nvSpPr>
        <p:spPr>
          <a:xfrm>
            <a:off x="249382" y="2585875"/>
            <a:ext cx="1469880" cy="923330"/>
          </a:xfrm>
          <a:prstGeom prst="rect">
            <a:avLst/>
          </a:prstGeom>
          <a:noFill/>
        </p:spPr>
        <p:txBody>
          <a:bodyPr wrap="square" rtlCol="0">
            <a:spAutoFit/>
          </a:bodyPr>
          <a:lstStyle/>
          <a:p>
            <a:r>
              <a:rPr lang="en-US" dirty="0"/>
              <a:t>General </a:t>
            </a:r>
          </a:p>
          <a:p>
            <a:r>
              <a:rPr lang="en-US" dirty="0"/>
              <a:t>Guidance </a:t>
            </a:r>
          </a:p>
          <a:p>
            <a:r>
              <a:rPr lang="en-US" dirty="0"/>
              <a:t>Only</a:t>
            </a:r>
          </a:p>
        </p:txBody>
      </p:sp>
      <p:pic>
        <p:nvPicPr>
          <p:cNvPr id="6" name="Picture 5">
            <a:extLst>
              <a:ext uri="{FF2B5EF4-FFF2-40B4-BE49-F238E27FC236}">
                <a16:creationId xmlns:a16="http://schemas.microsoft.com/office/drawing/2014/main" id="{A552D50F-6A25-19E0-187F-30666F92DAB8}"/>
              </a:ext>
            </a:extLst>
          </p:cNvPr>
          <p:cNvPicPr>
            <a:picLocks noChangeAspect="1"/>
          </p:cNvPicPr>
          <p:nvPr/>
        </p:nvPicPr>
        <p:blipFill>
          <a:blip r:embed="rId3"/>
          <a:stretch>
            <a:fillRect/>
          </a:stretch>
        </p:blipFill>
        <p:spPr>
          <a:xfrm>
            <a:off x="1724025" y="252412"/>
            <a:ext cx="8743950" cy="6353175"/>
          </a:xfrm>
          <a:prstGeom prst="rect">
            <a:avLst/>
          </a:prstGeom>
        </p:spPr>
      </p:pic>
      <p:sp>
        <p:nvSpPr>
          <p:cNvPr id="7" name="TextBox 6">
            <a:extLst>
              <a:ext uri="{FF2B5EF4-FFF2-40B4-BE49-F238E27FC236}">
                <a16:creationId xmlns:a16="http://schemas.microsoft.com/office/drawing/2014/main" id="{F4B91076-BABA-1225-FA3B-E5270F05B808}"/>
              </a:ext>
            </a:extLst>
          </p:cNvPr>
          <p:cNvSpPr txBox="1"/>
          <p:nvPr/>
        </p:nvSpPr>
        <p:spPr>
          <a:xfrm>
            <a:off x="8842664" y="1013384"/>
            <a:ext cx="2474335" cy="369332"/>
          </a:xfrm>
          <a:prstGeom prst="rect">
            <a:avLst/>
          </a:prstGeom>
          <a:noFill/>
        </p:spPr>
        <p:txBody>
          <a:bodyPr wrap="square" rtlCol="0">
            <a:spAutoFit/>
          </a:bodyPr>
          <a:lstStyle/>
          <a:p>
            <a:r>
              <a:rPr lang="en-US" dirty="0"/>
              <a:t>2453.7 ‘ Peak, July 7</a:t>
            </a:r>
            <a:r>
              <a:rPr lang="en-US" baseline="30000" dirty="0"/>
              <a:t>th</a:t>
            </a:r>
            <a:r>
              <a:rPr lang="en-US" dirty="0"/>
              <a:t> </a:t>
            </a:r>
          </a:p>
        </p:txBody>
      </p:sp>
      <p:sp>
        <p:nvSpPr>
          <p:cNvPr id="8" name="TextBox 7">
            <a:extLst>
              <a:ext uri="{FF2B5EF4-FFF2-40B4-BE49-F238E27FC236}">
                <a16:creationId xmlns:a16="http://schemas.microsoft.com/office/drawing/2014/main" id="{6C262357-12A5-45CB-B77D-A6F3C38798A0}"/>
              </a:ext>
            </a:extLst>
          </p:cNvPr>
          <p:cNvSpPr txBox="1"/>
          <p:nvPr/>
        </p:nvSpPr>
        <p:spPr>
          <a:xfrm>
            <a:off x="9320645" y="2401209"/>
            <a:ext cx="2621973" cy="369332"/>
          </a:xfrm>
          <a:prstGeom prst="rect">
            <a:avLst/>
          </a:prstGeom>
          <a:noFill/>
        </p:spPr>
        <p:txBody>
          <a:bodyPr wrap="square" rtlCol="0">
            <a:spAutoFit/>
          </a:bodyPr>
          <a:lstStyle/>
          <a:p>
            <a:r>
              <a:rPr lang="en-US" dirty="0"/>
              <a:t>2439.1’ September 30</a:t>
            </a:r>
            <a:r>
              <a:rPr lang="en-US" baseline="30000" dirty="0"/>
              <a:t>th</a:t>
            </a:r>
            <a:r>
              <a:rPr lang="en-US" dirty="0"/>
              <a:t> </a:t>
            </a:r>
          </a:p>
        </p:txBody>
      </p:sp>
    </p:spTree>
    <p:extLst>
      <p:ext uri="{BB962C8B-B14F-4D97-AF65-F5344CB8AC3E}">
        <p14:creationId xmlns:p14="http://schemas.microsoft.com/office/powerpoint/2010/main" val="335064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47287" y="2686682"/>
            <a:ext cx="3558746" cy="1371600"/>
          </a:xfrm>
        </p:spPr>
        <p:txBody>
          <a:bodyPr/>
          <a:lstStyle/>
          <a:p>
            <a:r>
              <a:rPr lang="en-US" sz="3200" dirty="0"/>
              <a:t>Questions?</a:t>
            </a:r>
          </a:p>
        </p:txBody>
      </p:sp>
      <p:sp>
        <p:nvSpPr>
          <p:cNvPr id="8" name="Subtitle 7"/>
          <p:cNvSpPr>
            <a:spLocks noGrp="1"/>
          </p:cNvSpPr>
          <p:nvPr>
            <p:ph type="subTitle" idx="1"/>
          </p:nvPr>
        </p:nvSpPr>
        <p:spPr>
          <a:xfrm>
            <a:off x="914400" y="1137425"/>
            <a:ext cx="11084312" cy="4209034"/>
          </a:xfrm>
        </p:spPr>
        <p:txBody>
          <a:bodyPr/>
          <a:lstStyle/>
          <a:p>
            <a:pPr algn="l"/>
            <a:endParaRPr lang="en-US" dirty="0"/>
          </a:p>
          <a:p>
            <a:pPr algn="l"/>
            <a:endParaRPr lang="en-US" dirty="0"/>
          </a:p>
        </p:txBody>
      </p:sp>
      <p:sp>
        <p:nvSpPr>
          <p:cNvPr id="5" name="Slide Number Placeholder 4"/>
          <p:cNvSpPr>
            <a:spLocks noGrp="1"/>
          </p:cNvSpPr>
          <p:nvPr>
            <p:ph type="sldNum" sz="quarter" idx="12"/>
          </p:nvPr>
        </p:nvSpPr>
        <p:spPr/>
        <p:txBody>
          <a:bodyPr/>
          <a:lstStyle/>
          <a:p>
            <a:pPr>
              <a:defRPr/>
            </a:pPr>
            <a:fld id="{A7C21C86-00D6-4540-AE43-6EABE88767A0}" type="slidenum">
              <a:rPr lang="en-US" smtClean="0"/>
              <a:pPr>
                <a:defRPr/>
              </a:pPr>
              <a:t>11</a:t>
            </a:fld>
            <a:endParaRPr lang="en-US" dirty="0"/>
          </a:p>
        </p:txBody>
      </p:sp>
    </p:spTree>
    <p:extLst>
      <p:ext uri="{BB962C8B-B14F-4D97-AF65-F5344CB8AC3E}">
        <p14:creationId xmlns:p14="http://schemas.microsoft.com/office/powerpoint/2010/main" val="4181048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7113CF-2A1D-37C3-C668-B6223794A894}"/>
              </a:ext>
            </a:extLst>
          </p:cNvPr>
          <p:cNvPicPr>
            <a:picLocks noChangeAspect="1"/>
          </p:cNvPicPr>
          <p:nvPr/>
        </p:nvPicPr>
        <p:blipFill>
          <a:blip r:embed="rId3"/>
          <a:stretch>
            <a:fillRect/>
          </a:stretch>
        </p:blipFill>
        <p:spPr>
          <a:xfrm>
            <a:off x="1074234" y="72892"/>
            <a:ext cx="8846008" cy="6429508"/>
          </a:xfrm>
          <a:prstGeom prst="rect">
            <a:avLst/>
          </a:prstGeom>
        </p:spPr>
      </p:pic>
      <p:sp>
        <p:nvSpPr>
          <p:cNvPr id="2" name="Slide Number Placeholder 1"/>
          <p:cNvSpPr>
            <a:spLocks noGrp="1"/>
          </p:cNvSpPr>
          <p:nvPr>
            <p:ph type="sldNum" sz="quarter" idx="4294967295"/>
          </p:nvPr>
        </p:nvSpPr>
        <p:spPr>
          <a:xfrm>
            <a:off x="5446713" y="6426200"/>
            <a:ext cx="977900" cy="241300"/>
          </a:xfrm>
          <a:prstGeom prst="rect">
            <a:avLst/>
          </a:prstGeom>
        </p:spPr>
        <p:txBody>
          <a:bodyPr/>
          <a:lstStyle/>
          <a:p>
            <a:pPr>
              <a:defRPr/>
            </a:pPr>
            <a:fld id="{18231325-7D14-495D-A894-C01E2D93F573}" type="slidenum">
              <a:rPr lang="en-US" smtClean="0"/>
              <a:pPr>
                <a:defRPr/>
              </a:pPr>
              <a:t>2</a:t>
            </a:fld>
            <a:endParaRPr lang="en-US" dirty="0"/>
          </a:p>
        </p:txBody>
      </p:sp>
      <p:pic>
        <p:nvPicPr>
          <p:cNvPr id="11" name="Picture 10"/>
          <p:cNvPicPr>
            <a:picLocks noChangeAspect="1"/>
          </p:cNvPicPr>
          <p:nvPr/>
        </p:nvPicPr>
        <p:blipFill rotWithShape="1">
          <a:blip r:embed="rId4"/>
          <a:srcRect r="2409"/>
          <a:stretch/>
        </p:blipFill>
        <p:spPr>
          <a:xfrm>
            <a:off x="10008795" y="2836874"/>
            <a:ext cx="2061822" cy="1525155"/>
          </a:xfrm>
          <a:prstGeom prst="rect">
            <a:avLst/>
          </a:prstGeom>
        </p:spPr>
      </p:pic>
      <p:sp>
        <p:nvSpPr>
          <p:cNvPr id="9" name="TextBox 8">
            <a:extLst>
              <a:ext uri="{FF2B5EF4-FFF2-40B4-BE49-F238E27FC236}">
                <a16:creationId xmlns:a16="http://schemas.microsoft.com/office/drawing/2014/main" id="{056F6A6E-EEBA-4B3F-AD95-3AC2D7C89A74}"/>
              </a:ext>
            </a:extLst>
          </p:cNvPr>
          <p:cNvSpPr txBox="1"/>
          <p:nvPr/>
        </p:nvSpPr>
        <p:spPr>
          <a:xfrm>
            <a:off x="2157898" y="2725251"/>
            <a:ext cx="2178802" cy="461665"/>
          </a:xfrm>
          <a:prstGeom prst="rect">
            <a:avLst/>
          </a:prstGeom>
          <a:solidFill>
            <a:schemeClr val="tx2"/>
          </a:solidFill>
          <a:ln>
            <a:solidFill>
              <a:schemeClr val="tx1"/>
            </a:solidFill>
          </a:ln>
        </p:spPr>
        <p:txBody>
          <a:bodyPr wrap="none" rtlCol="0">
            <a:spAutoFit/>
          </a:bodyPr>
          <a:lstStyle/>
          <a:p>
            <a:r>
              <a:rPr lang="en-US" sz="1200" dirty="0"/>
              <a:t>Minimum Reservoir Elevation</a:t>
            </a:r>
          </a:p>
          <a:p>
            <a:r>
              <a:rPr lang="en-US" sz="1200" dirty="0"/>
              <a:t>2401.5 ft on Apr 10, 2023</a:t>
            </a:r>
          </a:p>
        </p:txBody>
      </p:sp>
      <p:cxnSp>
        <p:nvCxnSpPr>
          <p:cNvPr id="12" name="Straight Arrow Connector 11">
            <a:extLst>
              <a:ext uri="{FF2B5EF4-FFF2-40B4-BE49-F238E27FC236}">
                <a16:creationId xmlns:a16="http://schemas.microsoft.com/office/drawing/2014/main" id="{243ACADC-58E6-43E9-8C62-7DF643C1AE77}"/>
              </a:ext>
            </a:extLst>
          </p:cNvPr>
          <p:cNvCxnSpPr>
            <a:cxnSpLocks/>
          </p:cNvCxnSpPr>
          <p:nvPr/>
        </p:nvCxnSpPr>
        <p:spPr>
          <a:xfrm flipV="1">
            <a:off x="4336700" y="2424857"/>
            <a:ext cx="1219778" cy="3003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F46B2A7-AE31-455A-AD91-1D428572E07E}"/>
              </a:ext>
            </a:extLst>
          </p:cNvPr>
          <p:cNvSpPr txBox="1"/>
          <p:nvPr/>
        </p:nvSpPr>
        <p:spPr>
          <a:xfrm>
            <a:off x="4336700" y="4155551"/>
            <a:ext cx="1401153" cy="276999"/>
          </a:xfrm>
          <a:prstGeom prst="rect">
            <a:avLst/>
          </a:prstGeom>
          <a:solidFill>
            <a:schemeClr val="tx2"/>
          </a:solidFill>
          <a:ln>
            <a:solidFill>
              <a:schemeClr val="tx1"/>
            </a:solidFill>
          </a:ln>
        </p:spPr>
        <p:txBody>
          <a:bodyPr wrap="none" rtlCol="0">
            <a:spAutoFit/>
          </a:bodyPr>
          <a:lstStyle/>
          <a:p>
            <a:r>
              <a:rPr lang="en-US" sz="1200" dirty="0"/>
              <a:t>May </a:t>
            </a:r>
            <a:r>
              <a:rPr lang="en-US" sz="1200" dirty="0" err="1"/>
              <a:t>VarQ</a:t>
            </a:r>
            <a:r>
              <a:rPr lang="en-US" sz="1200" dirty="0"/>
              <a:t> ~4 kcfs</a:t>
            </a:r>
          </a:p>
        </p:txBody>
      </p:sp>
      <p:cxnSp>
        <p:nvCxnSpPr>
          <p:cNvPr id="15" name="Straight Arrow Connector 14">
            <a:extLst>
              <a:ext uri="{FF2B5EF4-FFF2-40B4-BE49-F238E27FC236}">
                <a16:creationId xmlns:a16="http://schemas.microsoft.com/office/drawing/2014/main" id="{7619D9CF-CA8B-4B91-9BFF-D4D4FF09A90A}"/>
              </a:ext>
            </a:extLst>
          </p:cNvPr>
          <p:cNvCxnSpPr>
            <a:cxnSpLocks/>
            <a:stCxn id="14" idx="2"/>
          </p:cNvCxnSpPr>
          <p:nvPr/>
        </p:nvCxnSpPr>
        <p:spPr>
          <a:xfrm>
            <a:off x="5037277" y="4432550"/>
            <a:ext cx="1038403" cy="10470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0BDC6CC-341E-41DD-A71C-46072EB926BE}"/>
              </a:ext>
            </a:extLst>
          </p:cNvPr>
          <p:cNvSpPr/>
          <p:nvPr/>
        </p:nvSpPr>
        <p:spPr>
          <a:xfrm>
            <a:off x="1257300" y="6048375"/>
            <a:ext cx="8315325" cy="310997"/>
          </a:xfrm>
          <a:prstGeom prst="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752162" y="5914373"/>
            <a:ext cx="7310558" cy="844707"/>
            <a:chOff x="132145" y="4533455"/>
            <a:chExt cx="11945555" cy="1308374"/>
          </a:xfrm>
        </p:grpSpPr>
        <p:pic>
          <p:nvPicPr>
            <p:cNvPr id="5"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6941" b="84143"/>
            <a:stretch/>
          </p:blipFill>
          <p:spPr bwMode="auto">
            <a:xfrm>
              <a:off x="132145" y="4533455"/>
              <a:ext cx="3035300" cy="1308374"/>
            </a:xfrm>
            <a:prstGeom prst="rect">
              <a:avLst/>
            </a:prstGeom>
            <a:solidFill>
              <a:srgbClr val="FFFFFF"/>
            </a:solidFill>
            <a:ln>
              <a:noFill/>
            </a:ln>
            <a:effectLst/>
          </p:spPr>
        </p:pic>
        <p:pic>
          <p:nvPicPr>
            <p:cNvPr id="6" name="Picture 56"/>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8478" r="22962" b="84143"/>
            <a:stretch/>
          </p:blipFill>
          <p:spPr bwMode="auto">
            <a:xfrm>
              <a:off x="3053145" y="4533455"/>
              <a:ext cx="9024555" cy="1308374"/>
            </a:xfrm>
            <a:prstGeom prst="rect">
              <a:avLst/>
            </a:prstGeom>
            <a:solidFill>
              <a:srgbClr val="FFFFFF"/>
            </a:solidFill>
            <a:ln>
              <a:noFill/>
            </a:ln>
            <a:effectLst/>
          </p:spPr>
        </p:pic>
      </p:grpSp>
      <p:sp>
        <p:nvSpPr>
          <p:cNvPr id="3" name="TextBox 2">
            <a:extLst>
              <a:ext uri="{FF2B5EF4-FFF2-40B4-BE49-F238E27FC236}">
                <a16:creationId xmlns:a16="http://schemas.microsoft.com/office/drawing/2014/main" id="{24A3B52F-5E54-48DE-8F7A-BEF7D0E967E5}"/>
              </a:ext>
            </a:extLst>
          </p:cNvPr>
          <p:cNvSpPr txBox="1"/>
          <p:nvPr/>
        </p:nvSpPr>
        <p:spPr>
          <a:xfrm>
            <a:off x="7564289" y="1580459"/>
            <a:ext cx="1390857" cy="1754326"/>
          </a:xfrm>
          <a:prstGeom prst="rect">
            <a:avLst/>
          </a:prstGeom>
          <a:noFill/>
          <a:ln w="28575">
            <a:solidFill>
              <a:schemeClr val="accent6">
                <a:lumMod val="40000"/>
                <a:lumOff val="60000"/>
              </a:schemeClr>
            </a:solidFill>
            <a:prstDash val="dash"/>
          </a:ln>
        </p:spPr>
        <p:txBody>
          <a:bodyPr wrap="square" rtlCol="0">
            <a:spAutoFit/>
          </a:bodyPr>
          <a:lstStyle/>
          <a:p>
            <a:pPr algn="ctr"/>
            <a:r>
              <a:rPr lang="en-US" dirty="0"/>
              <a:t>Median Forecast Values are</a:t>
            </a:r>
          </a:p>
          <a:p>
            <a:pPr algn="ctr"/>
            <a:r>
              <a:rPr lang="en-US" dirty="0"/>
              <a:t>Conceptual Plan</a:t>
            </a:r>
          </a:p>
          <a:p>
            <a:pPr algn="ctr"/>
            <a:endParaRPr lang="en-US" dirty="0"/>
          </a:p>
        </p:txBody>
      </p:sp>
      <p:sp>
        <p:nvSpPr>
          <p:cNvPr id="27" name="TextBox 26">
            <a:extLst>
              <a:ext uri="{FF2B5EF4-FFF2-40B4-BE49-F238E27FC236}">
                <a16:creationId xmlns:a16="http://schemas.microsoft.com/office/drawing/2014/main" id="{F796A01B-0A93-3701-4B12-7FDBF29D9598}"/>
              </a:ext>
            </a:extLst>
          </p:cNvPr>
          <p:cNvSpPr txBox="1"/>
          <p:nvPr/>
        </p:nvSpPr>
        <p:spPr>
          <a:xfrm>
            <a:off x="4681410" y="3426507"/>
            <a:ext cx="2112886" cy="461665"/>
          </a:xfrm>
          <a:prstGeom prst="rect">
            <a:avLst/>
          </a:prstGeom>
          <a:solidFill>
            <a:schemeClr val="tx2"/>
          </a:solidFill>
          <a:ln>
            <a:solidFill>
              <a:schemeClr val="tx1"/>
            </a:solidFill>
          </a:ln>
        </p:spPr>
        <p:txBody>
          <a:bodyPr wrap="square" rtlCol="0">
            <a:spAutoFit/>
          </a:bodyPr>
          <a:lstStyle/>
          <a:p>
            <a:r>
              <a:rPr lang="en-US" sz="1200" dirty="0"/>
              <a:t>Bull trout minimum 6 </a:t>
            </a:r>
            <a:r>
              <a:rPr lang="en-US" sz="1200" dirty="0" err="1"/>
              <a:t>kcfs</a:t>
            </a:r>
            <a:r>
              <a:rPr lang="en-US" sz="1200" dirty="0"/>
              <a:t> (no sturgeon pulse volume)</a:t>
            </a:r>
          </a:p>
        </p:txBody>
      </p:sp>
      <p:cxnSp>
        <p:nvCxnSpPr>
          <p:cNvPr id="29" name="Straight Arrow Connector 28">
            <a:extLst>
              <a:ext uri="{FF2B5EF4-FFF2-40B4-BE49-F238E27FC236}">
                <a16:creationId xmlns:a16="http://schemas.microsoft.com/office/drawing/2014/main" id="{8E0D8982-5C95-8F09-C258-0EB3D93FDE98}"/>
              </a:ext>
            </a:extLst>
          </p:cNvPr>
          <p:cNvCxnSpPr>
            <a:cxnSpLocks/>
          </p:cNvCxnSpPr>
          <p:nvPr/>
        </p:nvCxnSpPr>
        <p:spPr>
          <a:xfrm>
            <a:off x="5753744" y="3888172"/>
            <a:ext cx="670869" cy="13679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MAY 1</a:t>
            </a:r>
            <a:r>
              <a:rPr lang="en-US" sz="2400" baseline="30000" dirty="0"/>
              <a:t>st</a:t>
            </a:r>
            <a:r>
              <a:rPr lang="en-US" sz="2400" dirty="0"/>
              <a:t> Water Supply Forecast and biop objectives</a:t>
            </a:r>
          </a:p>
        </p:txBody>
      </p:sp>
      <p:sp>
        <p:nvSpPr>
          <p:cNvPr id="7" name="Content Placeholder 3"/>
          <p:cNvSpPr>
            <a:spLocks noGrp="1"/>
          </p:cNvSpPr>
          <p:nvPr>
            <p:ph sz="quarter" idx="4294967295"/>
          </p:nvPr>
        </p:nvSpPr>
        <p:spPr>
          <a:xfrm>
            <a:off x="406400" y="1225550"/>
            <a:ext cx="5791200" cy="4718050"/>
          </a:xfrm>
          <a:prstGeom prst="rect">
            <a:avLst/>
          </a:prstGeom>
        </p:spPr>
        <p:txBody>
          <a:bodyPr/>
          <a:lstStyle/>
          <a:p>
            <a:pPr marL="342900" indent="-342900">
              <a:buFont typeface="Arial" panose="020B0604020202020204" pitchFamily="34" charset="0"/>
              <a:buChar char="•"/>
            </a:pPr>
            <a:r>
              <a:rPr lang="en-US" sz="2000" dirty="0"/>
              <a:t>April-August inflow forecast for Libby Dam is 4.41 million acre-feet (MAF)</a:t>
            </a:r>
          </a:p>
          <a:p>
            <a:pPr marL="665162" lvl="2" indent="-342900">
              <a:buFont typeface="Courier New" panose="02070309020205020404" pitchFamily="49" charset="0"/>
              <a:buChar char="o"/>
            </a:pPr>
            <a:r>
              <a:rPr lang="en-US" sz="1800" dirty="0"/>
              <a:t>Forecast is 72 % of average</a:t>
            </a:r>
          </a:p>
          <a:p>
            <a:pPr marL="665162" lvl="2" indent="-342900">
              <a:buFont typeface="Courier New" panose="02070309020205020404" pitchFamily="49" charset="0"/>
              <a:buChar char="o"/>
            </a:pPr>
            <a:r>
              <a:rPr lang="en-US" sz="1800" dirty="0"/>
              <a:t>Sturgeon Volume is 0.0 MAF, WSF &lt; 4.8 MAF</a:t>
            </a:r>
          </a:p>
          <a:p>
            <a:pPr marL="665162" lvl="2" indent="-342900">
              <a:buFont typeface="Courier New" panose="02070309020205020404" pitchFamily="49" charset="0"/>
              <a:buChar char="o"/>
            </a:pPr>
            <a:r>
              <a:rPr lang="en-US" sz="1800" dirty="0"/>
              <a:t>Bull trout minimum flows May 15</a:t>
            </a:r>
            <a:r>
              <a:rPr lang="en-US" sz="1800" baseline="30000" dirty="0"/>
              <a:t>th</a:t>
            </a:r>
            <a:r>
              <a:rPr lang="en-US" sz="1800" dirty="0"/>
              <a:t>  through Sept 30 is 6 kcfs</a:t>
            </a:r>
          </a:p>
          <a:p>
            <a:pPr marL="665162" lvl="2" indent="-342900">
              <a:buFont typeface="Courier New" panose="02070309020205020404" pitchFamily="49" charset="0"/>
              <a:buChar char="o"/>
            </a:pPr>
            <a:endParaRPr lang="en-US" sz="1800" dirty="0"/>
          </a:p>
          <a:p>
            <a:pPr marL="665162" lvl="2" indent="-342900">
              <a:buFont typeface="Courier New" panose="02070309020205020404" pitchFamily="49" charset="0"/>
              <a:buChar char="o"/>
            </a:pPr>
            <a:endParaRPr lang="en-US" sz="1800" dirty="0"/>
          </a:p>
          <a:p>
            <a:pPr marL="342900" lvl="1" indent="-342900">
              <a:buFont typeface="Arial" panose="020B0604020202020204" pitchFamily="34" charset="0"/>
              <a:buChar char="•"/>
            </a:pPr>
            <a:r>
              <a:rPr lang="en-US" sz="2000" dirty="0"/>
              <a:t>Libby Water Supply Forecast Trend:</a:t>
            </a:r>
          </a:p>
        </p:txBody>
      </p:sp>
      <p:sp>
        <p:nvSpPr>
          <p:cNvPr id="8" name="Content Placeholder 4"/>
          <p:cNvSpPr>
            <a:spLocks noGrp="1"/>
          </p:cNvSpPr>
          <p:nvPr>
            <p:ph sz="quarter" idx="4294967295"/>
          </p:nvPr>
        </p:nvSpPr>
        <p:spPr>
          <a:xfrm>
            <a:off x="5892800" y="1225550"/>
            <a:ext cx="5689600" cy="4718050"/>
          </a:xfrm>
          <a:prstGeom prst="rect">
            <a:avLst/>
          </a:prstGeom>
        </p:spPr>
        <p:txBody>
          <a:bodyPr/>
          <a:lstStyle/>
          <a:p>
            <a:pPr marL="665162" lvl="2" indent="-342900">
              <a:buFont typeface="Courier New" panose="02070309020205020404" pitchFamily="49" charset="0"/>
              <a:buChar char="o"/>
            </a:pPr>
            <a:r>
              <a:rPr lang="en-US" sz="1800" dirty="0">
                <a:solidFill>
                  <a:schemeClr val="tx1"/>
                </a:solidFill>
              </a:rPr>
              <a:t>Libby flow augmentation draft to 2439 ft end of September (&lt; 15</a:t>
            </a:r>
            <a:r>
              <a:rPr lang="en-US" sz="1800" baseline="30000" dirty="0">
                <a:solidFill>
                  <a:schemeClr val="tx1"/>
                </a:solidFill>
              </a:rPr>
              <a:t>th</a:t>
            </a:r>
            <a:r>
              <a:rPr lang="en-US" sz="1800" dirty="0">
                <a:solidFill>
                  <a:schemeClr val="tx1"/>
                </a:solidFill>
              </a:rPr>
              <a:t> percentile)</a:t>
            </a:r>
          </a:p>
          <a:p>
            <a:pPr marL="439737" lvl="1" indent="-342900">
              <a:buFont typeface="Arial" panose="020B0604020202020204" pitchFamily="34" charset="0"/>
              <a:buChar char="•"/>
            </a:pPr>
            <a:endParaRPr lang="en-US" sz="2000" dirty="0"/>
          </a:p>
          <a:p>
            <a:endParaRPr lang="en-US" dirty="0"/>
          </a:p>
        </p:txBody>
      </p:sp>
      <p:pic>
        <p:nvPicPr>
          <p:cNvPr id="6" name="Picture 5">
            <a:extLst>
              <a:ext uri="{FF2B5EF4-FFF2-40B4-BE49-F238E27FC236}">
                <a16:creationId xmlns:a16="http://schemas.microsoft.com/office/drawing/2014/main" id="{BC8B3A2A-CF9D-7387-E1DA-63BC8C74ED00}"/>
              </a:ext>
            </a:extLst>
          </p:cNvPr>
          <p:cNvPicPr>
            <a:picLocks noChangeAspect="1"/>
          </p:cNvPicPr>
          <p:nvPr/>
        </p:nvPicPr>
        <p:blipFill>
          <a:blip r:embed="rId3"/>
          <a:stretch>
            <a:fillRect/>
          </a:stretch>
        </p:blipFill>
        <p:spPr>
          <a:xfrm>
            <a:off x="609600" y="3825153"/>
            <a:ext cx="11176000" cy="2731911"/>
          </a:xfrm>
          <a:prstGeom prst="rect">
            <a:avLst/>
          </a:prstGeom>
        </p:spPr>
      </p:pic>
    </p:spTree>
    <p:extLst>
      <p:ext uri="{BB962C8B-B14F-4D97-AF65-F5344CB8AC3E}">
        <p14:creationId xmlns:p14="http://schemas.microsoft.com/office/powerpoint/2010/main" val="325847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4FA0F2-BD9E-2774-B401-E77782668A75}"/>
              </a:ext>
            </a:extLst>
          </p:cNvPr>
          <p:cNvPicPr>
            <a:picLocks noChangeAspect="1"/>
          </p:cNvPicPr>
          <p:nvPr/>
        </p:nvPicPr>
        <p:blipFill>
          <a:blip r:embed="rId3"/>
          <a:stretch>
            <a:fillRect/>
          </a:stretch>
        </p:blipFill>
        <p:spPr>
          <a:xfrm>
            <a:off x="138112" y="995362"/>
            <a:ext cx="11915775" cy="4867275"/>
          </a:xfrm>
          <a:prstGeom prst="rect">
            <a:avLst/>
          </a:prstGeom>
        </p:spPr>
      </p:pic>
    </p:spTree>
    <p:extLst>
      <p:ext uri="{BB962C8B-B14F-4D97-AF65-F5344CB8AC3E}">
        <p14:creationId xmlns:p14="http://schemas.microsoft.com/office/powerpoint/2010/main" val="4031097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CA31C2-6B01-2670-8748-652C27BBC5CF}"/>
              </a:ext>
            </a:extLst>
          </p:cNvPr>
          <p:cNvPicPr>
            <a:picLocks noChangeAspect="1"/>
          </p:cNvPicPr>
          <p:nvPr/>
        </p:nvPicPr>
        <p:blipFill rotWithShape="1">
          <a:blip r:embed="rId3"/>
          <a:srcRect t="5252" b="6601"/>
          <a:stretch/>
        </p:blipFill>
        <p:spPr>
          <a:xfrm>
            <a:off x="3401344" y="129737"/>
            <a:ext cx="4958184" cy="6296464"/>
          </a:xfrm>
          <a:prstGeom prst="rect">
            <a:avLst/>
          </a:prstGeom>
        </p:spPr>
      </p:pic>
      <p:sp>
        <p:nvSpPr>
          <p:cNvPr id="6" name="Oval 5"/>
          <p:cNvSpPr/>
          <p:nvPr/>
        </p:nvSpPr>
        <p:spPr>
          <a:xfrm>
            <a:off x="7472400" y="5342526"/>
            <a:ext cx="412595" cy="39344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a:cxnSpLocks/>
            <a:endCxn id="6" idx="7"/>
          </p:cNvCxnSpPr>
          <p:nvPr/>
        </p:nvCxnSpPr>
        <p:spPr>
          <a:xfrm flipH="1">
            <a:off x="7824572" y="5127781"/>
            <a:ext cx="398018" cy="2723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673585" y="2304993"/>
            <a:ext cx="412595" cy="39344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a:cxnSpLocks/>
            <a:endCxn id="9" idx="7"/>
          </p:cNvCxnSpPr>
          <p:nvPr/>
        </p:nvCxnSpPr>
        <p:spPr>
          <a:xfrm flipH="1">
            <a:off x="8025757" y="2112032"/>
            <a:ext cx="333771" cy="250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212809" y="1193332"/>
            <a:ext cx="412595" cy="39344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Arrow Connector 17"/>
          <p:cNvCxnSpPr>
            <a:cxnSpLocks/>
            <a:endCxn id="17" idx="2"/>
          </p:cNvCxnSpPr>
          <p:nvPr/>
        </p:nvCxnSpPr>
        <p:spPr>
          <a:xfrm flipV="1">
            <a:off x="4212809" y="4694820"/>
            <a:ext cx="1804367" cy="169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017176" y="4481181"/>
            <a:ext cx="408709" cy="427278"/>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5" name="Straight Arrow Connector 24"/>
          <p:cNvCxnSpPr>
            <a:cxnSpLocks/>
            <a:endCxn id="15" idx="2"/>
          </p:cNvCxnSpPr>
          <p:nvPr/>
        </p:nvCxnSpPr>
        <p:spPr>
          <a:xfrm flipV="1">
            <a:off x="4089428" y="1390056"/>
            <a:ext cx="123381" cy="1400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42260" y="6148601"/>
            <a:ext cx="2310581" cy="646331"/>
          </a:xfrm>
          <a:prstGeom prst="rect">
            <a:avLst/>
          </a:prstGeom>
          <a:noFill/>
        </p:spPr>
        <p:txBody>
          <a:bodyPr wrap="square" rtlCol="0">
            <a:spAutoFit/>
          </a:bodyPr>
          <a:lstStyle/>
          <a:p>
            <a:r>
              <a:rPr lang="en-US" dirty="0"/>
              <a:t>Snowmelt So Far</a:t>
            </a:r>
          </a:p>
          <a:p>
            <a:r>
              <a:rPr lang="en-US" dirty="0"/>
              <a:t>Data: May 1</a:t>
            </a:r>
            <a:r>
              <a:rPr lang="en-US" baseline="30000" dirty="0"/>
              <a:t>st</a:t>
            </a:r>
            <a:r>
              <a:rPr lang="en-US" dirty="0"/>
              <a:t> 2023</a:t>
            </a:r>
          </a:p>
        </p:txBody>
      </p:sp>
      <p:pic>
        <p:nvPicPr>
          <p:cNvPr id="1026" name="Picture 2">
            <a:extLst>
              <a:ext uri="{FF2B5EF4-FFF2-40B4-BE49-F238E27FC236}">
                <a16:creationId xmlns:a16="http://schemas.microsoft.com/office/drawing/2014/main" id="{ACE2FE3B-B1F2-BF55-8E84-321C2B1F255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49669" y="487956"/>
            <a:ext cx="3877377" cy="27695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7C594EC-1DE7-CD33-3A15-C946F0A8CD9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17372" y="3434154"/>
            <a:ext cx="3756348" cy="26831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CD1EC26-C467-D7F6-B0A2-534B1061679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8319" y="328999"/>
            <a:ext cx="3877377" cy="27695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181E509-B30D-3898-4503-ADF89312D5FF}"/>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3139" y="3244266"/>
            <a:ext cx="3877377" cy="276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109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8A6F61-1F32-4FC0-A8FC-2928F3A220B1}"/>
              </a:ext>
            </a:extLst>
          </p:cNvPr>
          <p:cNvSpPr txBox="1"/>
          <p:nvPr/>
        </p:nvSpPr>
        <p:spPr>
          <a:xfrm>
            <a:off x="2135108" y="253591"/>
            <a:ext cx="7921783" cy="584775"/>
          </a:xfrm>
          <a:prstGeom prst="rect">
            <a:avLst/>
          </a:prstGeom>
          <a:noFill/>
        </p:spPr>
        <p:txBody>
          <a:bodyPr wrap="square" rtlCol="0">
            <a:spAutoFit/>
          </a:bodyPr>
          <a:lstStyle/>
          <a:p>
            <a:pPr algn="ctr"/>
            <a:r>
              <a:rPr kumimoji="0" lang="en-US" sz="3200" b="1" i="0" u="none" strike="noStrike" kern="1200" cap="all" spc="0" normalizeH="0" baseline="0" noProof="0" dirty="0">
                <a:ln>
                  <a:noFill/>
                </a:ln>
                <a:solidFill>
                  <a:srgbClr val="000000">
                    <a:lumMod val="75000"/>
                    <a:lumOff val="25000"/>
                  </a:srgbClr>
                </a:solidFill>
                <a:effectLst/>
                <a:uLnTx/>
                <a:uFillTx/>
                <a:latin typeface="Arial" pitchFamily="34" charset="0"/>
                <a:ea typeface="ＭＳ Ｐゴシック" charset="0"/>
                <a:cs typeface="Arial" pitchFamily="34" charset="0"/>
              </a:rPr>
              <a:t>General Flow PLAN</a:t>
            </a:r>
            <a:endParaRPr lang="en-US" sz="2400" b="1" dirty="0"/>
          </a:p>
        </p:txBody>
      </p:sp>
      <p:sp>
        <p:nvSpPr>
          <p:cNvPr id="3" name="Content Placeholder 3">
            <a:extLst>
              <a:ext uri="{FF2B5EF4-FFF2-40B4-BE49-F238E27FC236}">
                <a16:creationId xmlns:a16="http://schemas.microsoft.com/office/drawing/2014/main" id="{92C78262-DE64-4289-B368-10C51ABF5ECD}"/>
              </a:ext>
            </a:extLst>
          </p:cNvPr>
          <p:cNvSpPr txBox="1">
            <a:spLocks/>
          </p:cNvSpPr>
          <p:nvPr/>
        </p:nvSpPr>
        <p:spPr bwMode="auto">
          <a:xfrm>
            <a:off x="406400" y="1225550"/>
            <a:ext cx="11320026" cy="4718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t>Spring Refill Began on May 1</a:t>
            </a:r>
            <a:r>
              <a:rPr lang="en-US" sz="2000" baseline="30000" dirty="0"/>
              <a:t>st</a:t>
            </a:r>
            <a:r>
              <a:rPr lang="en-US" sz="2000" dirty="0"/>
              <a:t> </a:t>
            </a:r>
            <a:endParaRPr lang="en-US" sz="2000" baseline="30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Operate to </a:t>
            </a:r>
            <a:r>
              <a:rPr lang="en-US" sz="2000" dirty="0" err="1"/>
              <a:t>VarQ</a:t>
            </a:r>
            <a:r>
              <a:rPr lang="en-US" sz="2000" dirty="0"/>
              <a:t> and bull trout minimums, whichever is greater</a:t>
            </a:r>
          </a:p>
          <a:p>
            <a:endParaRPr lang="en-US" sz="2000" dirty="0"/>
          </a:p>
          <a:p>
            <a:pPr marL="342900" lvl="1" indent="-342900">
              <a:buFont typeface="Arial" panose="020B0604020202020204" pitchFamily="34" charset="0"/>
              <a:buChar char="•"/>
            </a:pPr>
            <a:r>
              <a:rPr lang="en-US" sz="2000" dirty="0"/>
              <a:t>Refill Lake </a:t>
            </a:r>
            <a:r>
              <a:rPr lang="en-US" sz="2000" dirty="0" err="1"/>
              <a:t>Koocanusa</a:t>
            </a:r>
            <a:r>
              <a:rPr lang="en-US" sz="2000" dirty="0"/>
              <a:t> to 2454.0’,  depending upon inflows</a:t>
            </a:r>
          </a:p>
          <a:p>
            <a:pPr marL="342900" lvl="1" indent="-342900">
              <a:buFont typeface="Arial" panose="020B0604020202020204" pitchFamily="34" charset="0"/>
              <a:buChar char="•"/>
            </a:pPr>
            <a:endParaRPr lang="en-US" sz="2000" dirty="0"/>
          </a:p>
          <a:p>
            <a:pPr marL="342900" lvl="1" indent="-342900">
              <a:buFont typeface="Arial" panose="020B0604020202020204" pitchFamily="34" charset="0"/>
              <a:buChar char="•"/>
            </a:pPr>
            <a:r>
              <a:rPr lang="en-US" sz="2000" dirty="0"/>
              <a:t>Lake </a:t>
            </a:r>
            <a:r>
              <a:rPr lang="en-US" sz="2000" dirty="0" err="1"/>
              <a:t>Koocanusa</a:t>
            </a:r>
            <a:r>
              <a:rPr lang="en-US" sz="2000" dirty="0"/>
              <a:t> end of September Target is 2439.0’</a:t>
            </a:r>
          </a:p>
          <a:p>
            <a:pPr marL="342900" lvl="1" indent="-342900">
              <a:buFont typeface="Arial" panose="020B0604020202020204" pitchFamily="34" charset="0"/>
              <a:buChar char="•"/>
            </a:pPr>
            <a:endParaRPr lang="en-US" sz="2000" dirty="0"/>
          </a:p>
          <a:p>
            <a:pPr marL="342900" lvl="1" indent="-342900">
              <a:buFont typeface="Arial" panose="020B0604020202020204" pitchFamily="34" charset="0"/>
              <a:buChar char="•"/>
            </a:pPr>
            <a:r>
              <a:rPr lang="en-US" sz="2000" dirty="0"/>
              <a:t>We have operational flexibility to smooth flows as compared to modeled results that follow</a:t>
            </a:r>
          </a:p>
          <a:p>
            <a:pPr marL="342900" lvl="1" indent="-342900">
              <a:buFont typeface="Arial" panose="020B0604020202020204" pitchFamily="34" charset="0"/>
              <a:buChar char="•"/>
            </a:pPr>
            <a:endParaRPr lang="en-US" sz="2000" dirty="0"/>
          </a:p>
          <a:p>
            <a:pPr marL="342900" lvl="1" indent="-342900">
              <a:buFont typeface="Arial" panose="020B0604020202020204" pitchFamily="34" charset="0"/>
              <a:buChar char="•"/>
            </a:pPr>
            <a:r>
              <a:rPr lang="en-US" sz="2000" dirty="0"/>
              <a:t>Avoid double peaking and smooth to descending outflow hydrograph after peak has passed </a:t>
            </a:r>
          </a:p>
        </p:txBody>
      </p:sp>
    </p:spTree>
    <p:extLst>
      <p:ext uri="{BB962C8B-B14F-4D97-AF65-F5344CB8AC3E}">
        <p14:creationId xmlns:p14="http://schemas.microsoft.com/office/powerpoint/2010/main" val="201074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3A49E6-32BD-9AD9-FAF4-FA7E2C7A9F94}"/>
              </a:ext>
            </a:extLst>
          </p:cNvPr>
          <p:cNvPicPr>
            <a:picLocks noChangeAspect="1"/>
          </p:cNvPicPr>
          <p:nvPr/>
        </p:nvPicPr>
        <p:blipFill>
          <a:blip r:embed="rId2"/>
          <a:stretch>
            <a:fillRect/>
          </a:stretch>
        </p:blipFill>
        <p:spPr>
          <a:xfrm>
            <a:off x="1719262" y="223837"/>
            <a:ext cx="8753475" cy="6410325"/>
          </a:xfrm>
          <a:prstGeom prst="rect">
            <a:avLst/>
          </a:prstGeom>
        </p:spPr>
      </p:pic>
      <p:sp>
        <p:nvSpPr>
          <p:cNvPr id="5" name="TextBox 4">
            <a:extLst>
              <a:ext uri="{FF2B5EF4-FFF2-40B4-BE49-F238E27FC236}">
                <a16:creationId xmlns:a16="http://schemas.microsoft.com/office/drawing/2014/main" id="{02D54D47-2727-DA67-E1BD-E260B0B1E73D}"/>
              </a:ext>
            </a:extLst>
          </p:cNvPr>
          <p:cNvSpPr txBox="1"/>
          <p:nvPr/>
        </p:nvSpPr>
        <p:spPr>
          <a:xfrm>
            <a:off x="249382" y="2585875"/>
            <a:ext cx="1469880" cy="923330"/>
          </a:xfrm>
          <a:prstGeom prst="rect">
            <a:avLst/>
          </a:prstGeom>
          <a:noFill/>
        </p:spPr>
        <p:txBody>
          <a:bodyPr wrap="square" rtlCol="0">
            <a:spAutoFit/>
          </a:bodyPr>
          <a:lstStyle/>
          <a:p>
            <a:r>
              <a:rPr lang="en-US" dirty="0"/>
              <a:t>General </a:t>
            </a:r>
          </a:p>
          <a:p>
            <a:r>
              <a:rPr lang="en-US" dirty="0"/>
              <a:t>Guidance </a:t>
            </a:r>
          </a:p>
          <a:p>
            <a:r>
              <a:rPr lang="en-US" dirty="0"/>
              <a:t>Only</a:t>
            </a:r>
          </a:p>
        </p:txBody>
      </p:sp>
    </p:spTree>
    <p:extLst>
      <p:ext uri="{BB962C8B-B14F-4D97-AF65-F5344CB8AC3E}">
        <p14:creationId xmlns:p14="http://schemas.microsoft.com/office/powerpoint/2010/main" val="302522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CEB1F-E3D6-01F3-1AD9-61F65F7F3E2B}"/>
              </a:ext>
            </a:extLst>
          </p:cNvPr>
          <p:cNvSpPr txBox="1"/>
          <p:nvPr/>
        </p:nvSpPr>
        <p:spPr>
          <a:xfrm>
            <a:off x="249382" y="2585875"/>
            <a:ext cx="1469880" cy="923330"/>
          </a:xfrm>
          <a:prstGeom prst="rect">
            <a:avLst/>
          </a:prstGeom>
          <a:noFill/>
        </p:spPr>
        <p:txBody>
          <a:bodyPr wrap="square" rtlCol="0">
            <a:spAutoFit/>
          </a:bodyPr>
          <a:lstStyle/>
          <a:p>
            <a:r>
              <a:rPr lang="en-US" dirty="0"/>
              <a:t>General </a:t>
            </a:r>
          </a:p>
          <a:p>
            <a:r>
              <a:rPr lang="en-US" dirty="0"/>
              <a:t>Guidance </a:t>
            </a:r>
          </a:p>
          <a:p>
            <a:r>
              <a:rPr lang="en-US" dirty="0"/>
              <a:t>Only</a:t>
            </a:r>
          </a:p>
        </p:txBody>
      </p:sp>
      <p:pic>
        <p:nvPicPr>
          <p:cNvPr id="10" name="Picture 9">
            <a:extLst>
              <a:ext uri="{FF2B5EF4-FFF2-40B4-BE49-F238E27FC236}">
                <a16:creationId xmlns:a16="http://schemas.microsoft.com/office/drawing/2014/main" id="{BDD6E02C-004D-8C5B-1960-E81F3BB15316}"/>
              </a:ext>
            </a:extLst>
          </p:cNvPr>
          <p:cNvPicPr>
            <a:picLocks noChangeAspect="1"/>
          </p:cNvPicPr>
          <p:nvPr/>
        </p:nvPicPr>
        <p:blipFill>
          <a:blip r:embed="rId3"/>
          <a:stretch>
            <a:fillRect/>
          </a:stretch>
        </p:blipFill>
        <p:spPr>
          <a:xfrm>
            <a:off x="1709737" y="242887"/>
            <a:ext cx="8772525" cy="6372225"/>
          </a:xfrm>
          <a:prstGeom prst="rect">
            <a:avLst/>
          </a:prstGeom>
        </p:spPr>
      </p:pic>
      <p:sp>
        <p:nvSpPr>
          <p:cNvPr id="11" name="TextBox 10">
            <a:extLst>
              <a:ext uri="{FF2B5EF4-FFF2-40B4-BE49-F238E27FC236}">
                <a16:creationId xmlns:a16="http://schemas.microsoft.com/office/drawing/2014/main" id="{805D09CD-CEDD-954D-B0DB-40863654BDAF}"/>
              </a:ext>
            </a:extLst>
          </p:cNvPr>
          <p:cNvSpPr txBox="1"/>
          <p:nvPr/>
        </p:nvSpPr>
        <p:spPr>
          <a:xfrm>
            <a:off x="4613564" y="1865439"/>
            <a:ext cx="2526289" cy="923330"/>
          </a:xfrm>
          <a:prstGeom prst="rect">
            <a:avLst/>
          </a:prstGeom>
          <a:noFill/>
        </p:spPr>
        <p:txBody>
          <a:bodyPr wrap="square" rtlCol="0">
            <a:spAutoFit/>
          </a:bodyPr>
          <a:lstStyle/>
          <a:p>
            <a:r>
              <a:rPr lang="en-US" dirty="0"/>
              <a:t>Early peak due to local inflows between Libby and Bonners Ferry</a:t>
            </a:r>
          </a:p>
        </p:txBody>
      </p:sp>
      <p:cxnSp>
        <p:nvCxnSpPr>
          <p:cNvPr id="13" name="Straight Arrow Connector 12">
            <a:extLst>
              <a:ext uri="{FF2B5EF4-FFF2-40B4-BE49-F238E27FC236}">
                <a16:creationId xmlns:a16="http://schemas.microsoft.com/office/drawing/2014/main" id="{F26FCA93-1EAE-6479-1BBC-4F4DFEC4C8A1}"/>
              </a:ext>
            </a:extLst>
          </p:cNvPr>
          <p:cNvCxnSpPr>
            <a:cxnSpLocks/>
          </p:cNvCxnSpPr>
          <p:nvPr/>
        </p:nvCxnSpPr>
        <p:spPr>
          <a:xfrm>
            <a:off x="6858000" y="2585875"/>
            <a:ext cx="540327" cy="115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254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606B39-8F94-2A1B-60CD-4801B01F7C66}"/>
              </a:ext>
            </a:extLst>
          </p:cNvPr>
          <p:cNvSpPr txBox="1"/>
          <p:nvPr/>
        </p:nvSpPr>
        <p:spPr>
          <a:xfrm>
            <a:off x="249382" y="2585875"/>
            <a:ext cx="1469880" cy="923330"/>
          </a:xfrm>
          <a:prstGeom prst="rect">
            <a:avLst/>
          </a:prstGeom>
          <a:noFill/>
        </p:spPr>
        <p:txBody>
          <a:bodyPr wrap="square" rtlCol="0">
            <a:spAutoFit/>
          </a:bodyPr>
          <a:lstStyle/>
          <a:p>
            <a:r>
              <a:rPr lang="en-US" dirty="0"/>
              <a:t>General </a:t>
            </a:r>
          </a:p>
          <a:p>
            <a:r>
              <a:rPr lang="en-US" dirty="0"/>
              <a:t>Guidance </a:t>
            </a:r>
          </a:p>
          <a:p>
            <a:r>
              <a:rPr lang="en-US" dirty="0"/>
              <a:t>Only</a:t>
            </a:r>
          </a:p>
        </p:txBody>
      </p:sp>
      <p:pic>
        <p:nvPicPr>
          <p:cNvPr id="5" name="Picture 4">
            <a:extLst>
              <a:ext uri="{FF2B5EF4-FFF2-40B4-BE49-F238E27FC236}">
                <a16:creationId xmlns:a16="http://schemas.microsoft.com/office/drawing/2014/main" id="{A3F653BE-4D15-1720-17C7-AF768FFD5C4F}"/>
              </a:ext>
            </a:extLst>
          </p:cNvPr>
          <p:cNvPicPr>
            <a:picLocks noChangeAspect="1"/>
          </p:cNvPicPr>
          <p:nvPr/>
        </p:nvPicPr>
        <p:blipFill>
          <a:blip r:embed="rId3"/>
          <a:stretch>
            <a:fillRect/>
          </a:stretch>
        </p:blipFill>
        <p:spPr>
          <a:xfrm>
            <a:off x="1724025" y="247650"/>
            <a:ext cx="8743950" cy="6362700"/>
          </a:xfrm>
          <a:prstGeom prst="rect">
            <a:avLst/>
          </a:prstGeom>
        </p:spPr>
      </p:pic>
      <p:sp>
        <p:nvSpPr>
          <p:cNvPr id="7" name="TextBox 6">
            <a:extLst>
              <a:ext uri="{FF2B5EF4-FFF2-40B4-BE49-F238E27FC236}">
                <a16:creationId xmlns:a16="http://schemas.microsoft.com/office/drawing/2014/main" id="{F629AA54-77EB-3E56-A748-4E764B15A2BB}"/>
              </a:ext>
            </a:extLst>
          </p:cNvPr>
          <p:cNvSpPr txBox="1"/>
          <p:nvPr/>
        </p:nvSpPr>
        <p:spPr>
          <a:xfrm>
            <a:off x="4488872" y="3091567"/>
            <a:ext cx="2526289" cy="923330"/>
          </a:xfrm>
          <a:prstGeom prst="rect">
            <a:avLst/>
          </a:prstGeom>
          <a:noFill/>
        </p:spPr>
        <p:txBody>
          <a:bodyPr wrap="square" rtlCol="0">
            <a:spAutoFit/>
          </a:bodyPr>
          <a:lstStyle/>
          <a:p>
            <a:r>
              <a:rPr lang="en-US" dirty="0"/>
              <a:t>Early peak due to local inflows between Libby and Bonners Ferry</a:t>
            </a:r>
          </a:p>
        </p:txBody>
      </p:sp>
      <p:cxnSp>
        <p:nvCxnSpPr>
          <p:cNvPr id="8" name="Straight Arrow Connector 7">
            <a:extLst>
              <a:ext uri="{FF2B5EF4-FFF2-40B4-BE49-F238E27FC236}">
                <a16:creationId xmlns:a16="http://schemas.microsoft.com/office/drawing/2014/main" id="{C260BE46-48BE-5BF9-70E0-F63647248AE1}"/>
              </a:ext>
            </a:extLst>
          </p:cNvPr>
          <p:cNvCxnSpPr>
            <a:cxnSpLocks/>
          </p:cNvCxnSpPr>
          <p:nvPr/>
        </p:nvCxnSpPr>
        <p:spPr>
          <a:xfrm>
            <a:off x="6733308" y="3812003"/>
            <a:ext cx="540327" cy="1157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778207"/>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494DD6335FB74FA95D5708E9003C46" ma:contentTypeVersion="3" ma:contentTypeDescription="Create a new document." ma:contentTypeScope="" ma:versionID="b29c6ea0647ea1d3b7c680325633ac6b">
  <xsd:schema xmlns:xsd="http://www.w3.org/2001/XMLSchema" xmlns:xs="http://www.w3.org/2001/XMLSchema" xmlns:p="http://schemas.microsoft.com/office/2006/metadata/properties" xmlns:ns2="e86c0487-b88b-44ab-bc5c-d94d479c6d81" targetNamespace="http://schemas.microsoft.com/office/2006/metadata/properties" ma:root="true" ma:fieldsID="b2a9f9dcf7a7ebef869bc36bff5edbf7" ns2:_="">
    <xsd:import namespace="e86c0487-b88b-44ab-bc5c-d94d479c6d8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6c0487-b88b-44ab-bc5c-d94d479c6d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0B8C2CD5-50C2-4A7C-996A-3D6312B83669}">
  <ds:schemaRefs>
    <ds:schemaRef ds:uri="http://schemas.openxmlformats.org/package/2006/metadata/core-propertie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e86c0487-b88b-44ab-bc5c-d94d479c6d81"/>
    <ds:schemaRef ds:uri="http://purl.org/dc/terms/"/>
    <ds:schemaRef ds:uri="http://purl.org/dc/elements/1.1/"/>
  </ds:schemaRefs>
</ds:datastoreItem>
</file>

<file path=customXml/itemProps3.xml><?xml version="1.0" encoding="utf-8"?>
<ds:datastoreItem xmlns:ds="http://schemas.openxmlformats.org/officeDocument/2006/customXml" ds:itemID="{9D79CCB6-86F6-4508-B6B4-CBA0C6B7B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6c0487-b88b-44ab-bc5c-d94d479c6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17167</TotalTime>
  <Words>247</Words>
  <Application>Microsoft Office PowerPoint</Application>
  <PresentationFormat>Widescreen</PresentationFormat>
  <Paragraphs>58</Paragraphs>
  <Slides>11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Courier New</vt:lpstr>
      <vt:lpstr>Content Templates</vt:lpstr>
      <vt:lpstr>Chart Color Templates</vt:lpstr>
      <vt:lpstr>Libby dam sturgeon operations 2023 </vt:lpstr>
      <vt:lpstr>PowerPoint Presentation</vt:lpstr>
      <vt:lpstr>MAY 1st Water Supply Forecast and biop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Basdekas, Leon CIV USARMY CENWS (USA)</cp:lastModifiedBy>
  <cp:revision>577</cp:revision>
  <dcterms:created xsi:type="dcterms:W3CDTF">2017-02-20T05:10:01Z</dcterms:created>
  <dcterms:modified xsi:type="dcterms:W3CDTF">2023-05-03T18:17:00Z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0x01010065494DD6335FB74FA95D5708E9003C46</vt:lpwstr>
  </property>
</Properties>
</file>