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6.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4"/>
    <p:sldMasterId id="2147484142" r:id="rId5"/>
    <p:sldMasterId id="2147484051" r:id="rId6"/>
    <p:sldMasterId id="2147484081" r:id="rId7"/>
    <p:sldMasterId id="2147484110" r:id="rId8"/>
    <p:sldMasterId id="2147484170" r:id="rId9"/>
    <p:sldMasterId id="2147483723" r:id="rId10"/>
  </p:sldMasterIdLst>
  <p:notesMasterIdLst>
    <p:notesMasterId r:id="rId19"/>
  </p:notesMasterIdLst>
  <p:handoutMasterIdLst>
    <p:handoutMasterId r:id="rId20"/>
  </p:handoutMasterIdLst>
  <p:sldIdLst>
    <p:sldId id="274" r:id="rId11"/>
    <p:sldId id="290" r:id="rId12"/>
    <p:sldId id="293" r:id="rId13"/>
    <p:sldId id="306" r:id="rId14"/>
    <p:sldId id="308" r:id="rId15"/>
    <p:sldId id="309" r:id="rId16"/>
    <p:sldId id="286" r:id="rId17"/>
    <p:sldId id="3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E4E4"/>
    <a:srgbClr val="4D4D4D"/>
    <a:srgbClr val="DEDEDE"/>
    <a:srgbClr val="A29A92"/>
    <a:srgbClr val="00863D"/>
    <a:srgbClr val="00B050"/>
    <a:srgbClr val="C8C8C8"/>
    <a:srgbClr val="FF6600"/>
    <a:srgbClr val="D9D9D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3" autoAdjust="0"/>
    <p:restoredTop sz="96357"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2678"/>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6/27/2023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2BA9C1D8-06A5-3CF2-8FFF-D157FCBDA838}"/>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27DC6927-6328-54A3-652D-C2A424EB7FF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3852469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4" name="TextBox 3">
            <a:extLst>
              <a:ext uri="{FF2B5EF4-FFF2-40B4-BE49-F238E27FC236}">
                <a16:creationId xmlns:a16="http://schemas.microsoft.com/office/drawing/2014/main" id="{630BD048-B218-74A4-3C87-05F3F4A8C07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3DB49293-9868-09DD-39EF-161AEFC6379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1835808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2" name="TextBox 1">
            <a:extLst>
              <a:ext uri="{FF2B5EF4-FFF2-40B4-BE49-F238E27FC236}">
                <a16:creationId xmlns:a16="http://schemas.microsoft.com/office/drawing/2014/main" id="{C4E397FB-1BD3-B604-0055-B801B36980F1}"/>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F89B0BD2-2241-1984-EDA5-DF47FC1C5535}"/>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97725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TextBox 6">
            <a:extLst>
              <a:ext uri="{FF2B5EF4-FFF2-40B4-BE49-F238E27FC236}">
                <a16:creationId xmlns:a16="http://schemas.microsoft.com/office/drawing/2014/main" id="{6B1A8707-5D07-168E-A660-71E24684D34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226D763A-45F5-16E1-3837-E3A03BFB0CE1}"/>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4145102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69DD5BFE-D25D-8741-ADAE-C79A9ECF903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2118CA89-9EB2-83A5-C690-ED0F196E89C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 Placeholder 3">
            <a:extLst>
              <a:ext uri="{FF2B5EF4-FFF2-40B4-BE49-F238E27FC236}">
                <a16:creationId xmlns:a16="http://schemas.microsoft.com/office/drawing/2014/main" id="{DF92E724-FB8E-DBF9-9C01-321A41DCF83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879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D65A919C-BB57-C85E-D512-91C2F36D8E3C}"/>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9F43E06D-00DD-5633-AC95-2BB934291B1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178FC1A7-865F-04A4-DEDA-753B0AAD0B77}"/>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42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2" name="TextBox 1">
            <a:extLst>
              <a:ext uri="{FF2B5EF4-FFF2-40B4-BE49-F238E27FC236}">
                <a16:creationId xmlns:a16="http://schemas.microsoft.com/office/drawing/2014/main" id="{6601B32B-620F-5F12-C780-5B24254CA8D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4C974F1-8C7E-A3AA-CFB8-4D193132218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 Placeholder 3">
            <a:extLst>
              <a:ext uri="{FF2B5EF4-FFF2-40B4-BE49-F238E27FC236}">
                <a16:creationId xmlns:a16="http://schemas.microsoft.com/office/drawing/2014/main" id="{4F1F7A21-0DBA-C465-E0AA-72DD009C817B}"/>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13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3" name="TextBox 2">
            <a:extLst>
              <a:ext uri="{FF2B5EF4-FFF2-40B4-BE49-F238E27FC236}">
                <a16:creationId xmlns:a16="http://schemas.microsoft.com/office/drawing/2014/main" id="{DC078E2E-5692-69A7-3932-C9B95BFB1455}"/>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7" name="TextBox 6">
            <a:extLst>
              <a:ext uri="{FF2B5EF4-FFF2-40B4-BE49-F238E27FC236}">
                <a16:creationId xmlns:a16="http://schemas.microsoft.com/office/drawing/2014/main" id="{34ACF833-FF07-52A0-1A00-9B26C0517ACC}"/>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 Placeholder 3">
            <a:extLst>
              <a:ext uri="{FF2B5EF4-FFF2-40B4-BE49-F238E27FC236}">
                <a16:creationId xmlns:a16="http://schemas.microsoft.com/office/drawing/2014/main" id="{150C02F4-0DF1-F443-5C88-4EA1D8A61E60}"/>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7029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5" name="TextBox 4">
            <a:extLst>
              <a:ext uri="{FF2B5EF4-FFF2-40B4-BE49-F238E27FC236}">
                <a16:creationId xmlns:a16="http://schemas.microsoft.com/office/drawing/2014/main" id="{F607A8A6-FDF1-80E7-F46D-BC408816EE4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E4982A8D-99E5-0832-4DAF-99DAD01113E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9" name="Text Placeholder 3">
            <a:extLst>
              <a:ext uri="{FF2B5EF4-FFF2-40B4-BE49-F238E27FC236}">
                <a16:creationId xmlns:a16="http://schemas.microsoft.com/office/drawing/2014/main" id="{F679BBB8-117C-A6C5-51B9-0962CFEA68C3}"/>
              </a:ext>
            </a:extLst>
          </p:cNvPr>
          <p:cNvSpPr>
            <a:spLocks noGrp="1"/>
          </p:cNvSpPr>
          <p:nvPr>
            <p:ph type="body" sz="quarter" idx="20" hasCustomPrompt="1"/>
          </p:nvPr>
        </p:nvSpPr>
        <p:spPr>
          <a:xfrm>
            <a:off x="2816126" y="5408613"/>
            <a:ext cx="3403920" cy="1220787"/>
          </a:xfrm>
        </p:spPr>
        <p:txBody>
          <a:bodyPr wrap="none" lIns="0" rIns="0" anchor="ctr">
            <a:normAutofit/>
          </a:bodyPr>
          <a:lstStyle>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680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093E-F997-9C1A-6F41-94195AED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6622E9-B548-9861-17FE-B80B6A60E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2F3AF-A319-231F-545F-18799EF83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B70C4-3999-81B3-9B74-C670362B96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EF19D12-2F54-317E-96F3-9AAA761DFA0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02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681779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084374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29987383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5241193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331716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24684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49928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875371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792052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36576388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35299516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590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1750926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042544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002679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531608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5721053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1218552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45311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7689096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3473168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433437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40110757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8400431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747936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850718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0901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06961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5970409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176134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3141413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069256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4507271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112030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6776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881568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829850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96406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012897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dirty="0"/>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830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9265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15294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520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6498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614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73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49764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20197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77220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69728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107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518733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759931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383927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78167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80306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77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0514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290452761"/>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471909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79816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dirty="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Tree>
    <p:extLst>
      <p:ext uri="{BB962C8B-B14F-4D97-AF65-F5344CB8AC3E}">
        <p14:creationId xmlns:p14="http://schemas.microsoft.com/office/powerpoint/2010/main" val="4209450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38832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dirty="0"/>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Tree>
    <p:extLst>
      <p:ext uri="{BB962C8B-B14F-4D97-AF65-F5344CB8AC3E}">
        <p14:creationId xmlns:p14="http://schemas.microsoft.com/office/powerpoint/2010/main" val="1571995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dirty="0"/>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9151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974459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651862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7105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dirty="0">
                <a:solidFill>
                  <a:schemeClr val="tx2"/>
                </a:solidFill>
              </a:rPr>
              <a:t>“</a:t>
            </a:r>
            <a:r>
              <a:rPr lang="en-US" sz="675" i="1" dirty="0">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chemeClr val="tx2"/>
                </a:solidFill>
              </a:rPr>
              <a:t>”</a:t>
            </a:r>
            <a:endParaRPr lang="en-US" sz="675" i="1" dirty="0">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4799151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79741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dirty="0"/>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dirty="0"/>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dirty="0"/>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dirty="0"/>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72023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dirty="0"/>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dirty="0"/>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4320889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dirty="0"/>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dirty="0"/>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dirty="0"/>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dirty="0"/>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dirty="0"/>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dirty="0"/>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dirty="0"/>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20949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dirty="0"/>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dirty="0"/>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dirty="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dirty="0"/>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dirty="0"/>
          </a:p>
        </p:txBody>
      </p:sp>
      <p:sp>
        <p:nvSpPr>
          <p:cNvPr id="3" name="TextBox 2">
            <a:extLst>
              <a:ext uri="{FF2B5EF4-FFF2-40B4-BE49-F238E27FC236}">
                <a16:creationId xmlns:a16="http://schemas.microsoft.com/office/drawing/2014/main" id="{C369F6EA-5BBB-736F-8B43-C8414A1A711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5" name="TextBox 4">
            <a:extLst>
              <a:ext uri="{FF2B5EF4-FFF2-40B4-BE49-F238E27FC236}">
                <a16:creationId xmlns:a16="http://schemas.microsoft.com/office/drawing/2014/main" id="{A49041E3-ECCE-7D4E-3D0F-271435F717AB}"/>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118713353"/>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bg2">
                    <a:lumMod val="50000"/>
                  </a:schemeClr>
                </a:solidFill>
              </a:rPr>
              <a:pPr algn="r">
                <a:spcBef>
                  <a:spcPct val="50000"/>
                </a:spcBef>
                <a:defRPr/>
              </a:pPr>
              <a:t>‹#›</a:t>
            </a:fld>
            <a:endParaRPr lang="en-US" sz="1100" b="0" baseline="0" dirty="0">
              <a:solidFill>
                <a:schemeClr val="bg2">
                  <a:lumMod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bg2">
                    <a:lumMod val="50000"/>
                  </a:schemeClr>
                </a:solidFill>
              </a:defRPr>
            </a:lvl1pPr>
          </a:lstStyle>
          <a:p>
            <a:endParaRPr lang="en-US" dirty="0"/>
          </a:p>
        </p:txBody>
      </p:sp>
      <p:sp>
        <p:nvSpPr>
          <p:cNvPr id="3" name="TextBox 2">
            <a:extLst>
              <a:ext uri="{FF2B5EF4-FFF2-40B4-BE49-F238E27FC236}">
                <a16:creationId xmlns:a16="http://schemas.microsoft.com/office/drawing/2014/main" id="{D9F0C27E-08F8-B2DC-3FBC-DBF8758A6EB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D1BF6447-1438-9DC9-A4D0-DA7BD956CC62}"/>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28060181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dirty="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3" name="TextBox 2">
            <a:extLst>
              <a:ext uri="{FF2B5EF4-FFF2-40B4-BE49-F238E27FC236}">
                <a16:creationId xmlns:a16="http://schemas.microsoft.com/office/drawing/2014/main" id="{36CCC378-15A8-6972-3896-FF69DB1A86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6" name="TextBox 5">
            <a:extLst>
              <a:ext uri="{FF2B5EF4-FFF2-40B4-BE49-F238E27FC236}">
                <a16:creationId xmlns:a16="http://schemas.microsoft.com/office/drawing/2014/main" id="{B4753ADC-3CDC-8585-1B64-FC71910FE39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26643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5.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theme" Target="../theme/theme4.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image" Target="../media/image5.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image" Target="../media/image1.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theme" Target="../theme/theme5.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 Type="http://schemas.openxmlformats.org/officeDocument/2006/relationships/slideLayout" Target="../slideLayouts/slideLayout139.xml"/><Relationship Id="rId21" Type="http://schemas.openxmlformats.org/officeDocument/2006/relationships/slideLayout" Target="../slideLayouts/slideLayout157.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image" Target="../media/image1.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theme" Target="../theme/theme6.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65" r:id="rId23"/>
    <p:sldLayoutId id="2147484166" r:id="rId24"/>
    <p:sldLayoutId id="2147484167" r:id="rId25"/>
    <p:sldLayoutId id="2147484168" r:id="rId26"/>
    <p:sldLayoutId id="214748416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39"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41" r:id="rId28"/>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40"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dirty="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dirty="0"/>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dirty="0"/>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dirty="0">
                <a:solidFill>
                  <a:srgbClr val="00B050"/>
                </a:solidFill>
              </a:rPr>
              <a:t>CUI</a:t>
            </a:r>
          </a:p>
        </p:txBody>
      </p:sp>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88" r:id="rId18"/>
    <p:sldLayoutId id="2147484189" r:id="rId19"/>
    <p:sldLayoutId id="2147484190" r:id="rId20"/>
    <p:sldLayoutId id="2147484191" r:id="rId21"/>
    <p:sldLayoutId id="2147484192" r:id="rId22"/>
    <p:sldLayoutId id="2147484193" r:id="rId23"/>
    <p:sldLayoutId id="2147484194" r:id="rId24"/>
    <p:sldLayoutId id="2147484195" r:id="rId25"/>
    <p:sldLayoutId id="2147484196" r:id="rId26"/>
    <p:sldLayoutId id="214748419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dirty="0"/>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dirty="0"/>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hyperlink" Target="mailto:jonathan.c.moen@usace.army.mil" TargetMode="External"/><Relationship Id="rId2" Type="http://schemas.openxmlformats.org/officeDocument/2006/relationships/hyperlink" Target="mailto:UpperColumbiaWM@usace.army.mil" TargetMode="External"/><Relationship Id="rId1" Type="http://schemas.openxmlformats.org/officeDocument/2006/relationships/slideLayout" Target="../slideLayouts/slideLayout5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nwd-wc.usace.army.mil/nws/hh/www/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a:xfrm>
            <a:off x="266700" y="260931"/>
            <a:ext cx="10984006" cy="1671543"/>
          </a:xfrm>
        </p:spPr>
        <p:txBody>
          <a:bodyPr/>
          <a:lstStyle/>
          <a:p>
            <a:r>
              <a:rPr lang="en-US" dirty="0"/>
              <a:t>Libby dam operations update - summer 2023</a:t>
            </a:r>
          </a:p>
        </p:txBody>
      </p:sp>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p:txBody>
          <a:bodyPr/>
          <a:lstStyle/>
          <a:p>
            <a:r>
              <a:rPr lang="en-US" dirty="0"/>
              <a:t>Date: 28 June 2023</a:t>
            </a:r>
          </a:p>
          <a:p>
            <a:endParaRPr lang="en-US" dirty="0"/>
          </a:p>
          <a:p>
            <a:r>
              <a:rPr lang="en-US" dirty="0"/>
              <a:t>Leon Basdekas</a:t>
            </a:r>
          </a:p>
          <a:p>
            <a:endParaRPr lang="en-US" dirty="0"/>
          </a:p>
        </p:txBody>
      </p:sp>
      <p:pic>
        <p:nvPicPr>
          <p:cNvPr id="13" name="Picture 12">
            <a:extLst>
              <a:ext uri="{FF2B5EF4-FFF2-40B4-BE49-F238E27FC236}">
                <a16:creationId xmlns:a16="http://schemas.microsoft.com/office/drawing/2014/main" id="{579A4EB0-FDAB-A41A-AD42-BB49B228B23F}"/>
              </a:ext>
            </a:extLst>
          </p:cNvPr>
          <p:cNvPicPr>
            <a:picLocks noChangeAspect="1"/>
          </p:cNvPicPr>
          <p:nvPr/>
        </p:nvPicPr>
        <p:blipFill>
          <a:blip r:embed="rId2"/>
          <a:stretch>
            <a:fillRect/>
          </a:stretch>
        </p:blipFill>
        <p:spPr>
          <a:xfrm>
            <a:off x="4496982" y="1450321"/>
            <a:ext cx="7614335" cy="5340443"/>
          </a:xfrm>
          <a:prstGeom prst="rect">
            <a:avLst/>
          </a:prstGeom>
        </p:spPr>
      </p:pic>
    </p:spTree>
    <p:extLst>
      <p:ext uri="{BB962C8B-B14F-4D97-AF65-F5344CB8AC3E}">
        <p14:creationId xmlns:p14="http://schemas.microsoft.com/office/powerpoint/2010/main" val="1957661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General background</a:t>
            </a:r>
          </a:p>
        </p:txBody>
      </p:sp>
      <p:pic>
        <p:nvPicPr>
          <p:cNvPr id="16" name="Content Placeholder 15">
            <a:extLst>
              <a:ext uri="{FF2B5EF4-FFF2-40B4-BE49-F238E27FC236}">
                <a16:creationId xmlns:a16="http://schemas.microsoft.com/office/drawing/2014/main" id="{F4E633A0-F89F-EB27-A8C1-9A954259ED03}"/>
              </a:ext>
            </a:extLst>
          </p:cNvPr>
          <p:cNvPicPr>
            <a:picLocks noGrp="1" noChangeAspect="1"/>
          </p:cNvPicPr>
          <p:nvPr>
            <p:ph sz="quarter" idx="10"/>
          </p:nvPr>
        </p:nvPicPr>
        <p:blipFill>
          <a:blip r:embed="rId2"/>
          <a:stretch>
            <a:fillRect/>
          </a:stretch>
        </p:blipFill>
        <p:spPr>
          <a:xfrm>
            <a:off x="2801990" y="1028700"/>
            <a:ext cx="6588020" cy="5600700"/>
          </a:xfrm>
          <a:prstGeom prst="rect">
            <a:avLst/>
          </a:prstGeom>
        </p:spPr>
      </p:pic>
      <p:sp>
        <p:nvSpPr>
          <p:cNvPr id="17" name="Oval 16">
            <a:extLst>
              <a:ext uri="{FF2B5EF4-FFF2-40B4-BE49-F238E27FC236}">
                <a16:creationId xmlns:a16="http://schemas.microsoft.com/office/drawing/2014/main" id="{CE6C7483-99F5-33C0-249F-CC5453C1ECEB}"/>
              </a:ext>
            </a:extLst>
          </p:cNvPr>
          <p:cNvSpPr/>
          <p:nvPr/>
        </p:nvSpPr>
        <p:spPr>
          <a:xfrm rot="923358">
            <a:off x="6241002" y="5051394"/>
            <a:ext cx="2574524" cy="1438183"/>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077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declining Forecasts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endParaRPr lang="en-US" dirty="0"/>
          </a:p>
        </p:txBody>
      </p:sp>
      <p:pic>
        <p:nvPicPr>
          <p:cNvPr id="4" name="Picture 3">
            <a:extLst>
              <a:ext uri="{FF2B5EF4-FFF2-40B4-BE49-F238E27FC236}">
                <a16:creationId xmlns:a16="http://schemas.microsoft.com/office/drawing/2014/main" id="{3FF980DA-631B-0B24-B07F-031C4B4C3469}"/>
              </a:ext>
            </a:extLst>
          </p:cNvPr>
          <p:cNvPicPr>
            <a:picLocks noChangeAspect="1"/>
          </p:cNvPicPr>
          <p:nvPr/>
        </p:nvPicPr>
        <p:blipFill>
          <a:blip r:embed="rId2"/>
          <a:stretch>
            <a:fillRect/>
          </a:stretch>
        </p:blipFill>
        <p:spPr>
          <a:xfrm>
            <a:off x="878890" y="961901"/>
            <a:ext cx="10688715" cy="5741462"/>
          </a:xfrm>
          <a:prstGeom prst="rect">
            <a:avLst/>
          </a:prstGeom>
        </p:spPr>
      </p:pic>
    </p:spTree>
    <p:extLst>
      <p:ext uri="{BB962C8B-B14F-4D97-AF65-F5344CB8AC3E}">
        <p14:creationId xmlns:p14="http://schemas.microsoft.com/office/powerpoint/2010/main" val="367634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Observed and forecast inflows</a:t>
            </a:r>
          </a:p>
        </p:txBody>
      </p:sp>
      <p:pic>
        <p:nvPicPr>
          <p:cNvPr id="4" name="Content Placeholder 3">
            <a:extLst>
              <a:ext uri="{FF2B5EF4-FFF2-40B4-BE49-F238E27FC236}">
                <a16:creationId xmlns:a16="http://schemas.microsoft.com/office/drawing/2014/main" id="{FBFE38A5-1BD6-484A-5F39-C49BD00514B8}"/>
              </a:ext>
            </a:extLst>
          </p:cNvPr>
          <p:cNvPicPr>
            <a:picLocks noGrp="1" noChangeAspect="1"/>
          </p:cNvPicPr>
          <p:nvPr>
            <p:ph sz="quarter" idx="10"/>
          </p:nvPr>
        </p:nvPicPr>
        <p:blipFill>
          <a:blip r:embed="rId2"/>
          <a:stretch>
            <a:fillRect/>
          </a:stretch>
        </p:blipFill>
        <p:spPr>
          <a:xfrm>
            <a:off x="266700" y="1434539"/>
            <a:ext cx="11658600" cy="4789022"/>
          </a:xfrm>
        </p:spPr>
      </p:pic>
    </p:spTree>
    <p:extLst>
      <p:ext uri="{BB962C8B-B14F-4D97-AF65-F5344CB8AC3E}">
        <p14:creationId xmlns:p14="http://schemas.microsoft.com/office/powerpoint/2010/main" val="407644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RESERVOIR OPERATIONS 2023</a:t>
            </a:r>
          </a:p>
        </p:txBody>
      </p:sp>
      <p:pic>
        <p:nvPicPr>
          <p:cNvPr id="2" name="Picture 1">
            <a:extLst>
              <a:ext uri="{FF2B5EF4-FFF2-40B4-BE49-F238E27FC236}">
                <a16:creationId xmlns:a16="http://schemas.microsoft.com/office/drawing/2014/main" id="{C3B9199A-54A1-1840-3547-C9C3D615ED3C}"/>
              </a:ext>
            </a:extLst>
          </p:cNvPr>
          <p:cNvPicPr>
            <a:picLocks noChangeAspect="1"/>
          </p:cNvPicPr>
          <p:nvPr/>
        </p:nvPicPr>
        <p:blipFill>
          <a:blip r:embed="rId2"/>
          <a:stretch>
            <a:fillRect/>
          </a:stretch>
        </p:blipFill>
        <p:spPr>
          <a:xfrm>
            <a:off x="1953629" y="864847"/>
            <a:ext cx="8078138" cy="5864172"/>
          </a:xfrm>
          <a:prstGeom prst="rect">
            <a:avLst/>
          </a:prstGeom>
        </p:spPr>
      </p:pic>
    </p:spTree>
    <p:extLst>
      <p:ext uri="{BB962C8B-B14F-4D97-AF65-F5344CB8AC3E}">
        <p14:creationId xmlns:p14="http://schemas.microsoft.com/office/powerpoint/2010/main" val="297721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RESERVOIR Outflow 2023</a:t>
            </a:r>
          </a:p>
        </p:txBody>
      </p:sp>
      <p:pic>
        <p:nvPicPr>
          <p:cNvPr id="3" name="Picture 2">
            <a:extLst>
              <a:ext uri="{FF2B5EF4-FFF2-40B4-BE49-F238E27FC236}">
                <a16:creationId xmlns:a16="http://schemas.microsoft.com/office/drawing/2014/main" id="{8A4AD70F-BD70-C1E2-1535-A6D0FB98B642}"/>
              </a:ext>
            </a:extLst>
          </p:cNvPr>
          <p:cNvPicPr>
            <a:picLocks noChangeAspect="1"/>
          </p:cNvPicPr>
          <p:nvPr/>
        </p:nvPicPr>
        <p:blipFill>
          <a:blip r:embed="rId2"/>
          <a:stretch>
            <a:fillRect/>
          </a:stretch>
        </p:blipFill>
        <p:spPr>
          <a:xfrm>
            <a:off x="2069039" y="878151"/>
            <a:ext cx="7891707" cy="5723290"/>
          </a:xfrm>
          <a:prstGeom prst="rect">
            <a:avLst/>
          </a:prstGeom>
        </p:spPr>
      </p:pic>
      <p:sp>
        <p:nvSpPr>
          <p:cNvPr id="4" name="TextBox 3">
            <a:extLst>
              <a:ext uri="{FF2B5EF4-FFF2-40B4-BE49-F238E27FC236}">
                <a16:creationId xmlns:a16="http://schemas.microsoft.com/office/drawing/2014/main" id="{1FDDECCE-65AF-0D79-968E-B91F55D791B5}"/>
              </a:ext>
            </a:extLst>
          </p:cNvPr>
          <p:cNvSpPr txBox="1"/>
          <p:nvPr/>
        </p:nvSpPr>
        <p:spPr>
          <a:xfrm>
            <a:off x="9960746" y="4616388"/>
            <a:ext cx="2106968" cy="830997"/>
          </a:xfrm>
          <a:prstGeom prst="rect">
            <a:avLst/>
          </a:prstGeom>
          <a:noFill/>
        </p:spPr>
        <p:txBody>
          <a:bodyPr wrap="square" rtlCol="0">
            <a:spAutoFit/>
          </a:bodyPr>
          <a:lstStyle/>
          <a:p>
            <a:r>
              <a:rPr lang="en-US" sz="1600" dirty="0"/>
              <a:t>Mid - July onward flows could average ~8.25 </a:t>
            </a:r>
            <a:r>
              <a:rPr lang="en-US" sz="1600" dirty="0" err="1"/>
              <a:t>kcfs</a:t>
            </a:r>
            <a:r>
              <a:rPr lang="en-US" sz="1600" dirty="0"/>
              <a:t>.</a:t>
            </a:r>
          </a:p>
        </p:txBody>
      </p:sp>
    </p:spTree>
    <p:extLst>
      <p:ext uri="{BB962C8B-B14F-4D97-AF65-F5344CB8AC3E}">
        <p14:creationId xmlns:p14="http://schemas.microsoft.com/office/powerpoint/2010/main" val="174569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8395AD3-01A2-113B-8C4F-725BCAD5294C}"/>
              </a:ext>
            </a:extLst>
          </p:cNvPr>
          <p:cNvSpPr>
            <a:spLocks noGrp="1"/>
          </p:cNvSpPr>
          <p:nvPr>
            <p:ph sz="quarter" idx="10"/>
          </p:nvPr>
        </p:nvSpPr>
        <p:spPr>
          <a:xfrm>
            <a:off x="266700" y="1291904"/>
            <a:ext cx="11658600" cy="533749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Calibri" panose="020F0502020204030204"/>
                <a:ea typeface="+mn-ea"/>
                <a:cs typeface="+mn-cs"/>
              </a:rPr>
              <a:t>River Forecast Center have decreased significantly since May.  </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Meet end of September draft requirement of 2439.0 ft.</a:t>
            </a:r>
          </a:p>
          <a:p>
            <a:pPr marL="455613" lvl="1" indent="-228600" fontAlgn="auto">
              <a:lnSpc>
                <a:spcPct val="90000"/>
              </a:lnSpc>
              <a:spcBef>
                <a:spcPts val="1000"/>
              </a:spcBef>
              <a:spcAft>
                <a:spcPts val="0"/>
              </a:spcAft>
              <a:defRPr/>
            </a:pPr>
            <a:r>
              <a:rPr lang="en-US" sz="2600" dirty="0">
                <a:solidFill>
                  <a:prstClr val="black"/>
                </a:solidFill>
                <a:latin typeface="Calibri" panose="020F0502020204030204"/>
                <a:ea typeface="+mn-ea"/>
                <a:cs typeface="+mn-cs"/>
              </a:rPr>
              <a:t>If refill is as ESP data suggest, may need to drop outflows to around 8.25 </a:t>
            </a:r>
            <a:r>
              <a:rPr lang="en-US" sz="2600" dirty="0" err="1">
                <a:solidFill>
                  <a:prstClr val="black"/>
                </a:solidFill>
                <a:latin typeface="Calibri" panose="020F0502020204030204"/>
                <a:ea typeface="+mn-ea"/>
                <a:cs typeface="+mn-cs"/>
              </a:rPr>
              <a:t>kcfs</a:t>
            </a:r>
            <a:r>
              <a:rPr lang="en-US" sz="2600" dirty="0">
                <a:solidFill>
                  <a:prstClr val="black"/>
                </a:solidFill>
                <a:latin typeface="Calibri" panose="020F0502020204030204"/>
                <a:ea typeface="+mn-ea"/>
                <a:cs typeface="+mn-cs"/>
              </a:rPr>
              <a:t> in mid-July</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5613" lvl="1" indent="-228600" fontAlgn="auto">
              <a:lnSpc>
                <a:spcPct val="90000"/>
              </a:lnSpc>
              <a:spcBef>
                <a:spcPts val="1000"/>
              </a:spcBef>
              <a:spcAft>
                <a:spcPts val="0"/>
              </a:spcAft>
              <a:defRPr/>
            </a:pPr>
            <a:r>
              <a:rPr lang="en-US" sz="2600" dirty="0">
                <a:solidFill>
                  <a:prstClr val="black"/>
                </a:solidFill>
                <a:latin typeface="Calibri" panose="020F0502020204030204"/>
                <a:ea typeface="+mn-ea"/>
                <a:cs typeface="+mn-cs"/>
              </a:rPr>
              <a:t>If refill as empirical data suggest, might be able to hold near 9 </a:t>
            </a:r>
            <a:r>
              <a:rPr lang="en-US" sz="2600" dirty="0" err="1">
                <a:solidFill>
                  <a:prstClr val="black"/>
                </a:solidFill>
                <a:latin typeface="Calibri" panose="020F0502020204030204"/>
                <a:ea typeface="+mn-ea"/>
                <a:cs typeface="+mn-cs"/>
              </a:rPr>
              <a:t>kcfs</a:t>
            </a:r>
            <a:r>
              <a:rPr lang="en-US" sz="2600" dirty="0">
                <a:solidFill>
                  <a:prstClr val="black"/>
                </a:solidFill>
                <a:latin typeface="Calibri" panose="020F0502020204030204"/>
                <a:ea typeface="+mn-ea"/>
                <a:cs typeface="+mn-cs"/>
              </a:rPr>
              <a:t> through end of September.</a:t>
            </a:r>
          </a:p>
          <a:p>
            <a:pPr marL="455613" lvl="1" indent="-228600" fontAlgn="auto">
              <a:lnSpc>
                <a:spcPct val="90000"/>
              </a:lnSpc>
              <a:spcBef>
                <a:spcPts val="1000"/>
              </a:spcBef>
              <a:spcAft>
                <a:spcPts val="0"/>
              </a:spcAf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Will reduce outflows if forecast persists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As with all our plans, we will adjust to real time conditions with more or less water than is currently forecast to best meet the above objectives. </a:t>
            </a:r>
          </a:p>
          <a:p>
            <a:endParaRPr lang="en-US" dirty="0"/>
          </a:p>
        </p:txBody>
      </p:sp>
      <p:sp>
        <p:nvSpPr>
          <p:cNvPr id="7" name="Title 6">
            <a:extLst>
              <a:ext uri="{FF2B5EF4-FFF2-40B4-BE49-F238E27FC236}">
                <a16:creationId xmlns:a16="http://schemas.microsoft.com/office/drawing/2014/main" id="{7235E168-CD9B-CF75-2B74-3124823D5274}"/>
              </a:ext>
            </a:extLst>
          </p:cNvPr>
          <p:cNvSpPr>
            <a:spLocks noGrp="1"/>
          </p:cNvSpPr>
          <p:nvPr>
            <p:ph type="title"/>
          </p:nvPr>
        </p:nvSpPr>
        <p:spPr/>
        <p:txBody>
          <a:bodyPr/>
          <a:lstStyle/>
          <a:p>
            <a:pPr algn="ctr"/>
            <a:r>
              <a:rPr lang="en-US" dirty="0"/>
              <a:t>current Flow Plan status</a:t>
            </a:r>
          </a:p>
        </p:txBody>
      </p:sp>
    </p:spTree>
    <p:extLst>
      <p:ext uri="{BB962C8B-B14F-4D97-AF65-F5344CB8AC3E}">
        <p14:creationId xmlns:p14="http://schemas.microsoft.com/office/powerpoint/2010/main" val="311853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dirty="0"/>
              <a:t>questions</a:t>
            </a:r>
          </a:p>
        </p:txBody>
      </p:sp>
      <p:sp>
        <p:nvSpPr>
          <p:cNvPr id="3" name="Subtitle 7">
            <a:extLst>
              <a:ext uri="{FF2B5EF4-FFF2-40B4-BE49-F238E27FC236}">
                <a16:creationId xmlns:a16="http://schemas.microsoft.com/office/drawing/2014/main" id="{A74DA201-95B5-3280-37A2-81CDF915AACB}"/>
              </a:ext>
            </a:extLst>
          </p:cNvPr>
          <p:cNvSpPr txBox="1">
            <a:spLocks/>
          </p:cNvSpPr>
          <p:nvPr/>
        </p:nvSpPr>
        <p:spPr>
          <a:xfrm>
            <a:off x="948366" y="808151"/>
            <a:ext cx="11084312" cy="4209034"/>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dirty="0"/>
              <a:t>For emails regarding release changes and lake level updates email</a:t>
            </a:r>
          </a:p>
          <a:p>
            <a:pPr marL="800100" lvl="1" indent="-342900">
              <a:buFont typeface="Arial" pitchFamily="34" charset="0"/>
              <a:buChar char="•"/>
            </a:pPr>
            <a:r>
              <a:rPr lang="en-US" dirty="0">
                <a:hlinkClick r:id="rId2"/>
              </a:rPr>
              <a:t>UpperColumbiaWM@usace.army.mil</a:t>
            </a:r>
            <a:endParaRPr lang="en-US" dirty="0"/>
          </a:p>
          <a:p>
            <a:pPr marL="800100" lvl="1" indent="-342900">
              <a:buFont typeface="Arial" pitchFamily="34" charset="0"/>
              <a:buChar char="•"/>
            </a:pPr>
            <a:r>
              <a:rPr lang="en-US" dirty="0">
                <a:hlinkClick r:id="rId3"/>
              </a:rPr>
              <a:t>Leon.Basdekas@usace.army.mil</a:t>
            </a:r>
            <a:endParaRPr lang="en-US" dirty="0"/>
          </a:p>
          <a:p>
            <a:endParaRPr lang="en-US" dirty="0"/>
          </a:p>
          <a:p>
            <a:r>
              <a:rPr lang="en-US" dirty="0"/>
              <a:t>General Queries call 206-764-6702</a:t>
            </a:r>
          </a:p>
          <a:p>
            <a:endParaRPr lang="en-US" dirty="0"/>
          </a:p>
          <a:p>
            <a:r>
              <a:rPr lang="en-US" dirty="0"/>
              <a:t>Seattle District water management data website :</a:t>
            </a:r>
          </a:p>
          <a:p>
            <a:r>
              <a:rPr lang="en-US" dirty="0">
                <a:hlinkClick r:id="rId4"/>
              </a:rPr>
              <a:t>http://www.nwd-wc.usace.army.mil/nws/hh/www/index.html#</a:t>
            </a:r>
            <a:endParaRPr lang="en-US" dirty="0"/>
          </a:p>
          <a:p>
            <a:endParaRPr lang="en-US" dirty="0"/>
          </a:p>
        </p:txBody>
      </p:sp>
      <p:pic>
        <p:nvPicPr>
          <p:cNvPr id="4" name="Picture 3">
            <a:extLst>
              <a:ext uri="{FF2B5EF4-FFF2-40B4-BE49-F238E27FC236}">
                <a16:creationId xmlns:a16="http://schemas.microsoft.com/office/drawing/2014/main" id="{F0C654DB-3871-F830-C46B-63E55B6CCCB6}"/>
              </a:ext>
            </a:extLst>
          </p:cNvPr>
          <p:cNvPicPr>
            <a:picLocks noChangeAspect="1"/>
          </p:cNvPicPr>
          <p:nvPr/>
        </p:nvPicPr>
        <p:blipFill>
          <a:blip r:embed="rId5"/>
          <a:stretch>
            <a:fillRect/>
          </a:stretch>
        </p:blipFill>
        <p:spPr>
          <a:xfrm>
            <a:off x="402895" y="3549917"/>
            <a:ext cx="4624079" cy="3202461"/>
          </a:xfrm>
          <a:prstGeom prst="rect">
            <a:avLst/>
          </a:prstGeom>
        </p:spPr>
      </p:pic>
      <p:sp>
        <p:nvSpPr>
          <p:cNvPr id="5" name="Oval 4">
            <a:extLst>
              <a:ext uri="{FF2B5EF4-FFF2-40B4-BE49-F238E27FC236}">
                <a16:creationId xmlns:a16="http://schemas.microsoft.com/office/drawing/2014/main" id="{5D55F930-E020-7951-E1FF-1A79D0615886}"/>
              </a:ext>
            </a:extLst>
          </p:cNvPr>
          <p:cNvSpPr/>
          <p:nvPr/>
        </p:nvSpPr>
        <p:spPr>
          <a:xfrm>
            <a:off x="327037" y="5173726"/>
            <a:ext cx="947874" cy="16726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A6284AB6-0A06-BD64-C483-C2B7F776ED2C}"/>
              </a:ext>
            </a:extLst>
          </p:cNvPr>
          <p:cNvCxnSpPr/>
          <p:nvPr/>
        </p:nvCxnSpPr>
        <p:spPr>
          <a:xfrm flipV="1">
            <a:off x="1274911" y="4821874"/>
            <a:ext cx="5043818" cy="435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6D63D96-119C-47FC-6BFE-BD3190FD1B1F}"/>
              </a:ext>
            </a:extLst>
          </p:cNvPr>
          <p:cNvPicPr>
            <a:picLocks noChangeAspect="1"/>
          </p:cNvPicPr>
          <p:nvPr/>
        </p:nvPicPr>
        <p:blipFill>
          <a:blip r:embed="rId6"/>
          <a:stretch>
            <a:fillRect/>
          </a:stretch>
        </p:blipFill>
        <p:spPr>
          <a:xfrm>
            <a:off x="6318729" y="3579036"/>
            <a:ext cx="4572086" cy="2852869"/>
          </a:xfrm>
          <a:prstGeom prst="rect">
            <a:avLst/>
          </a:prstGeom>
        </p:spPr>
      </p:pic>
    </p:spTree>
    <p:extLst>
      <p:ext uri="{BB962C8B-B14F-4D97-AF65-F5344CB8AC3E}">
        <p14:creationId xmlns:p14="http://schemas.microsoft.com/office/powerpoint/2010/main" val="1110613213"/>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1" ma:contentTypeDescription="Create a new document." ma:contentTypeScope="" ma:versionID="c6ebd6e787ccb7ddf9dd3b4ce2582720">
  <xsd:schema xmlns:xsd="http://www.w3.org/2001/XMLSchema" xmlns:xs="http://www.w3.org/2001/XMLSchema" xmlns:p="http://schemas.microsoft.com/office/2006/metadata/properties" xmlns:ns2="18f88ba2-4714-4ce4-8806-1d85d427829f" targetNamespace="http://schemas.microsoft.com/office/2006/metadata/properties" ma:root="true" ma:fieldsID="0d88d59f9d9af5d62dd518897c4f87b3" ns2:_="">
    <xsd:import namespace="18f88ba2-4714-4ce4-8806-1d85d427829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88ba2-4714-4ce4-8806-1d85d42782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8C2CD5-50C2-4A7C-996A-3D6312B83669}">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dcmitype/"/>
    <ds:schemaRef ds:uri="18f88ba2-4714-4ce4-8806-1d85d427829f"/>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4F37E2D-BE1B-421B-A272-B224B69BFC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88ba2-4714-4ce4-8806-1d85d4278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CAE72E-856B-4DF4-A9F6-93C41667E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20067</TotalTime>
  <Words>196</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8</vt:i4>
      </vt:variant>
    </vt:vector>
  </HeadingPairs>
  <TitlesOfParts>
    <vt:vector size="17" baseType="lpstr">
      <vt:lpstr>Arial</vt:lpstr>
      <vt:lpstr>Calibri</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Libby dam operations update - summer 2023</vt:lpstr>
      <vt:lpstr>General background</vt:lpstr>
      <vt:lpstr>declining Forecasts</vt:lpstr>
      <vt:lpstr>Observed and forecast inflows</vt:lpstr>
      <vt:lpstr>RESERVOIR OPERATIONS 2023</vt:lpstr>
      <vt:lpstr>RESERVOIR Outflow 2023</vt:lpstr>
      <vt:lpstr>current Flow Plan status</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Basdekas, Leon CIV USARMY CENWS (USA)</cp:lastModifiedBy>
  <cp:revision>431</cp:revision>
  <dcterms:created xsi:type="dcterms:W3CDTF">2017-02-20T05:10:01Z</dcterms:created>
  <dcterms:modified xsi:type="dcterms:W3CDTF">2023-06-27T22:17:48Z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