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8"/>
  </p:notesMasterIdLst>
  <p:handoutMasterIdLst>
    <p:handoutMasterId r:id="rId19"/>
  </p:handoutMasterIdLst>
  <p:sldIdLst>
    <p:sldId id="263" r:id="rId6"/>
    <p:sldId id="787" r:id="rId7"/>
    <p:sldId id="336" r:id="rId8"/>
    <p:sldId id="412" r:id="rId9"/>
    <p:sldId id="788" r:id="rId10"/>
    <p:sldId id="790" r:id="rId11"/>
    <p:sldId id="783" r:id="rId12"/>
    <p:sldId id="786" r:id="rId13"/>
    <p:sldId id="785" r:id="rId14"/>
    <p:sldId id="784" r:id="rId15"/>
    <p:sldId id="789" r:id="rId16"/>
    <p:sldId id="4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kelson, Kristian E CIV USARMY CENWS (USA)" initials="MKECUC(" lastIdx="9" clrIdx="0">
    <p:extLst>
      <p:ext uri="{19B8F6BF-5375-455C-9EA6-DF929625EA0E}">
        <p15:presenceInfo xmlns:p15="http://schemas.microsoft.com/office/powerpoint/2012/main" userId="S-1-5-21-2950984858-2914444344-2099276330-74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A8E4"/>
    <a:srgbClr val="C8C8C8"/>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86718" autoAdjust="0"/>
  </p:normalViewPr>
  <p:slideViewPr>
    <p:cSldViewPr snapToGrid="0">
      <p:cViewPr varScale="1">
        <p:scale>
          <a:sx n="73" d="100"/>
          <a:sy n="73" d="100"/>
        </p:scale>
        <p:origin x="931" y="58"/>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5/7/2024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5/7/2024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dirty="0"/>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dirty="0"/>
          </a:p>
        </p:txBody>
      </p:sp>
    </p:spTree>
    <p:extLst>
      <p:ext uri="{BB962C8B-B14F-4D97-AF65-F5344CB8AC3E}">
        <p14:creationId xmlns:p14="http://schemas.microsoft.com/office/powerpoint/2010/main" val="176286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E46281-01EA-4C9C-8839-809DB05A41AA}" type="slidenum">
              <a:rPr lang="en-US" smtClean="0"/>
              <a:pPr>
                <a:defRPr/>
              </a:pPr>
              <a:t>3</a:t>
            </a:fld>
            <a:endParaRPr lang="en-US" dirty="0"/>
          </a:p>
        </p:txBody>
      </p:sp>
    </p:spTree>
    <p:extLst>
      <p:ext uri="{BB962C8B-B14F-4D97-AF65-F5344CB8AC3E}">
        <p14:creationId xmlns:p14="http://schemas.microsoft.com/office/powerpoint/2010/main" val="12388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4</a:t>
            </a:fld>
            <a:endParaRPr lang="en-US" dirty="0"/>
          </a:p>
        </p:txBody>
      </p:sp>
    </p:spTree>
    <p:extLst>
      <p:ext uri="{BB962C8B-B14F-4D97-AF65-F5344CB8AC3E}">
        <p14:creationId xmlns:p14="http://schemas.microsoft.com/office/powerpoint/2010/main" val="22687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dirty="0"/>
          </a:p>
        </p:txBody>
      </p:sp>
    </p:spTree>
    <p:extLst>
      <p:ext uri="{BB962C8B-B14F-4D97-AF65-F5344CB8AC3E}">
        <p14:creationId xmlns:p14="http://schemas.microsoft.com/office/powerpoint/2010/main" val="367937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dirty="0"/>
          </a:p>
        </p:txBody>
      </p:sp>
    </p:spTree>
    <p:extLst>
      <p:ext uri="{BB962C8B-B14F-4D97-AF65-F5344CB8AC3E}">
        <p14:creationId xmlns:p14="http://schemas.microsoft.com/office/powerpoint/2010/main" val="196613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10</a:t>
            </a:fld>
            <a:endParaRPr lang="en-US" dirty="0"/>
          </a:p>
        </p:txBody>
      </p:sp>
    </p:spTree>
    <p:extLst>
      <p:ext uri="{BB962C8B-B14F-4D97-AF65-F5344CB8AC3E}">
        <p14:creationId xmlns:p14="http://schemas.microsoft.com/office/powerpoint/2010/main" val="136701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5446713" y="6426200"/>
            <a:ext cx="977900" cy="241300"/>
          </a:xfrm>
          <a:prstGeom prst="rect">
            <a:avLst/>
          </a:prstGeom>
          <a:ln/>
        </p:spPr>
        <p:txBody>
          <a:bodyPr/>
          <a:lstStyle>
            <a:lvl1pPr>
              <a:defRPr/>
            </a:lvl1pPr>
          </a:lstStyle>
          <a:p>
            <a:pPr>
              <a:defRPr/>
            </a:pPr>
            <a:fld id="{9B9985EC-E7B3-4DA8-AFD0-768F557E0A4E}" type="slidenum">
              <a:rPr lang="en-US"/>
              <a:pPr>
                <a:defRPr/>
              </a:pPr>
              <a:t>‹#›</a:t>
            </a:fld>
            <a:endParaRPr lang="en-US" dirty="0"/>
          </a:p>
        </p:txBody>
      </p:sp>
    </p:spTree>
    <p:extLst>
      <p:ext uri="{BB962C8B-B14F-4D97-AF65-F5344CB8AC3E}">
        <p14:creationId xmlns:p14="http://schemas.microsoft.com/office/powerpoint/2010/main" val="2202966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DF7F7D-1C77-4A52-8E93-08317467B684}"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446713" y="6426200"/>
            <a:ext cx="977900" cy="241300"/>
          </a:xfrm>
          <a:prstGeom prst="rect">
            <a:avLst/>
          </a:prstGeom>
        </p:spPr>
        <p:txBody>
          <a:bodyPr/>
          <a:lstStyle/>
          <a:p>
            <a:fld id="{BC07D703-8BCE-435E-B8BB-5AFD97DB2AC4}" type="slidenum">
              <a:rPr lang="en-US" smtClean="0"/>
              <a:t>‹#›</a:t>
            </a:fld>
            <a:endParaRPr lang="en-US" dirty="0"/>
          </a:p>
        </p:txBody>
      </p:sp>
    </p:spTree>
    <p:extLst>
      <p:ext uri="{BB962C8B-B14F-4D97-AF65-F5344CB8AC3E}">
        <p14:creationId xmlns:p14="http://schemas.microsoft.com/office/powerpoint/2010/main" val="4206090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#ededed</a:t>
              </a: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5/7/2024</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7" r:id="rId26"/>
    <p:sldLayoutId id="2147483729" r:id="rId27"/>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5/7/2024</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0.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318210"/>
            <a:ext cx="11658600" cy="858437"/>
          </a:xfrm>
        </p:spPr>
        <p:txBody>
          <a:bodyPr>
            <a:normAutofit fontScale="90000"/>
          </a:bodyPr>
          <a:lstStyle/>
          <a:p>
            <a:r>
              <a:rPr lang="en-US" dirty="0"/>
              <a:t>Libby dam sturgeon operations 2024</a:t>
            </a:r>
            <a:br>
              <a:rPr lang="en-US" dirty="0"/>
            </a:br>
            <a:endParaRPr lang="en-US" sz="2700" b="0" dirty="0"/>
          </a:p>
        </p:txBody>
      </p:sp>
      <p:sp>
        <p:nvSpPr>
          <p:cNvPr id="2" name="Text Placeholder 1"/>
          <p:cNvSpPr>
            <a:spLocks noGrp="1"/>
          </p:cNvSpPr>
          <p:nvPr>
            <p:ph type="body" sz="quarter" idx="16"/>
          </p:nvPr>
        </p:nvSpPr>
        <p:spPr>
          <a:xfrm>
            <a:off x="266700" y="1299029"/>
            <a:ext cx="4337105" cy="3885746"/>
          </a:xfrm>
        </p:spPr>
        <p:txBody>
          <a:bodyPr/>
          <a:lstStyle/>
          <a:p>
            <a:r>
              <a:rPr lang="en-US" sz="2200" dirty="0"/>
              <a:t>Date: 08 May 2024</a:t>
            </a:r>
          </a:p>
          <a:p>
            <a:endParaRPr lang="en-US" dirty="0"/>
          </a:p>
        </p:txBody>
      </p:sp>
      <p:pic>
        <p:nvPicPr>
          <p:cNvPr id="5" name="Picture 4"/>
          <p:cNvPicPr>
            <a:picLocks noChangeAspect="1"/>
          </p:cNvPicPr>
          <p:nvPr/>
        </p:nvPicPr>
        <p:blipFill>
          <a:blip r:embed="rId2"/>
          <a:stretch>
            <a:fillRect/>
          </a:stretch>
        </p:blipFill>
        <p:spPr>
          <a:xfrm>
            <a:off x="4434229" y="1189620"/>
            <a:ext cx="7614335" cy="5340443"/>
          </a:xfrm>
          <a:prstGeom prst="rect">
            <a:avLst/>
          </a:prstGeom>
        </p:spPr>
      </p:pic>
    </p:spTree>
    <p:extLst>
      <p:ext uri="{BB962C8B-B14F-4D97-AF65-F5344CB8AC3E}">
        <p14:creationId xmlns:p14="http://schemas.microsoft.com/office/powerpoint/2010/main" val="387611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ED503-0AE1-2BEF-B9FF-170D2B775574}"/>
              </a:ext>
            </a:extLst>
          </p:cNvPr>
          <p:cNvPicPr>
            <a:picLocks noChangeAspect="1"/>
          </p:cNvPicPr>
          <p:nvPr/>
        </p:nvPicPr>
        <p:blipFill>
          <a:blip r:embed="rId3"/>
          <a:stretch>
            <a:fillRect/>
          </a:stretch>
        </p:blipFill>
        <p:spPr>
          <a:xfrm>
            <a:off x="1484850" y="77005"/>
            <a:ext cx="9253057" cy="6726349"/>
          </a:xfrm>
          <a:prstGeom prst="rect">
            <a:avLst/>
          </a:prstGeom>
        </p:spPr>
      </p:pic>
    </p:spTree>
    <p:extLst>
      <p:ext uri="{BB962C8B-B14F-4D97-AF65-F5344CB8AC3E}">
        <p14:creationId xmlns:p14="http://schemas.microsoft.com/office/powerpoint/2010/main" val="335064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8A6F61-1F32-4FC0-A8FC-2928F3A220B1}"/>
              </a:ext>
            </a:extLst>
          </p:cNvPr>
          <p:cNvSpPr txBox="1"/>
          <p:nvPr/>
        </p:nvSpPr>
        <p:spPr>
          <a:xfrm>
            <a:off x="1331259" y="253591"/>
            <a:ext cx="9529482" cy="584775"/>
          </a:xfrm>
          <a:prstGeom prst="rect">
            <a:avLst/>
          </a:prstGeom>
          <a:noFill/>
        </p:spPr>
        <p:txBody>
          <a:bodyPr wrap="square" rtlCol="0">
            <a:spAutoFit/>
          </a:bodyPr>
          <a:lstStyle/>
          <a:p>
            <a:pPr algn="ctr"/>
            <a:r>
              <a:rPr lang="en-US" sz="3200" b="1" dirty="0"/>
              <a:t>SUMMARY OF PLANNED REFILL OPERATIONS</a:t>
            </a:r>
          </a:p>
        </p:txBody>
      </p:sp>
      <p:sp>
        <p:nvSpPr>
          <p:cNvPr id="4" name="Content Placeholder 3">
            <a:extLst>
              <a:ext uri="{FF2B5EF4-FFF2-40B4-BE49-F238E27FC236}">
                <a16:creationId xmlns:a16="http://schemas.microsoft.com/office/drawing/2014/main" id="{07A41163-11FA-8655-8A6C-5F85C20B9854}"/>
              </a:ext>
            </a:extLst>
          </p:cNvPr>
          <p:cNvSpPr txBox="1">
            <a:spLocks/>
          </p:cNvSpPr>
          <p:nvPr/>
        </p:nvSpPr>
        <p:spPr bwMode="auto">
          <a:xfrm>
            <a:off x="406400" y="1225550"/>
            <a:ext cx="11320026" cy="471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Spring Refill Began on May 1</a:t>
            </a:r>
            <a:r>
              <a:rPr lang="en-US" sz="2000" baseline="30000" dirty="0"/>
              <a:t>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Sturgeon augmentation flow modeled to start on May 18</a:t>
            </a:r>
            <a:r>
              <a:rPr lang="en-US" sz="2000" baseline="30000" dirty="0"/>
              <a:t>th </a:t>
            </a:r>
            <a:r>
              <a:rPr lang="en-US" sz="2000" dirty="0"/>
              <a:t>and ramp up discharges from Libby Dam to ~25 kcfs (powerhouse capacity). Maintain powerhouse pulse discharge for approximately ~17* days, followed by a relatively quick recession to an approximate flat to descending summer flow.</a:t>
            </a:r>
          </a:p>
          <a:p>
            <a:pPr marL="569913" lvl="1" indent="-342900">
              <a:buFont typeface="Courier New" panose="02070309020205020404" pitchFamily="49" charset="0"/>
              <a:buChar char="o"/>
            </a:pPr>
            <a:r>
              <a:rPr lang="en-US" sz="2000" dirty="0"/>
              <a:t>Target to Maintain Bonners Ferry at or above 30 kcfs: 	~18 Days (Median)</a:t>
            </a:r>
          </a:p>
          <a:p>
            <a:pPr marL="569913" lvl="1" indent="-342900">
              <a:buFont typeface="Courier New" panose="02070309020205020404" pitchFamily="49" charset="0"/>
              <a:buChar char="o"/>
            </a:pPr>
            <a:r>
              <a:rPr lang="en-US" sz="2000" dirty="0"/>
              <a:t>Likely unable to maintain Bonners Ferry stage at or above 1760’</a:t>
            </a:r>
          </a:p>
          <a:p>
            <a:endParaRPr lang="en-US" sz="2000" dirty="0"/>
          </a:p>
          <a:p>
            <a:pPr marL="342900" indent="-342900">
              <a:buFont typeface="Arial" panose="020B0604020202020204" pitchFamily="34" charset="0"/>
              <a:buChar char="•"/>
            </a:pPr>
            <a:r>
              <a:rPr lang="en-US" sz="2000" dirty="0"/>
              <a:t>Decrease discharge (post-powerhouse pulse) at Libby Dam to summer flat flow following BiOp ramping rates.</a:t>
            </a:r>
          </a:p>
          <a:p>
            <a:pPr marL="0" lvl="1" indent="0">
              <a:buNone/>
            </a:pPr>
            <a:endParaRPr lang="en-US" sz="2000" dirty="0"/>
          </a:p>
          <a:p>
            <a:pPr marL="342900" lvl="1" indent="-342900">
              <a:buFont typeface="Arial" panose="020B0604020202020204" pitchFamily="34" charset="0"/>
              <a:buChar char="•"/>
            </a:pPr>
            <a:r>
              <a:rPr lang="en-US" sz="2000" dirty="0"/>
              <a:t>Lake Koocanusa End of September Target is 2449.0 ft, depending upon inflows</a:t>
            </a:r>
          </a:p>
          <a:p>
            <a:pPr marL="0" lvl="1" indent="0">
              <a:buNone/>
            </a:pPr>
            <a:endParaRPr lang="en-US" sz="2000" dirty="0"/>
          </a:p>
          <a:p>
            <a:pPr marL="0" lvl="1" indent="0">
              <a:buNone/>
            </a:pPr>
            <a:r>
              <a:rPr lang="en-US" sz="1600" dirty="0"/>
              <a:t>* in season management and observed inflows may cause these values to change.</a:t>
            </a:r>
          </a:p>
          <a:p>
            <a:pPr marL="0" lvl="1" indent="0">
              <a:buNone/>
            </a:pPr>
            <a:endParaRPr lang="en-US" sz="2000" dirty="0"/>
          </a:p>
        </p:txBody>
      </p:sp>
    </p:spTree>
    <p:extLst>
      <p:ext uri="{BB962C8B-B14F-4D97-AF65-F5344CB8AC3E}">
        <p14:creationId xmlns:p14="http://schemas.microsoft.com/office/powerpoint/2010/main" val="374216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47287" y="2686682"/>
            <a:ext cx="3558746" cy="1371600"/>
          </a:xfrm>
        </p:spPr>
        <p:txBody>
          <a:bodyPr/>
          <a:lstStyle/>
          <a:p>
            <a:r>
              <a:rPr lang="en-US" sz="3200" dirty="0"/>
              <a:t>Questions?</a:t>
            </a:r>
          </a:p>
        </p:txBody>
      </p:sp>
      <p:sp>
        <p:nvSpPr>
          <p:cNvPr id="8" name="Subtitle 7"/>
          <p:cNvSpPr>
            <a:spLocks noGrp="1"/>
          </p:cNvSpPr>
          <p:nvPr>
            <p:ph type="subTitle" idx="1"/>
          </p:nvPr>
        </p:nvSpPr>
        <p:spPr>
          <a:xfrm>
            <a:off x="914400" y="1137425"/>
            <a:ext cx="11084312" cy="4209034"/>
          </a:xfrm>
        </p:spPr>
        <p:txBody>
          <a:bodyPr/>
          <a:lstStyle/>
          <a:p>
            <a:pPr algn="l"/>
            <a:endParaRPr lang="en-US" dirty="0"/>
          </a:p>
          <a:p>
            <a:pPr algn="l"/>
            <a:endParaRPr lang="en-US" dirty="0"/>
          </a:p>
        </p:txBody>
      </p:sp>
    </p:spTree>
    <p:extLst>
      <p:ext uri="{BB962C8B-B14F-4D97-AF65-F5344CB8AC3E}">
        <p14:creationId xmlns:p14="http://schemas.microsoft.com/office/powerpoint/2010/main" val="418104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5C5194-9F23-53DD-61A4-76263E133E5A}"/>
              </a:ext>
            </a:extLst>
          </p:cNvPr>
          <p:cNvPicPr>
            <a:picLocks noChangeAspect="1"/>
          </p:cNvPicPr>
          <p:nvPr/>
        </p:nvPicPr>
        <p:blipFill>
          <a:blip r:embed="rId3"/>
          <a:stretch>
            <a:fillRect/>
          </a:stretch>
        </p:blipFill>
        <p:spPr>
          <a:xfrm>
            <a:off x="810491" y="-120357"/>
            <a:ext cx="9133777" cy="6651029"/>
          </a:xfrm>
          <a:prstGeom prst="rect">
            <a:avLst/>
          </a:prstGeom>
        </p:spPr>
      </p:pic>
      <p:grpSp>
        <p:nvGrpSpPr>
          <p:cNvPr id="17" name="Group 16">
            <a:extLst>
              <a:ext uri="{FF2B5EF4-FFF2-40B4-BE49-F238E27FC236}">
                <a16:creationId xmlns:a16="http://schemas.microsoft.com/office/drawing/2014/main" id="{2C5B95DD-5F1B-4481-9B6E-2E657212E944}"/>
              </a:ext>
            </a:extLst>
          </p:cNvPr>
          <p:cNvGrpSpPr/>
          <p:nvPr/>
        </p:nvGrpSpPr>
        <p:grpSpPr>
          <a:xfrm>
            <a:off x="6162168" y="3139801"/>
            <a:ext cx="609128" cy="2294103"/>
            <a:chOff x="6539205" y="2795156"/>
            <a:chExt cx="463991" cy="2691026"/>
          </a:xfrm>
        </p:grpSpPr>
        <p:sp>
          <p:nvSpPr>
            <p:cNvPr id="21" name="Rectangle 20">
              <a:extLst>
                <a:ext uri="{FF2B5EF4-FFF2-40B4-BE49-F238E27FC236}">
                  <a16:creationId xmlns:a16="http://schemas.microsoft.com/office/drawing/2014/main" id="{D264AD67-0D8F-4D96-BEF5-5E2F5FAC274C}"/>
                </a:ext>
              </a:extLst>
            </p:cNvPr>
            <p:cNvSpPr/>
            <p:nvPr/>
          </p:nvSpPr>
          <p:spPr>
            <a:xfrm flipH="1">
              <a:off x="6606584" y="3425964"/>
              <a:ext cx="249770" cy="2060218"/>
            </a:xfrm>
            <a:prstGeom prst="rect">
              <a:avLst/>
            </a:prstGeom>
            <a:solidFill>
              <a:srgbClr val="F2A8E4">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rapezoid 17">
              <a:extLst>
                <a:ext uri="{FF2B5EF4-FFF2-40B4-BE49-F238E27FC236}">
                  <a16:creationId xmlns:a16="http://schemas.microsoft.com/office/drawing/2014/main" id="{233686E9-B5FD-489C-A5C1-B3A1C872266B}"/>
                </a:ext>
              </a:extLst>
            </p:cNvPr>
            <p:cNvSpPr/>
            <p:nvPr/>
          </p:nvSpPr>
          <p:spPr>
            <a:xfrm>
              <a:off x="6539205" y="2795156"/>
              <a:ext cx="463991" cy="2673138"/>
            </a:xfrm>
            <a:prstGeom prst="trapezoid">
              <a:avLst>
                <a:gd name="adj" fmla="val 19944"/>
              </a:avLst>
            </a:prstGeom>
            <a:solidFill>
              <a:srgbClr val="F2A8E4">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Slide Number Placeholder 1"/>
          <p:cNvSpPr>
            <a:spLocks noGrp="1"/>
          </p:cNvSpPr>
          <p:nvPr>
            <p:ph type="sldNum" sz="quarter" idx="4294967295"/>
          </p:nvPr>
        </p:nvSpPr>
        <p:spPr>
          <a:xfrm>
            <a:off x="5446713" y="6426200"/>
            <a:ext cx="977900" cy="241300"/>
          </a:xfrm>
          <a:prstGeom prst="rect">
            <a:avLst/>
          </a:prstGeom>
        </p:spPr>
        <p:txBody>
          <a:bodyPr/>
          <a:lstStyle/>
          <a:p>
            <a:pPr>
              <a:defRPr/>
            </a:pPr>
            <a:fld id="{18231325-7D14-495D-A894-C01E2D93F573}" type="slidenum">
              <a:rPr lang="en-US" smtClean="0"/>
              <a:pPr>
                <a:defRPr/>
              </a:pPr>
              <a:t>2</a:t>
            </a:fld>
            <a:endParaRPr lang="en-US" dirty="0"/>
          </a:p>
        </p:txBody>
      </p:sp>
      <p:pic>
        <p:nvPicPr>
          <p:cNvPr id="11" name="Picture 10"/>
          <p:cNvPicPr>
            <a:picLocks noChangeAspect="1"/>
          </p:cNvPicPr>
          <p:nvPr/>
        </p:nvPicPr>
        <p:blipFill rotWithShape="1">
          <a:blip r:embed="rId4"/>
          <a:srcRect r="2409"/>
          <a:stretch/>
        </p:blipFill>
        <p:spPr>
          <a:xfrm>
            <a:off x="9826214" y="2746259"/>
            <a:ext cx="2285041" cy="1690273"/>
          </a:xfrm>
          <a:prstGeom prst="rect">
            <a:avLst/>
          </a:prstGeom>
        </p:spPr>
      </p:pic>
      <p:sp>
        <p:nvSpPr>
          <p:cNvPr id="9" name="TextBox 8">
            <a:extLst>
              <a:ext uri="{FF2B5EF4-FFF2-40B4-BE49-F238E27FC236}">
                <a16:creationId xmlns:a16="http://schemas.microsoft.com/office/drawing/2014/main" id="{056F6A6E-EEBA-4B3F-AD95-3AC2D7C89A74}"/>
              </a:ext>
            </a:extLst>
          </p:cNvPr>
          <p:cNvSpPr txBox="1"/>
          <p:nvPr/>
        </p:nvSpPr>
        <p:spPr>
          <a:xfrm>
            <a:off x="2756880" y="685318"/>
            <a:ext cx="2178802" cy="461665"/>
          </a:xfrm>
          <a:prstGeom prst="rect">
            <a:avLst/>
          </a:prstGeom>
          <a:solidFill>
            <a:schemeClr val="tx2"/>
          </a:solidFill>
          <a:ln>
            <a:solidFill>
              <a:schemeClr val="tx1"/>
            </a:solidFill>
          </a:ln>
        </p:spPr>
        <p:txBody>
          <a:bodyPr wrap="none" rtlCol="0">
            <a:spAutoFit/>
          </a:bodyPr>
          <a:lstStyle/>
          <a:p>
            <a:r>
              <a:rPr lang="en-US" sz="1200" dirty="0"/>
              <a:t>Minimum Reservoir Elevation</a:t>
            </a:r>
          </a:p>
          <a:p>
            <a:r>
              <a:rPr lang="en-US" sz="1200" dirty="0"/>
              <a:t>2415.46 ft on Mar 19, 2024</a:t>
            </a:r>
          </a:p>
        </p:txBody>
      </p:sp>
      <p:cxnSp>
        <p:nvCxnSpPr>
          <p:cNvPr id="12" name="Straight Arrow Connector 11">
            <a:extLst>
              <a:ext uri="{FF2B5EF4-FFF2-40B4-BE49-F238E27FC236}">
                <a16:creationId xmlns:a16="http://schemas.microsoft.com/office/drawing/2014/main" id="{243ACADC-58E6-43E9-8C62-7DF643C1AE77}"/>
              </a:ext>
            </a:extLst>
          </p:cNvPr>
          <p:cNvCxnSpPr>
            <a:cxnSpLocks/>
          </p:cNvCxnSpPr>
          <p:nvPr/>
        </p:nvCxnSpPr>
        <p:spPr>
          <a:xfrm>
            <a:off x="4627712" y="1154643"/>
            <a:ext cx="307970" cy="69493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F46B2A7-AE31-455A-AD91-1D428572E07E}"/>
              </a:ext>
            </a:extLst>
          </p:cNvPr>
          <p:cNvSpPr txBox="1"/>
          <p:nvPr/>
        </p:nvSpPr>
        <p:spPr>
          <a:xfrm>
            <a:off x="4431526" y="3873307"/>
            <a:ext cx="1524585" cy="276999"/>
          </a:xfrm>
          <a:prstGeom prst="rect">
            <a:avLst/>
          </a:prstGeom>
          <a:solidFill>
            <a:schemeClr val="tx2"/>
          </a:solidFill>
          <a:ln>
            <a:solidFill>
              <a:schemeClr val="tx1"/>
            </a:solidFill>
          </a:ln>
        </p:spPr>
        <p:txBody>
          <a:bodyPr wrap="none" rtlCol="0">
            <a:spAutoFit/>
          </a:bodyPr>
          <a:lstStyle/>
          <a:p>
            <a:r>
              <a:rPr lang="en-US" sz="1200" dirty="0"/>
              <a:t>May </a:t>
            </a:r>
            <a:r>
              <a:rPr lang="en-US" sz="1200" dirty="0" err="1"/>
              <a:t>VarQ</a:t>
            </a:r>
            <a:r>
              <a:rPr lang="en-US" sz="1200" dirty="0"/>
              <a:t> 14.2 kcfs</a:t>
            </a:r>
          </a:p>
        </p:txBody>
      </p:sp>
      <p:cxnSp>
        <p:nvCxnSpPr>
          <p:cNvPr id="15" name="Straight Arrow Connector 14">
            <a:extLst>
              <a:ext uri="{FF2B5EF4-FFF2-40B4-BE49-F238E27FC236}">
                <a16:creationId xmlns:a16="http://schemas.microsoft.com/office/drawing/2014/main" id="{7619D9CF-CA8B-4B91-9BFF-D4D4FF09A90A}"/>
              </a:ext>
            </a:extLst>
          </p:cNvPr>
          <p:cNvCxnSpPr>
            <a:cxnSpLocks/>
            <a:stCxn id="14" idx="2"/>
          </p:cNvCxnSpPr>
          <p:nvPr/>
        </p:nvCxnSpPr>
        <p:spPr>
          <a:xfrm>
            <a:off x="5193819" y="4150306"/>
            <a:ext cx="991240" cy="1057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F62A395-E933-45B9-8D37-B55E04EE1659}"/>
              </a:ext>
            </a:extLst>
          </p:cNvPr>
          <p:cNvCxnSpPr>
            <a:cxnSpLocks/>
          </p:cNvCxnSpPr>
          <p:nvPr/>
        </p:nvCxnSpPr>
        <p:spPr>
          <a:xfrm>
            <a:off x="5179226" y="3002973"/>
            <a:ext cx="1102467" cy="1368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0BDC6CC-341E-41DD-A71C-46072EB926BE}"/>
              </a:ext>
            </a:extLst>
          </p:cNvPr>
          <p:cNvSpPr/>
          <p:nvPr/>
        </p:nvSpPr>
        <p:spPr>
          <a:xfrm>
            <a:off x="1257300" y="6048375"/>
            <a:ext cx="8315325" cy="310997"/>
          </a:xfrm>
          <a:prstGeom prst="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501549" y="5907599"/>
            <a:ext cx="7528962" cy="950401"/>
            <a:chOff x="132145" y="4533455"/>
            <a:chExt cx="11945555" cy="1308374"/>
          </a:xfrm>
        </p:grpSpPr>
        <p:pic>
          <p:nvPicPr>
            <p:cNvPr id="5" name="Picture 5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6941" b="84143"/>
            <a:stretch/>
          </p:blipFill>
          <p:spPr bwMode="auto">
            <a:xfrm>
              <a:off x="132145" y="4533455"/>
              <a:ext cx="3035300" cy="1308374"/>
            </a:xfrm>
            <a:prstGeom prst="rect">
              <a:avLst/>
            </a:prstGeom>
            <a:solidFill>
              <a:srgbClr val="FFFFFF"/>
            </a:solidFill>
            <a:ln>
              <a:noFill/>
            </a:ln>
            <a:effectLst/>
          </p:spPr>
        </p:pic>
        <p:pic>
          <p:nvPicPr>
            <p:cNvPr id="6" name="Picture 5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478" r="22962" b="84143"/>
            <a:stretch/>
          </p:blipFill>
          <p:spPr bwMode="auto">
            <a:xfrm>
              <a:off x="3053145" y="4533455"/>
              <a:ext cx="9024555" cy="1308374"/>
            </a:xfrm>
            <a:prstGeom prst="rect">
              <a:avLst/>
            </a:prstGeom>
            <a:solidFill>
              <a:srgbClr val="FFFFFF"/>
            </a:solidFill>
            <a:ln>
              <a:noFill/>
            </a:ln>
            <a:effectLst/>
          </p:spPr>
        </p:pic>
      </p:grpSp>
      <p:sp>
        <p:nvSpPr>
          <p:cNvPr id="3" name="TextBox 2">
            <a:extLst>
              <a:ext uri="{FF2B5EF4-FFF2-40B4-BE49-F238E27FC236}">
                <a16:creationId xmlns:a16="http://schemas.microsoft.com/office/drawing/2014/main" id="{24A3B52F-5E54-48DE-8F7A-BEF7D0E967E5}"/>
              </a:ext>
            </a:extLst>
          </p:cNvPr>
          <p:cNvSpPr txBox="1"/>
          <p:nvPr/>
        </p:nvSpPr>
        <p:spPr>
          <a:xfrm>
            <a:off x="7564289" y="1580459"/>
            <a:ext cx="1390857" cy="1477328"/>
          </a:xfrm>
          <a:prstGeom prst="rect">
            <a:avLst/>
          </a:prstGeom>
          <a:noFill/>
          <a:ln w="28575">
            <a:solidFill>
              <a:schemeClr val="accent6">
                <a:lumMod val="40000"/>
                <a:lumOff val="60000"/>
              </a:schemeClr>
            </a:solidFill>
            <a:prstDash val="dash"/>
          </a:ln>
        </p:spPr>
        <p:txBody>
          <a:bodyPr wrap="square" rtlCol="0">
            <a:spAutoFit/>
          </a:bodyPr>
          <a:lstStyle/>
          <a:p>
            <a:pPr algn="ctr"/>
            <a:r>
              <a:rPr lang="en-US" dirty="0"/>
              <a:t>Forecast Values are</a:t>
            </a:r>
          </a:p>
          <a:p>
            <a:pPr algn="ctr"/>
            <a:r>
              <a:rPr lang="en-US" dirty="0"/>
              <a:t>Conceptual Plan</a:t>
            </a:r>
          </a:p>
          <a:p>
            <a:pPr algn="ctr"/>
            <a:endParaRPr lang="en-US" dirty="0"/>
          </a:p>
        </p:txBody>
      </p:sp>
      <p:sp>
        <p:nvSpPr>
          <p:cNvPr id="19" name="TextBox 18">
            <a:extLst>
              <a:ext uri="{FF2B5EF4-FFF2-40B4-BE49-F238E27FC236}">
                <a16:creationId xmlns:a16="http://schemas.microsoft.com/office/drawing/2014/main" id="{BB963A2A-54C5-46B7-B979-B414C10EB764}"/>
              </a:ext>
            </a:extLst>
          </p:cNvPr>
          <p:cNvSpPr txBox="1"/>
          <p:nvPr/>
        </p:nvSpPr>
        <p:spPr>
          <a:xfrm>
            <a:off x="3680626" y="2826954"/>
            <a:ext cx="1484702" cy="461665"/>
          </a:xfrm>
          <a:prstGeom prst="rect">
            <a:avLst/>
          </a:prstGeom>
          <a:solidFill>
            <a:schemeClr val="tx2"/>
          </a:solidFill>
          <a:ln>
            <a:solidFill>
              <a:schemeClr val="tx1"/>
            </a:solidFill>
          </a:ln>
        </p:spPr>
        <p:txBody>
          <a:bodyPr wrap="square" rtlCol="0">
            <a:spAutoFit/>
          </a:bodyPr>
          <a:lstStyle/>
          <a:p>
            <a:r>
              <a:rPr lang="en-US" sz="1200" dirty="0"/>
              <a:t>Full QPHC for start</a:t>
            </a:r>
          </a:p>
          <a:p>
            <a:r>
              <a:rPr lang="en-US" sz="1200" dirty="0"/>
              <a:t>of sturgeon pulse</a:t>
            </a:r>
          </a:p>
        </p:txBody>
      </p:sp>
      <p:sp>
        <p:nvSpPr>
          <p:cNvPr id="22" name="TextBox 21">
            <a:extLst>
              <a:ext uri="{FF2B5EF4-FFF2-40B4-BE49-F238E27FC236}">
                <a16:creationId xmlns:a16="http://schemas.microsoft.com/office/drawing/2014/main" id="{9DF96B5E-BA21-441E-950D-FCCB80A4982C}"/>
              </a:ext>
            </a:extLst>
          </p:cNvPr>
          <p:cNvSpPr txBox="1"/>
          <p:nvPr/>
        </p:nvSpPr>
        <p:spPr>
          <a:xfrm rot="16200000">
            <a:off x="5480704" y="3675245"/>
            <a:ext cx="2035263" cy="523220"/>
          </a:xfrm>
          <a:prstGeom prst="rect">
            <a:avLst/>
          </a:prstGeom>
          <a:noFill/>
        </p:spPr>
        <p:txBody>
          <a:bodyPr wrap="square" rtlCol="0">
            <a:spAutoFit/>
          </a:bodyPr>
          <a:lstStyle/>
          <a:p>
            <a:r>
              <a:rPr lang="en-US" sz="1400" dirty="0"/>
              <a:t>Sturgeon Pulse Volume</a:t>
            </a:r>
          </a:p>
        </p:txBody>
      </p:sp>
    </p:spTree>
    <p:extLst>
      <p:ext uri="{BB962C8B-B14F-4D97-AF65-F5344CB8AC3E}">
        <p14:creationId xmlns:p14="http://schemas.microsoft.com/office/powerpoint/2010/main" val="13032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MAY 1</a:t>
            </a:r>
            <a:r>
              <a:rPr lang="en-US" sz="2400" baseline="30000" dirty="0"/>
              <a:t>st</a:t>
            </a:r>
            <a:r>
              <a:rPr lang="en-US" sz="2400" dirty="0"/>
              <a:t> Water Supply Forecast and biop objectives</a:t>
            </a:r>
          </a:p>
        </p:txBody>
      </p:sp>
      <p:sp>
        <p:nvSpPr>
          <p:cNvPr id="4" name="Slide Number Placeholder 3"/>
          <p:cNvSpPr>
            <a:spLocks noGrp="1"/>
          </p:cNvSpPr>
          <p:nvPr>
            <p:ph type="sldNum" sz="quarter" idx="4294967295"/>
          </p:nvPr>
        </p:nvSpPr>
        <p:spPr>
          <a:xfrm>
            <a:off x="5446713" y="6426200"/>
            <a:ext cx="977900" cy="241300"/>
          </a:xfrm>
          <a:prstGeom prst="rect">
            <a:avLst/>
          </a:prstGeom>
        </p:spPr>
        <p:txBody>
          <a:bodyPr/>
          <a:lstStyle/>
          <a:p>
            <a:pPr>
              <a:defRPr/>
            </a:pPr>
            <a:fld id="{6A0F1BE9-3C16-41C4-881F-046A54A4CB0A}" type="slidenum">
              <a:rPr lang="en-US" smtClean="0">
                <a:solidFill>
                  <a:srgbClr val="000000">
                    <a:lumMod val="75000"/>
                    <a:lumOff val="25000"/>
                  </a:srgbClr>
                </a:solidFill>
              </a:rPr>
              <a:pPr>
                <a:defRPr/>
              </a:pPr>
              <a:t>3</a:t>
            </a:fld>
            <a:endParaRPr lang="en-US" dirty="0">
              <a:solidFill>
                <a:srgbClr val="000000">
                  <a:lumMod val="75000"/>
                  <a:lumOff val="25000"/>
                </a:srgbClr>
              </a:solidFill>
            </a:endParaRPr>
          </a:p>
        </p:txBody>
      </p:sp>
      <p:sp>
        <p:nvSpPr>
          <p:cNvPr id="7" name="Content Placeholder 3"/>
          <p:cNvSpPr>
            <a:spLocks noGrp="1"/>
          </p:cNvSpPr>
          <p:nvPr>
            <p:ph sz="quarter" idx="4294967295"/>
          </p:nvPr>
        </p:nvSpPr>
        <p:spPr>
          <a:xfrm>
            <a:off x="406400" y="1225550"/>
            <a:ext cx="5791200" cy="4718050"/>
          </a:xfrm>
          <a:prstGeom prst="rect">
            <a:avLst/>
          </a:prstGeom>
        </p:spPr>
        <p:txBody>
          <a:bodyPr/>
          <a:lstStyle/>
          <a:p>
            <a:pPr marL="342900" indent="-342900">
              <a:buFont typeface="Arial" panose="020B0604020202020204" pitchFamily="34" charset="0"/>
              <a:buChar char="•"/>
            </a:pPr>
            <a:r>
              <a:rPr lang="en-US" sz="2000" dirty="0"/>
              <a:t>April-August inflow forecast for Libby Dam is 5.13 million acre-feet (MAF)</a:t>
            </a:r>
          </a:p>
          <a:p>
            <a:pPr marL="665162" lvl="2" indent="-342900">
              <a:buFont typeface="Courier New" panose="02070309020205020404" pitchFamily="49" charset="0"/>
              <a:buChar char="o"/>
            </a:pPr>
            <a:r>
              <a:rPr lang="en-US" sz="1800" dirty="0"/>
              <a:t>Forecast is 82% of average</a:t>
            </a:r>
          </a:p>
          <a:p>
            <a:pPr marL="665162" lvl="2" indent="-342900">
              <a:buFont typeface="Courier New" panose="02070309020205020404" pitchFamily="49" charset="0"/>
              <a:buChar char="o"/>
            </a:pPr>
            <a:r>
              <a:rPr lang="en-US" sz="1800" dirty="0"/>
              <a:t>Sturgeon Volume is 0.8 MAF</a:t>
            </a:r>
          </a:p>
          <a:p>
            <a:pPr marL="665162" lvl="2" indent="-342900">
              <a:buFont typeface="Courier New" panose="02070309020205020404" pitchFamily="49" charset="0"/>
              <a:buChar char="o"/>
            </a:pPr>
            <a:r>
              <a:rPr lang="en-US" sz="1800" dirty="0"/>
              <a:t>Bull trout minimum flows following the Sturgeon Pulse through Aug 31 is 7 kcfs</a:t>
            </a:r>
          </a:p>
          <a:p>
            <a:pPr marL="665162" lvl="2" indent="-342900">
              <a:buFont typeface="Courier New" panose="02070309020205020404" pitchFamily="49" charset="0"/>
              <a:buChar char="o"/>
            </a:pPr>
            <a:endParaRPr lang="en-US" sz="1800" dirty="0"/>
          </a:p>
          <a:p>
            <a:pPr marL="665162" lvl="2" indent="-342900">
              <a:buFont typeface="Courier New" panose="02070309020205020404" pitchFamily="49" charset="0"/>
              <a:buChar char="o"/>
            </a:pPr>
            <a:endParaRPr lang="en-US" sz="1800" dirty="0"/>
          </a:p>
          <a:p>
            <a:pPr marL="342900" lvl="1" indent="-342900">
              <a:buFont typeface="Arial" panose="020B0604020202020204" pitchFamily="34" charset="0"/>
              <a:buChar char="•"/>
            </a:pPr>
            <a:r>
              <a:rPr lang="en-US" sz="2000" dirty="0"/>
              <a:t>Libby Water Supply Forecast Trend:</a:t>
            </a:r>
          </a:p>
        </p:txBody>
      </p:sp>
      <p:sp>
        <p:nvSpPr>
          <p:cNvPr id="8" name="Content Placeholder 4"/>
          <p:cNvSpPr>
            <a:spLocks noGrp="1"/>
          </p:cNvSpPr>
          <p:nvPr>
            <p:ph sz="quarter" idx="4294967295"/>
          </p:nvPr>
        </p:nvSpPr>
        <p:spPr>
          <a:xfrm>
            <a:off x="5892800" y="1225550"/>
            <a:ext cx="5689600" cy="4718050"/>
          </a:xfrm>
          <a:prstGeom prst="rect">
            <a:avLst/>
          </a:prstGeom>
        </p:spPr>
        <p:txBody>
          <a:bodyPr/>
          <a:lstStyle/>
          <a:p>
            <a:pPr marL="665162" lvl="2" indent="-342900">
              <a:buFont typeface="Courier New" panose="02070309020205020404" pitchFamily="49" charset="0"/>
              <a:buChar char="o"/>
            </a:pPr>
            <a:r>
              <a:rPr lang="en-US" sz="1800" dirty="0">
                <a:solidFill>
                  <a:schemeClr val="tx1"/>
                </a:solidFill>
              </a:rPr>
              <a:t>Libby flow augmentation draft to 10 ft from full (2449 ft) end of September</a:t>
            </a:r>
            <a:endParaRPr lang="en-US" sz="2000" dirty="0"/>
          </a:p>
          <a:p>
            <a:endParaRPr lang="en-US" dirty="0"/>
          </a:p>
        </p:txBody>
      </p:sp>
      <p:pic>
        <p:nvPicPr>
          <p:cNvPr id="6" name="Picture 5">
            <a:extLst>
              <a:ext uri="{FF2B5EF4-FFF2-40B4-BE49-F238E27FC236}">
                <a16:creationId xmlns:a16="http://schemas.microsoft.com/office/drawing/2014/main" id="{D7EAD092-19F7-95F4-386C-760EC062D7BF}"/>
              </a:ext>
            </a:extLst>
          </p:cNvPr>
          <p:cNvPicPr>
            <a:picLocks noChangeAspect="1"/>
          </p:cNvPicPr>
          <p:nvPr/>
        </p:nvPicPr>
        <p:blipFill>
          <a:blip r:embed="rId3"/>
          <a:stretch>
            <a:fillRect/>
          </a:stretch>
        </p:blipFill>
        <p:spPr>
          <a:xfrm>
            <a:off x="166687" y="3928669"/>
            <a:ext cx="11858625" cy="2800350"/>
          </a:xfrm>
          <a:prstGeom prst="rect">
            <a:avLst/>
          </a:prstGeom>
        </p:spPr>
      </p:pic>
    </p:spTree>
    <p:extLst>
      <p:ext uri="{BB962C8B-B14F-4D97-AF65-F5344CB8AC3E}">
        <p14:creationId xmlns:p14="http://schemas.microsoft.com/office/powerpoint/2010/main" val="325847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84E30-56D3-670F-D81E-5C7928BD5E12}"/>
              </a:ext>
            </a:extLst>
          </p:cNvPr>
          <p:cNvPicPr>
            <a:picLocks noChangeAspect="1"/>
          </p:cNvPicPr>
          <p:nvPr/>
        </p:nvPicPr>
        <p:blipFill>
          <a:blip r:embed="rId3"/>
          <a:stretch>
            <a:fillRect/>
          </a:stretch>
        </p:blipFill>
        <p:spPr>
          <a:xfrm>
            <a:off x="157162" y="1009650"/>
            <a:ext cx="11877675" cy="4838700"/>
          </a:xfrm>
          <a:prstGeom prst="rect">
            <a:avLst/>
          </a:prstGeom>
        </p:spPr>
      </p:pic>
    </p:spTree>
    <p:extLst>
      <p:ext uri="{BB962C8B-B14F-4D97-AF65-F5344CB8AC3E}">
        <p14:creationId xmlns:p14="http://schemas.microsoft.com/office/powerpoint/2010/main" val="403109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8A6F61-1F32-4FC0-A8FC-2928F3A220B1}"/>
              </a:ext>
            </a:extLst>
          </p:cNvPr>
          <p:cNvSpPr txBox="1"/>
          <p:nvPr/>
        </p:nvSpPr>
        <p:spPr>
          <a:xfrm>
            <a:off x="2135108" y="253591"/>
            <a:ext cx="7921783" cy="584775"/>
          </a:xfrm>
          <a:prstGeom prst="rect">
            <a:avLst/>
          </a:prstGeom>
          <a:noFill/>
        </p:spPr>
        <p:txBody>
          <a:bodyPr wrap="square" rtlCol="0">
            <a:spAutoFit/>
          </a:bodyPr>
          <a:lstStyle/>
          <a:p>
            <a:pPr algn="ctr"/>
            <a:r>
              <a:rPr kumimoji="0" lang="en-US" sz="3200" b="1" i="0" u="none" strike="noStrike" kern="1200" cap="all"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Flow Augmentation PLAN</a:t>
            </a:r>
            <a:endParaRPr lang="en-US" sz="2400" b="1" dirty="0"/>
          </a:p>
        </p:txBody>
      </p:sp>
      <p:sp>
        <p:nvSpPr>
          <p:cNvPr id="3" name="Content Placeholder 3">
            <a:extLst>
              <a:ext uri="{FF2B5EF4-FFF2-40B4-BE49-F238E27FC236}">
                <a16:creationId xmlns:a16="http://schemas.microsoft.com/office/drawing/2014/main" id="{92C78262-DE64-4289-B368-10C51ABF5ECD}"/>
              </a:ext>
            </a:extLst>
          </p:cNvPr>
          <p:cNvSpPr txBox="1">
            <a:spLocks/>
          </p:cNvSpPr>
          <p:nvPr/>
        </p:nvSpPr>
        <p:spPr bwMode="auto">
          <a:xfrm>
            <a:off x="406400" y="1225550"/>
            <a:ext cx="11320026" cy="471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Spring Refill Began on May 1</a:t>
            </a:r>
            <a:r>
              <a:rPr lang="en-US" sz="2000" baseline="30000" dirty="0"/>
              <a:t>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Sturgeon augmentation flow modeled to start on May 18</a:t>
            </a:r>
            <a:r>
              <a:rPr lang="en-US" sz="2000" baseline="30000" dirty="0"/>
              <a:t>th </a:t>
            </a:r>
            <a:r>
              <a:rPr lang="en-US" sz="2000" dirty="0"/>
              <a:t>and ramp up discharges from Libby Dam to ~25 kcfs (powerhouse capacity). Maintain powerhouse pulse discharge for approximately ~17* days, followed by a relatively quick recession to an approximate flat to descending summer flow.</a:t>
            </a:r>
          </a:p>
          <a:p>
            <a:pPr marL="569913" lvl="1" indent="-342900">
              <a:buFont typeface="Courier New" panose="02070309020205020404" pitchFamily="49" charset="0"/>
              <a:buChar char="o"/>
            </a:pPr>
            <a:r>
              <a:rPr lang="en-US" sz="2000" dirty="0"/>
              <a:t>Target to Maintain Bonners Ferry at or above 30 kcfs: 	~18 Days (Median)</a:t>
            </a:r>
          </a:p>
          <a:p>
            <a:pPr marL="569913" lvl="1" indent="-342900">
              <a:buFont typeface="Courier New" panose="02070309020205020404" pitchFamily="49" charset="0"/>
              <a:buChar char="o"/>
            </a:pPr>
            <a:r>
              <a:rPr lang="en-US" sz="2000" dirty="0"/>
              <a:t>Likely unable to maintain Bonners Ferry stage at or above 1760’</a:t>
            </a:r>
          </a:p>
          <a:p>
            <a:endParaRPr lang="en-US" sz="2000" dirty="0"/>
          </a:p>
          <a:p>
            <a:pPr marL="342900" indent="-342900">
              <a:buFont typeface="Arial" panose="020B0604020202020204" pitchFamily="34" charset="0"/>
              <a:buChar char="•"/>
            </a:pPr>
            <a:r>
              <a:rPr lang="en-US" sz="2000" dirty="0"/>
              <a:t>Decrease discharge (post-powerhouse pulse) at Libby Dam to summer flat flow following BiOp ramping rates.</a:t>
            </a:r>
          </a:p>
          <a:p>
            <a:pPr marL="0" lvl="1" indent="0">
              <a:buNone/>
            </a:pPr>
            <a:endParaRPr lang="en-US" sz="2000" dirty="0"/>
          </a:p>
          <a:p>
            <a:pPr marL="342900" lvl="1" indent="-342900">
              <a:buFont typeface="Arial" panose="020B0604020202020204" pitchFamily="34" charset="0"/>
              <a:buChar char="•"/>
            </a:pPr>
            <a:r>
              <a:rPr lang="en-US" sz="2000" dirty="0"/>
              <a:t>Lake Koocanusa End of September Target is 2449.0 ft, depending upon inflows</a:t>
            </a:r>
          </a:p>
          <a:p>
            <a:pPr marL="0" lvl="1" indent="0">
              <a:buNone/>
            </a:pPr>
            <a:endParaRPr lang="en-US" sz="2000" dirty="0"/>
          </a:p>
          <a:p>
            <a:pPr marL="0" lvl="1" indent="0">
              <a:buNone/>
            </a:pPr>
            <a:r>
              <a:rPr lang="en-US" sz="1600" dirty="0"/>
              <a:t>* in season management and observed inflows may cause these values to change.</a:t>
            </a:r>
          </a:p>
          <a:p>
            <a:pPr marL="0" lvl="1" indent="0">
              <a:buNone/>
            </a:pPr>
            <a:endParaRPr lang="en-US" sz="2000" dirty="0"/>
          </a:p>
        </p:txBody>
      </p:sp>
    </p:spTree>
    <p:extLst>
      <p:ext uri="{BB962C8B-B14F-4D97-AF65-F5344CB8AC3E}">
        <p14:creationId xmlns:p14="http://schemas.microsoft.com/office/powerpoint/2010/main" val="201074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0998CA-8ED5-1647-8A28-3CB57D0A3B5B}"/>
              </a:ext>
            </a:extLst>
          </p:cNvPr>
          <p:cNvPicPr>
            <a:picLocks noChangeAspect="1"/>
          </p:cNvPicPr>
          <p:nvPr/>
        </p:nvPicPr>
        <p:blipFill>
          <a:blip r:embed="rId2"/>
          <a:stretch>
            <a:fillRect/>
          </a:stretch>
        </p:blipFill>
        <p:spPr>
          <a:xfrm>
            <a:off x="1761368" y="283191"/>
            <a:ext cx="8669263" cy="6291617"/>
          </a:xfrm>
          <a:prstGeom prst="rect">
            <a:avLst/>
          </a:prstGeom>
        </p:spPr>
      </p:pic>
    </p:spTree>
    <p:extLst>
      <p:ext uri="{BB962C8B-B14F-4D97-AF65-F5344CB8AC3E}">
        <p14:creationId xmlns:p14="http://schemas.microsoft.com/office/powerpoint/2010/main" val="299240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1C6CB-44E2-E791-5AF7-72CB83107CF3}"/>
              </a:ext>
            </a:extLst>
          </p:cNvPr>
          <p:cNvPicPr>
            <a:picLocks noChangeAspect="1"/>
          </p:cNvPicPr>
          <p:nvPr/>
        </p:nvPicPr>
        <p:blipFill>
          <a:blip r:embed="rId2"/>
          <a:stretch>
            <a:fillRect/>
          </a:stretch>
        </p:blipFill>
        <p:spPr>
          <a:xfrm>
            <a:off x="1506682" y="84534"/>
            <a:ext cx="9258300" cy="6746986"/>
          </a:xfrm>
          <a:prstGeom prst="rect">
            <a:avLst/>
          </a:prstGeom>
        </p:spPr>
      </p:pic>
      <p:sp>
        <p:nvSpPr>
          <p:cNvPr id="8" name="TextBox 7"/>
          <p:cNvSpPr txBox="1"/>
          <p:nvPr/>
        </p:nvSpPr>
        <p:spPr>
          <a:xfrm>
            <a:off x="5454869" y="2967335"/>
            <a:ext cx="1576887" cy="276999"/>
          </a:xfrm>
          <a:prstGeom prst="rect">
            <a:avLst/>
          </a:prstGeom>
          <a:solidFill>
            <a:srgbClr val="FFFFFF"/>
          </a:solidFill>
          <a:ln>
            <a:solidFill>
              <a:schemeClr val="tx1"/>
            </a:solidFill>
          </a:ln>
        </p:spPr>
        <p:txBody>
          <a:bodyPr wrap="square" rtlCol="0">
            <a:spAutoFit/>
          </a:bodyPr>
          <a:lstStyle/>
          <a:p>
            <a:pPr algn="ctr"/>
            <a:r>
              <a:rPr lang="en-US" sz="1200" dirty="0"/>
              <a:t>VarQ Flow 14.3 kcfs</a:t>
            </a:r>
          </a:p>
        </p:txBody>
      </p:sp>
      <p:grpSp>
        <p:nvGrpSpPr>
          <p:cNvPr id="18" name="Group 17">
            <a:extLst>
              <a:ext uri="{FF2B5EF4-FFF2-40B4-BE49-F238E27FC236}">
                <a16:creationId xmlns:a16="http://schemas.microsoft.com/office/drawing/2014/main" id="{E40CE6D7-D485-4463-8DD7-E63975E5C964}"/>
              </a:ext>
            </a:extLst>
          </p:cNvPr>
          <p:cNvGrpSpPr/>
          <p:nvPr/>
        </p:nvGrpSpPr>
        <p:grpSpPr>
          <a:xfrm>
            <a:off x="7717964" y="2284176"/>
            <a:ext cx="439036" cy="2667364"/>
            <a:chOff x="7079809" y="2795156"/>
            <a:chExt cx="463991" cy="2673138"/>
          </a:xfrm>
        </p:grpSpPr>
        <p:sp>
          <p:nvSpPr>
            <p:cNvPr id="16" name="Trapezoid 15">
              <a:extLst>
                <a:ext uri="{FF2B5EF4-FFF2-40B4-BE49-F238E27FC236}">
                  <a16:creationId xmlns:a16="http://schemas.microsoft.com/office/drawing/2014/main" id="{39D6854D-7604-4E43-9D4E-68BA826C5BFF}"/>
                </a:ext>
              </a:extLst>
            </p:cNvPr>
            <p:cNvSpPr/>
            <p:nvPr/>
          </p:nvSpPr>
          <p:spPr>
            <a:xfrm>
              <a:off x="7079809" y="2795156"/>
              <a:ext cx="463991" cy="2673138"/>
            </a:xfrm>
            <a:prstGeom prst="trapezoid">
              <a:avLst>
                <a:gd name="adj" fmla="val 19944"/>
              </a:avLst>
            </a:prstGeom>
            <a:solidFill>
              <a:srgbClr val="F2A8E4">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BA6B3AF-A690-4C79-BB17-6D06B6054A2B}"/>
                </a:ext>
              </a:extLst>
            </p:cNvPr>
            <p:cNvSpPr/>
            <p:nvPr/>
          </p:nvSpPr>
          <p:spPr>
            <a:xfrm flipH="1">
              <a:off x="7191109" y="3743203"/>
              <a:ext cx="281909" cy="1725090"/>
            </a:xfrm>
            <a:prstGeom prst="rect">
              <a:avLst/>
            </a:prstGeom>
            <a:solidFill>
              <a:srgbClr val="F2A8E4">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0" name="Straight Arrow Connector 9"/>
          <p:cNvCxnSpPr>
            <a:cxnSpLocks/>
            <a:stCxn id="8" idx="3"/>
          </p:cNvCxnSpPr>
          <p:nvPr/>
        </p:nvCxnSpPr>
        <p:spPr>
          <a:xfrm>
            <a:off x="7031756" y="3105835"/>
            <a:ext cx="616504" cy="749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6568949" y="3433193"/>
            <a:ext cx="2667363" cy="369332"/>
          </a:xfrm>
          <a:prstGeom prst="rect">
            <a:avLst/>
          </a:prstGeom>
          <a:noFill/>
        </p:spPr>
        <p:txBody>
          <a:bodyPr wrap="square" rtlCol="0">
            <a:spAutoFit/>
          </a:bodyPr>
          <a:lstStyle/>
          <a:p>
            <a:r>
              <a:rPr lang="en-US" dirty="0"/>
              <a:t>Sturgeon Pulse Volume</a:t>
            </a:r>
          </a:p>
        </p:txBody>
      </p:sp>
    </p:spTree>
    <p:extLst>
      <p:ext uri="{BB962C8B-B14F-4D97-AF65-F5344CB8AC3E}">
        <p14:creationId xmlns:p14="http://schemas.microsoft.com/office/powerpoint/2010/main" val="302522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CD482-426D-296A-5A05-981508EF704F}"/>
              </a:ext>
            </a:extLst>
          </p:cNvPr>
          <p:cNvPicPr>
            <a:picLocks noChangeAspect="1"/>
          </p:cNvPicPr>
          <p:nvPr/>
        </p:nvPicPr>
        <p:blipFill>
          <a:blip r:embed="rId3"/>
          <a:stretch>
            <a:fillRect/>
          </a:stretch>
        </p:blipFill>
        <p:spPr>
          <a:xfrm>
            <a:off x="1496291" y="85322"/>
            <a:ext cx="9216736" cy="6699946"/>
          </a:xfrm>
          <a:prstGeom prst="rect">
            <a:avLst/>
          </a:prstGeom>
        </p:spPr>
      </p:pic>
      <p:cxnSp>
        <p:nvCxnSpPr>
          <p:cNvPr id="5" name="Straight Connector 4">
            <a:extLst>
              <a:ext uri="{FF2B5EF4-FFF2-40B4-BE49-F238E27FC236}">
                <a16:creationId xmlns:a16="http://schemas.microsoft.com/office/drawing/2014/main" id="{C078E10B-BABA-4F6C-B3CE-20EF298B1EE1}"/>
              </a:ext>
            </a:extLst>
          </p:cNvPr>
          <p:cNvCxnSpPr>
            <a:cxnSpLocks/>
          </p:cNvCxnSpPr>
          <p:nvPr/>
        </p:nvCxnSpPr>
        <p:spPr>
          <a:xfrm>
            <a:off x="7583130" y="2078011"/>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FBA50CD-0E4B-488F-9061-36F5B70F5662}"/>
              </a:ext>
            </a:extLst>
          </p:cNvPr>
          <p:cNvSpPr txBox="1"/>
          <p:nvPr/>
        </p:nvSpPr>
        <p:spPr>
          <a:xfrm>
            <a:off x="6204102" y="1800761"/>
            <a:ext cx="1453702" cy="369332"/>
          </a:xfrm>
          <a:prstGeom prst="rect">
            <a:avLst/>
          </a:prstGeom>
          <a:noFill/>
        </p:spPr>
        <p:txBody>
          <a:bodyPr wrap="square" rtlCol="0">
            <a:spAutoFit/>
          </a:bodyPr>
          <a:lstStyle/>
          <a:p>
            <a:r>
              <a:rPr lang="en-US" dirty="0">
                <a:solidFill>
                  <a:srgbClr val="FF0000"/>
                </a:solidFill>
              </a:rPr>
              <a:t>1760 ft Goal</a:t>
            </a:r>
          </a:p>
        </p:txBody>
      </p:sp>
      <p:cxnSp>
        <p:nvCxnSpPr>
          <p:cNvPr id="7" name="Straight Connector 6">
            <a:extLst>
              <a:ext uri="{FF2B5EF4-FFF2-40B4-BE49-F238E27FC236}">
                <a16:creationId xmlns:a16="http://schemas.microsoft.com/office/drawing/2014/main" id="{FA7EA7F3-F692-4826-91B0-744ED68401D6}"/>
              </a:ext>
            </a:extLst>
          </p:cNvPr>
          <p:cNvCxnSpPr>
            <a:cxnSpLocks/>
          </p:cNvCxnSpPr>
          <p:nvPr/>
        </p:nvCxnSpPr>
        <p:spPr>
          <a:xfrm>
            <a:off x="7791162" y="1140537"/>
            <a:ext cx="0" cy="93747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1C0789F-FFA7-4162-B0E0-E13AC699973A}"/>
              </a:ext>
            </a:extLst>
          </p:cNvPr>
          <p:cNvCxnSpPr>
            <a:cxnSpLocks/>
          </p:cNvCxnSpPr>
          <p:nvPr/>
        </p:nvCxnSpPr>
        <p:spPr>
          <a:xfrm>
            <a:off x="8142499" y="1140537"/>
            <a:ext cx="0" cy="93747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1C2459C-F391-495B-B907-90AE13A3E2D0}"/>
              </a:ext>
            </a:extLst>
          </p:cNvPr>
          <p:cNvSpPr txBox="1"/>
          <p:nvPr/>
        </p:nvSpPr>
        <p:spPr>
          <a:xfrm>
            <a:off x="7099905" y="771204"/>
            <a:ext cx="1918949" cy="369332"/>
          </a:xfrm>
          <a:prstGeom prst="rect">
            <a:avLst/>
          </a:prstGeom>
          <a:noFill/>
        </p:spPr>
        <p:txBody>
          <a:bodyPr wrap="square" rtlCol="0">
            <a:spAutoFit/>
          </a:bodyPr>
          <a:lstStyle/>
          <a:p>
            <a:pPr algn="ctr"/>
            <a:r>
              <a:rPr lang="en-US" dirty="0">
                <a:solidFill>
                  <a:srgbClr val="FF0000"/>
                </a:solidFill>
              </a:rPr>
              <a:t>0 Days Median</a:t>
            </a:r>
          </a:p>
        </p:txBody>
      </p:sp>
    </p:spTree>
    <p:extLst>
      <p:ext uri="{BB962C8B-B14F-4D97-AF65-F5344CB8AC3E}">
        <p14:creationId xmlns:p14="http://schemas.microsoft.com/office/powerpoint/2010/main" val="97225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6E3D40-7DDE-9B12-778C-2B56A8ADA098}"/>
              </a:ext>
            </a:extLst>
          </p:cNvPr>
          <p:cNvPicPr>
            <a:picLocks noChangeAspect="1"/>
          </p:cNvPicPr>
          <p:nvPr/>
        </p:nvPicPr>
        <p:blipFill>
          <a:blip r:embed="rId3"/>
          <a:stretch>
            <a:fillRect/>
          </a:stretch>
        </p:blipFill>
        <p:spPr>
          <a:xfrm>
            <a:off x="1475510" y="62889"/>
            <a:ext cx="9227466" cy="6722375"/>
          </a:xfrm>
          <a:prstGeom prst="rect">
            <a:avLst/>
          </a:prstGeom>
        </p:spPr>
      </p:pic>
      <p:cxnSp>
        <p:nvCxnSpPr>
          <p:cNvPr id="6" name="Straight Connector 5">
            <a:extLst>
              <a:ext uri="{FF2B5EF4-FFF2-40B4-BE49-F238E27FC236}">
                <a16:creationId xmlns:a16="http://schemas.microsoft.com/office/drawing/2014/main" id="{BD44AC91-ED5E-4931-BB0B-D0A7A58A058A}"/>
              </a:ext>
            </a:extLst>
          </p:cNvPr>
          <p:cNvCxnSpPr>
            <a:cxnSpLocks/>
          </p:cNvCxnSpPr>
          <p:nvPr/>
        </p:nvCxnSpPr>
        <p:spPr>
          <a:xfrm>
            <a:off x="7462538" y="3868882"/>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128337-9841-4158-B419-575B85F6323B}"/>
              </a:ext>
            </a:extLst>
          </p:cNvPr>
          <p:cNvSpPr txBox="1"/>
          <p:nvPr/>
        </p:nvSpPr>
        <p:spPr>
          <a:xfrm>
            <a:off x="6142734" y="3548017"/>
            <a:ext cx="1453702" cy="369332"/>
          </a:xfrm>
          <a:prstGeom prst="rect">
            <a:avLst/>
          </a:prstGeom>
          <a:noFill/>
        </p:spPr>
        <p:txBody>
          <a:bodyPr wrap="square" rtlCol="0">
            <a:spAutoFit/>
          </a:bodyPr>
          <a:lstStyle/>
          <a:p>
            <a:r>
              <a:rPr lang="en-US" dirty="0">
                <a:solidFill>
                  <a:srgbClr val="FF0000"/>
                </a:solidFill>
              </a:rPr>
              <a:t>30 kcfs Goal</a:t>
            </a:r>
          </a:p>
        </p:txBody>
      </p:sp>
      <p:cxnSp>
        <p:nvCxnSpPr>
          <p:cNvPr id="11" name="Straight Connector 10">
            <a:extLst>
              <a:ext uri="{FF2B5EF4-FFF2-40B4-BE49-F238E27FC236}">
                <a16:creationId xmlns:a16="http://schemas.microsoft.com/office/drawing/2014/main" id="{B4780508-B655-4FEF-9948-04E963BB5045}"/>
              </a:ext>
            </a:extLst>
          </p:cNvPr>
          <p:cNvCxnSpPr>
            <a:cxnSpLocks/>
          </p:cNvCxnSpPr>
          <p:nvPr/>
        </p:nvCxnSpPr>
        <p:spPr>
          <a:xfrm>
            <a:off x="7751775" y="2377616"/>
            <a:ext cx="0" cy="14912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9E0FF4-2391-469D-A9B0-1F7B5DD1B5D5}"/>
              </a:ext>
            </a:extLst>
          </p:cNvPr>
          <p:cNvCxnSpPr>
            <a:cxnSpLocks/>
          </p:cNvCxnSpPr>
          <p:nvPr/>
        </p:nvCxnSpPr>
        <p:spPr>
          <a:xfrm>
            <a:off x="8115133" y="2377616"/>
            <a:ext cx="0" cy="149126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AF3A14-D034-4D1E-A995-5C5E8D880B13}"/>
              </a:ext>
            </a:extLst>
          </p:cNvPr>
          <p:cNvSpPr txBox="1"/>
          <p:nvPr/>
        </p:nvSpPr>
        <p:spPr>
          <a:xfrm>
            <a:off x="6869585" y="1924471"/>
            <a:ext cx="1918949" cy="369332"/>
          </a:xfrm>
          <a:prstGeom prst="rect">
            <a:avLst/>
          </a:prstGeom>
          <a:noFill/>
        </p:spPr>
        <p:txBody>
          <a:bodyPr wrap="square" rtlCol="0">
            <a:spAutoFit/>
          </a:bodyPr>
          <a:lstStyle/>
          <a:p>
            <a:pPr algn="ctr"/>
            <a:r>
              <a:rPr lang="en-US" dirty="0">
                <a:solidFill>
                  <a:srgbClr val="FF0000"/>
                </a:solidFill>
              </a:rPr>
              <a:t>18 Days Median</a:t>
            </a:r>
          </a:p>
        </p:txBody>
      </p:sp>
    </p:spTree>
    <p:extLst>
      <p:ext uri="{BB962C8B-B14F-4D97-AF65-F5344CB8AC3E}">
        <p14:creationId xmlns:p14="http://schemas.microsoft.com/office/powerpoint/2010/main" val="2701778207"/>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494DD6335FB74FA95D5708E9003C46" ma:contentTypeVersion="3" ma:contentTypeDescription="Create a new document." ma:contentTypeScope="" ma:versionID="b29c6ea0647ea1d3b7c680325633ac6b">
  <xsd:schema xmlns:xsd="http://www.w3.org/2001/XMLSchema" xmlns:xs="http://www.w3.org/2001/XMLSchema" xmlns:p="http://schemas.microsoft.com/office/2006/metadata/properties" xmlns:ns2="e86c0487-b88b-44ab-bc5c-d94d479c6d81" targetNamespace="http://schemas.microsoft.com/office/2006/metadata/properties" ma:root="true" ma:fieldsID="b2a9f9dcf7a7ebef869bc36bff5edbf7" ns2:_="">
    <xsd:import namespace="e86c0487-b88b-44ab-bc5c-d94d479c6d8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c0487-b88b-44ab-bc5c-d94d479c6d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8C2CD5-50C2-4A7C-996A-3D6312B83669}">
  <ds:schemaRef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e86c0487-b88b-44ab-bc5c-d94d479c6d81"/>
    <ds:schemaRef ds:uri="http://purl.org/dc/terms/"/>
    <ds:schemaRef ds:uri="http://purl.org/dc/elements/1.1/"/>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9D79CCB6-86F6-4508-B6B4-CBA0C6B7B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c0487-b88b-44ab-bc5c-d94d479c6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15698</TotalTime>
  <Words>407</Words>
  <Application>Microsoft Office PowerPoint</Application>
  <PresentationFormat>Widescreen</PresentationFormat>
  <Paragraphs>58</Paragraphs>
  <Slides>12</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Courier New</vt:lpstr>
      <vt:lpstr>Content Templates</vt:lpstr>
      <vt:lpstr>Chart Color Templates</vt:lpstr>
      <vt:lpstr>Libby dam sturgeon operations 2024 </vt:lpstr>
      <vt:lpstr>PowerPoint Presentation</vt:lpstr>
      <vt:lpstr>MAY 1st Water Supply Forecast and biop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Basdekas, Leon CIV USARMY CENWS (USA)</cp:lastModifiedBy>
  <cp:revision>582</cp:revision>
  <dcterms:created xsi:type="dcterms:W3CDTF">2017-02-20T05:10:01Z</dcterms:created>
  <dcterms:modified xsi:type="dcterms:W3CDTF">2024-05-07T23:39:45Z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0x01010065494DD6335FB74FA95D5708E9003C46</vt:lpwstr>
  </property>
</Properties>
</file>