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2" r:id="rId4"/>
    <p:sldMasterId id="2147484051" r:id="rId5"/>
    <p:sldMasterId id="2147484081" r:id="rId6"/>
    <p:sldMasterId id="2147484110" r:id="rId7"/>
    <p:sldMasterId id="2147484170" r:id="rId8"/>
    <p:sldMasterId id="2147483723" r:id="rId9"/>
  </p:sldMasterIdLst>
  <p:notesMasterIdLst>
    <p:notesMasterId r:id="rId15"/>
  </p:notesMasterIdLst>
  <p:handoutMasterIdLst>
    <p:handoutMasterId r:id="rId16"/>
  </p:handoutMasterIdLst>
  <p:sldIdLst>
    <p:sldId id="293" r:id="rId10"/>
    <p:sldId id="339" r:id="rId11"/>
    <p:sldId id="289" r:id="rId12"/>
    <p:sldId id="286"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4"/>
    <a:srgbClr val="4D4D4D"/>
    <a:srgbClr val="DEDEDE"/>
    <a:srgbClr val="A29A92"/>
    <a:srgbClr val="00863D"/>
    <a:srgbClr val="00B050"/>
    <a:srgbClr val="C8C8C8"/>
    <a:srgbClr val="FF6600"/>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7" autoAdjust="0"/>
    <p:restoredTop sz="87335" autoAdjust="0"/>
  </p:normalViewPr>
  <p:slideViewPr>
    <p:cSldViewPr snapToGrid="0">
      <p:cViewPr varScale="1">
        <p:scale>
          <a:sx n="71" d="100"/>
          <a:sy n="71" d="100"/>
        </p:scale>
        <p:origin x="998" y="58"/>
      </p:cViewPr>
      <p:guideLst/>
    </p:cSldViewPr>
  </p:slideViewPr>
  <p:notesTextViewPr>
    <p:cViewPr>
      <p:scale>
        <a:sx n="1" d="1"/>
        <a:sy n="1" d="1"/>
      </p:scale>
      <p:origin x="0" y="0"/>
    </p:cViewPr>
  </p:notesTextViewPr>
  <p:sorterViewPr>
    <p:cViewPr>
      <p:scale>
        <a:sx n="100" d="100"/>
        <a:sy n="100" d="100"/>
      </p:scale>
      <p:origin x="0" y="-2678"/>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7/17/2024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11-12</a:t>
            </a:r>
          </a:p>
          <a:p>
            <a:r>
              <a:rPr lang="en-US" dirty="0"/>
              <a:t>~150 kaf increase</a:t>
            </a:r>
          </a:p>
          <a:p>
            <a:r>
              <a:rPr lang="en-US" dirty="0"/>
              <a:t>~3.3 feet at Libby dam</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407622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Inflows persistently higher than forecast.</a:t>
            </a:r>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83967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5.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theme" Target="../theme/theme4.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Changing Forecasts</a:t>
            </a:r>
          </a:p>
        </p:txBody>
      </p:sp>
      <p:sp>
        <p:nvSpPr>
          <p:cNvPr id="3" name="Content Placeholder 2">
            <a:extLst>
              <a:ext uri="{FF2B5EF4-FFF2-40B4-BE49-F238E27FC236}">
                <a16:creationId xmlns:a16="http://schemas.microsoft.com/office/drawing/2014/main" id="{DC3A4E35-E2DF-D037-443F-DCEFEA6E48B3}"/>
              </a:ext>
            </a:extLst>
          </p:cNvPr>
          <p:cNvSpPr>
            <a:spLocks noGrp="1"/>
          </p:cNvSpPr>
          <p:nvPr>
            <p:ph sz="quarter" idx="10"/>
          </p:nvPr>
        </p:nvSpPr>
        <p:spPr/>
        <p:txBody>
          <a:bodyPr/>
          <a:lstStyle/>
          <a:p>
            <a:endParaRPr lang="en-US" dirty="0"/>
          </a:p>
        </p:txBody>
      </p:sp>
      <p:pic>
        <p:nvPicPr>
          <p:cNvPr id="5" name="Picture 4">
            <a:extLst>
              <a:ext uri="{FF2B5EF4-FFF2-40B4-BE49-F238E27FC236}">
                <a16:creationId xmlns:a16="http://schemas.microsoft.com/office/drawing/2014/main" id="{77196DDF-6A5D-4E60-5E4F-11DE0A74073E}"/>
              </a:ext>
            </a:extLst>
          </p:cNvPr>
          <p:cNvPicPr>
            <a:picLocks noChangeAspect="1"/>
          </p:cNvPicPr>
          <p:nvPr/>
        </p:nvPicPr>
        <p:blipFill>
          <a:blip r:embed="rId3"/>
          <a:stretch>
            <a:fillRect/>
          </a:stretch>
        </p:blipFill>
        <p:spPr>
          <a:xfrm>
            <a:off x="1755127" y="904875"/>
            <a:ext cx="8439150" cy="5724525"/>
          </a:xfrm>
          <a:prstGeom prst="rect">
            <a:avLst/>
          </a:prstGeom>
        </p:spPr>
      </p:pic>
      <p:cxnSp>
        <p:nvCxnSpPr>
          <p:cNvPr id="10" name="Straight Arrow Connector 9">
            <a:extLst>
              <a:ext uri="{FF2B5EF4-FFF2-40B4-BE49-F238E27FC236}">
                <a16:creationId xmlns:a16="http://schemas.microsoft.com/office/drawing/2014/main" id="{82D36091-3FFF-3F07-4237-5DF8F68E6698}"/>
              </a:ext>
            </a:extLst>
          </p:cNvPr>
          <p:cNvCxnSpPr/>
          <p:nvPr/>
        </p:nvCxnSpPr>
        <p:spPr>
          <a:xfrm flipH="1" flipV="1">
            <a:off x="3242388" y="4761655"/>
            <a:ext cx="494522" cy="6904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79620-D52B-589F-6749-944830B7EBBC}"/>
              </a:ext>
            </a:extLst>
          </p:cNvPr>
          <p:cNvSpPr txBox="1"/>
          <p:nvPr/>
        </p:nvSpPr>
        <p:spPr>
          <a:xfrm>
            <a:off x="4779295" y="4855676"/>
            <a:ext cx="2105090" cy="523220"/>
          </a:xfrm>
          <a:prstGeom prst="rect">
            <a:avLst/>
          </a:prstGeom>
          <a:noFill/>
        </p:spPr>
        <p:txBody>
          <a:bodyPr wrap="square" rtlCol="0">
            <a:spAutoFit/>
          </a:bodyPr>
          <a:lstStyle/>
          <a:p>
            <a:r>
              <a:rPr lang="en-US" sz="1400" dirty="0"/>
              <a:t>June 26  ~4.7 </a:t>
            </a:r>
            <a:r>
              <a:rPr lang="en-US" sz="1400" dirty="0" err="1"/>
              <a:t>maf</a:t>
            </a:r>
            <a:endParaRPr lang="en-US" sz="1400" dirty="0"/>
          </a:p>
          <a:p>
            <a:r>
              <a:rPr lang="en-US" sz="1400" dirty="0"/>
              <a:t>9 </a:t>
            </a:r>
            <a:r>
              <a:rPr lang="en-US" sz="1400" dirty="0" err="1"/>
              <a:t>kcfs</a:t>
            </a:r>
            <a:endParaRPr lang="en-US" sz="1400" dirty="0"/>
          </a:p>
        </p:txBody>
      </p:sp>
      <p:cxnSp>
        <p:nvCxnSpPr>
          <p:cNvPr id="13" name="Straight Arrow Connector 12">
            <a:extLst>
              <a:ext uri="{FF2B5EF4-FFF2-40B4-BE49-F238E27FC236}">
                <a16:creationId xmlns:a16="http://schemas.microsoft.com/office/drawing/2014/main" id="{4C0210E6-8FEC-A0D5-017B-FE38A7718ACC}"/>
              </a:ext>
            </a:extLst>
          </p:cNvPr>
          <p:cNvCxnSpPr>
            <a:cxnSpLocks/>
          </p:cNvCxnSpPr>
          <p:nvPr/>
        </p:nvCxnSpPr>
        <p:spPr>
          <a:xfrm flipV="1">
            <a:off x="5767921" y="4445697"/>
            <a:ext cx="63919" cy="3733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3203963-42DE-3DFC-463C-8B50E6045822}"/>
              </a:ext>
            </a:extLst>
          </p:cNvPr>
          <p:cNvSpPr txBox="1"/>
          <p:nvPr/>
        </p:nvSpPr>
        <p:spPr>
          <a:xfrm>
            <a:off x="3595526" y="5383660"/>
            <a:ext cx="2105090" cy="523220"/>
          </a:xfrm>
          <a:prstGeom prst="rect">
            <a:avLst/>
          </a:prstGeom>
          <a:noFill/>
        </p:spPr>
        <p:txBody>
          <a:bodyPr wrap="square" rtlCol="0">
            <a:spAutoFit/>
          </a:bodyPr>
          <a:lstStyle/>
          <a:p>
            <a:r>
              <a:rPr lang="en-US" sz="1400" dirty="0"/>
              <a:t>June 6-9  ~4.4 </a:t>
            </a:r>
            <a:r>
              <a:rPr lang="en-US" sz="1400" dirty="0" err="1"/>
              <a:t>maf</a:t>
            </a:r>
            <a:endParaRPr lang="en-US" sz="1400" dirty="0"/>
          </a:p>
          <a:p>
            <a:r>
              <a:rPr lang="en-US" sz="1400" dirty="0"/>
              <a:t>8 </a:t>
            </a:r>
            <a:r>
              <a:rPr lang="en-US" sz="1400" dirty="0" err="1"/>
              <a:t>kcfs</a:t>
            </a:r>
            <a:endParaRPr lang="en-US" sz="1400" dirty="0"/>
          </a:p>
        </p:txBody>
      </p:sp>
      <p:sp>
        <p:nvSpPr>
          <p:cNvPr id="17" name="TextBox 16">
            <a:extLst>
              <a:ext uri="{FF2B5EF4-FFF2-40B4-BE49-F238E27FC236}">
                <a16:creationId xmlns:a16="http://schemas.microsoft.com/office/drawing/2014/main" id="{F5D5683C-B9CF-5AFD-F906-5F846698125D}"/>
              </a:ext>
            </a:extLst>
          </p:cNvPr>
          <p:cNvSpPr txBox="1"/>
          <p:nvPr/>
        </p:nvSpPr>
        <p:spPr>
          <a:xfrm>
            <a:off x="5227776" y="3458415"/>
            <a:ext cx="2105090" cy="523220"/>
          </a:xfrm>
          <a:prstGeom prst="rect">
            <a:avLst/>
          </a:prstGeom>
          <a:noFill/>
        </p:spPr>
        <p:txBody>
          <a:bodyPr wrap="square" rtlCol="0">
            <a:spAutoFit/>
          </a:bodyPr>
          <a:lstStyle/>
          <a:p>
            <a:r>
              <a:rPr lang="en-US" sz="1400" dirty="0"/>
              <a:t>July 3  ~4.73 </a:t>
            </a:r>
            <a:r>
              <a:rPr lang="en-US" sz="1400" dirty="0" err="1"/>
              <a:t>maf</a:t>
            </a:r>
            <a:endParaRPr lang="en-US" sz="1400" dirty="0"/>
          </a:p>
          <a:p>
            <a:r>
              <a:rPr lang="en-US" sz="1400" dirty="0"/>
              <a:t>11 </a:t>
            </a:r>
            <a:r>
              <a:rPr lang="en-US" sz="1400" dirty="0" err="1"/>
              <a:t>kcfs</a:t>
            </a:r>
            <a:r>
              <a:rPr lang="en-US" sz="1400" dirty="0"/>
              <a:t> </a:t>
            </a:r>
          </a:p>
        </p:txBody>
      </p:sp>
      <p:cxnSp>
        <p:nvCxnSpPr>
          <p:cNvPr id="18" name="Straight Arrow Connector 17">
            <a:extLst>
              <a:ext uri="{FF2B5EF4-FFF2-40B4-BE49-F238E27FC236}">
                <a16:creationId xmlns:a16="http://schemas.microsoft.com/office/drawing/2014/main" id="{E2A4F63E-1ACB-A489-8E14-487F1A341E5A}"/>
              </a:ext>
            </a:extLst>
          </p:cNvPr>
          <p:cNvCxnSpPr>
            <a:cxnSpLocks/>
          </p:cNvCxnSpPr>
          <p:nvPr/>
        </p:nvCxnSpPr>
        <p:spPr>
          <a:xfrm>
            <a:off x="6385358" y="3720025"/>
            <a:ext cx="456908" cy="4920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FB88A9-AF7D-94DB-582A-EC54499408F9}"/>
              </a:ext>
            </a:extLst>
          </p:cNvPr>
          <p:cNvSpPr txBox="1"/>
          <p:nvPr/>
        </p:nvSpPr>
        <p:spPr>
          <a:xfrm>
            <a:off x="7036641" y="5016884"/>
            <a:ext cx="2105090" cy="307777"/>
          </a:xfrm>
          <a:prstGeom prst="rect">
            <a:avLst/>
          </a:prstGeom>
          <a:noFill/>
        </p:spPr>
        <p:txBody>
          <a:bodyPr wrap="square" rtlCol="0">
            <a:spAutoFit/>
          </a:bodyPr>
          <a:lstStyle/>
          <a:p>
            <a:r>
              <a:rPr lang="en-US" sz="1400" dirty="0"/>
              <a:t>July 12  ~4.90 </a:t>
            </a:r>
            <a:r>
              <a:rPr lang="en-US" sz="1400" dirty="0" err="1"/>
              <a:t>maf</a:t>
            </a:r>
            <a:endParaRPr lang="en-US" sz="1400" dirty="0"/>
          </a:p>
        </p:txBody>
      </p:sp>
      <p:cxnSp>
        <p:nvCxnSpPr>
          <p:cNvPr id="26" name="Straight Arrow Connector 25">
            <a:extLst>
              <a:ext uri="{FF2B5EF4-FFF2-40B4-BE49-F238E27FC236}">
                <a16:creationId xmlns:a16="http://schemas.microsoft.com/office/drawing/2014/main" id="{09C7027E-2E93-8A7B-DB0A-B8732876902A}"/>
              </a:ext>
            </a:extLst>
          </p:cNvPr>
          <p:cNvCxnSpPr>
            <a:cxnSpLocks/>
          </p:cNvCxnSpPr>
          <p:nvPr/>
        </p:nvCxnSpPr>
        <p:spPr>
          <a:xfrm flipV="1">
            <a:off x="8116381" y="4338735"/>
            <a:ext cx="0" cy="614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901899B-E0D5-D4CA-E71A-236D1CA1B2BC}"/>
              </a:ext>
            </a:extLst>
          </p:cNvPr>
          <p:cNvSpPr txBox="1"/>
          <p:nvPr/>
        </p:nvSpPr>
        <p:spPr>
          <a:xfrm>
            <a:off x="6141773" y="2726407"/>
            <a:ext cx="2105090" cy="523220"/>
          </a:xfrm>
          <a:prstGeom prst="rect">
            <a:avLst/>
          </a:prstGeom>
          <a:noFill/>
        </p:spPr>
        <p:txBody>
          <a:bodyPr wrap="square" rtlCol="0">
            <a:spAutoFit/>
          </a:bodyPr>
          <a:lstStyle/>
          <a:p>
            <a:r>
              <a:rPr lang="en-US" sz="1400" dirty="0"/>
              <a:t>July 10  ~4.75 </a:t>
            </a:r>
            <a:r>
              <a:rPr lang="en-US" sz="1400" dirty="0" err="1"/>
              <a:t>maf</a:t>
            </a:r>
            <a:endParaRPr lang="en-US" sz="1400" dirty="0"/>
          </a:p>
          <a:p>
            <a:r>
              <a:rPr lang="en-US" sz="1400" dirty="0"/>
              <a:t>13 </a:t>
            </a:r>
            <a:r>
              <a:rPr lang="en-US" sz="1400" dirty="0" err="1"/>
              <a:t>kcfs</a:t>
            </a:r>
            <a:endParaRPr lang="en-US" sz="1400" dirty="0"/>
          </a:p>
        </p:txBody>
      </p:sp>
      <p:cxnSp>
        <p:nvCxnSpPr>
          <p:cNvPr id="31" name="Straight Arrow Connector 30">
            <a:extLst>
              <a:ext uri="{FF2B5EF4-FFF2-40B4-BE49-F238E27FC236}">
                <a16:creationId xmlns:a16="http://schemas.microsoft.com/office/drawing/2014/main" id="{CA47B122-4436-F722-7B65-C779932EAE33}"/>
              </a:ext>
            </a:extLst>
          </p:cNvPr>
          <p:cNvCxnSpPr>
            <a:cxnSpLocks/>
          </p:cNvCxnSpPr>
          <p:nvPr/>
        </p:nvCxnSpPr>
        <p:spPr>
          <a:xfrm>
            <a:off x="7332866" y="3043672"/>
            <a:ext cx="423397" cy="11969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34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Ex. Forecast and actual inflows (</a:t>
            </a:r>
            <a:r>
              <a:rPr lang="en-US" dirty="0" err="1"/>
              <a:t>kcfs</a:t>
            </a:r>
            <a:r>
              <a:rPr lang="en-US" dirty="0"/>
              <a:t>)</a:t>
            </a:r>
          </a:p>
        </p:txBody>
      </p:sp>
      <p:pic>
        <p:nvPicPr>
          <p:cNvPr id="8" name="Picture 7">
            <a:extLst>
              <a:ext uri="{FF2B5EF4-FFF2-40B4-BE49-F238E27FC236}">
                <a16:creationId xmlns:a16="http://schemas.microsoft.com/office/drawing/2014/main" id="{D950A3DB-D3CF-B3F8-D5EA-E511A4EFD14D}"/>
              </a:ext>
            </a:extLst>
          </p:cNvPr>
          <p:cNvPicPr>
            <a:picLocks noChangeAspect="1"/>
          </p:cNvPicPr>
          <p:nvPr/>
        </p:nvPicPr>
        <p:blipFill>
          <a:blip r:embed="rId3"/>
          <a:stretch>
            <a:fillRect/>
          </a:stretch>
        </p:blipFill>
        <p:spPr>
          <a:xfrm>
            <a:off x="3098546" y="1599363"/>
            <a:ext cx="5994907" cy="4155978"/>
          </a:xfrm>
          <a:prstGeom prst="rect">
            <a:avLst/>
          </a:prstGeom>
        </p:spPr>
      </p:pic>
    </p:spTree>
    <p:extLst>
      <p:ext uri="{BB962C8B-B14F-4D97-AF65-F5344CB8AC3E}">
        <p14:creationId xmlns:p14="http://schemas.microsoft.com/office/powerpoint/2010/main" val="272390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D4FFD1F0-50B7-9530-EC17-AF4E80DDE98A}"/>
              </a:ext>
            </a:extLst>
          </p:cNvPr>
          <p:cNvSpPr>
            <a:spLocks noGrp="1"/>
          </p:cNvSpPr>
          <p:nvPr>
            <p:ph sz="quarter" idx="10"/>
          </p:nvPr>
        </p:nvSpPr>
        <p:spPr/>
        <p:txBody>
          <a:bodyPr/>
          <a:lstStyle/>
          <a:p>
            <a:endParaRPr lang="en-US"/>
          </a:p>
        </p:txBody>
      </p:sp>
      <p:pic>
        <p:nvPicPr>
          <p:cNvPr id="4" name="Picture 3">
            <a:extLst>
              <a:ext uri="{FF2B5EF4-FFF2-40B4-BE49-F238E27FC236}">
                <a16:creationId xmlns:a16="http://schemas.microsoft.com/office/drawing/2014/main" id="{654B328B-5A62-2517-E4A1-C304072FB0AD}"/>
              </a:ext>
            </a:extLst>
          </p:cNvPr>
          <p:cNvPicPr>
            <a:picLocks noChangeAspect="1"/>
          </p:cNvPicPr>
          <p:nvPr/>
        </p:nvPicPr>
        <p:blipFill>
          <a:blip r:embed="rId2"/>
          <a:stretch>
            <a:fillRect/>
          </a:stretch>
        </p:blipFill>
        <p:spPr>
          <a:xfrm>
            <a:off x="1761368" y="283191"/>
            <a:ext cx="8669263" cy="6291617"/>
          </a:xfrm>
          <a:prstGeom prst="rect">
            <a:avLst/>
          </a:prstGeom>
        </p:spPr>
      </p:pic>
    </p:spTree>
    <p:extLst>
      <p:ext uri="{BB962C8B-B14F-4D97-AF65-F5344CB8AC3E}">
        <p14:creationId xmlns:p14="http://schemas.microsoft.com/office/powerpoint/2010/main" val="208911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8395AD3-01A2-113B-8C4F-725BCAD5294C}"/>
              </a:ext>
            </a:extLst>
          </p:cNvPr>
          <p:cNvSpPr>
            <a:spLocks noGrp="1"/>
          </p:cNvSpPr>
          <p:nvPr>
            <p:ph sz="quarter" idx="10"/>
          </p:nvPr>
        </p:nvSpPr>
        <p:spPr>
          <a:xfrm>
            <a:off x="266700" y="1291904"/>
            <a:ext cx="11658600" cy="533749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Lake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Koocanusa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expected to reach peak elevation ~ 2456.3 ft around July 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ea typeface="+mn-ea"/>
                <a:cs typeface="+mn-cs"/>
              </a:rPr>
              <a:t>Approximate flow schedule</a:t>
            </a:r>
          </a:p>
          <a:p>
            <a:pPr marL="455613" lvl="1" indent="-228600" fontAlgn="auto">
              <a:lnSpc>
                <a:spcPct val="90000"/>
              </a:lnSpc>
              <a:spcBef>
                <a:spcPts val="1000"/>
              </a:spcBef>
              <a:spcAft>
                <a:spcPts val="0"/>
              </a:spcAft>
              <a:buFont typeface="Arial" panose="020B0604020202020204" pitchFamily="34" charset="0"/>
              <a:buChar char="•"/>
              <a:defRPr/>
            </a:pPr>
            <a:r>
              <a:rPr lang="en-US" sz="2400" dirty="0">
                <a:solidFill>
                  <a:prstClr val="black"/>
                </a:solidFill>
                <a:latin typeface="Calibri" panose="020F0502020204030204"/>
                <a:ea typeface="+mn-ea"/>
                <a:cs typeface="+mn-cs"/>
              </a:rPr>
              <a:t>13 </a:t>
            </a:r>
            <a:r>
              <a:rPr lang="en-US" sz="2400" dirty="0" err="1">
                <a:solidFill>
                  <a:prstClr val="black"/>
                </a:solidFill>
                <a:latin typeface="Calibri" panose="020F0502020204030204"/>
                <a:ea typeface="+mn-ea"/>
                <a:cs typeface="+mn-cs"/>
              </a:rPr>
              <a:t>kcfs</a:t>
            </a:r>
            <a:r>
              <a:rPr lang="en-US" sz="2400" dirty="0">
                <a:solidFill>
                  <a:prstClr val="black"/>
                </a:solidFill>
                <a:latin typeface="Calibri" panose="020F0502020204030204"/>
                <a:ea typeface="+mn-ea"/>
                <a:cs typeface="+mn-cs"/>
              </a:rPr>
              <a:t> through July 25,</a:t>
            </a:r>
          </a:p>
          <a:p>
            <a:pPr marL="455613" lvl="1" indent="-228600" fontAlgn="auto">
              <a:lnSpc>
                <a:spcPct val="90000"/>
              </a:lnSpc>
              <a:spcBef>
                <a:spcPts val="1000"/>
              </a:spcBef>
              <a:spcAft>
                <a:spcPts val="0"/>
              </a:spcAft>
              <a:buFont typeface="Arial" panose="020B0604020202020204" pitchFamily="34" charset="0"/>
              <a:buChar char="•"/>
              <a:defRPr/>
            </a:pPr>
            <a:r>
              <a:rPr lang="en-US" sz="2400" dirty="0">
                <a:solidFill>
                  <a:prstClr val="black"/>
                </a:solidFill>
                <a:latin typeface="Calibri" panose="020F0502020204030204"/>
                <a:ea typeface="+mn-ea"/>
                <a:cs typeface="+mn-cs"/>
              </a:rPr>
              <a:t>11 </a:t>
            </a:r>
            <a:r>
              <a:rPr lang="en-US" sz="2400" dirty="0" err="1">
                <a:solidFill>
                  <a:prstClr val="black"/>
                </a:solidFill>
                <a:latin typeface="Calibri" panose="020F0502020204030204"/>
                <a:ea typeface="+mn-ea"/>
                <a:cs typeface="+mn-cs"/>
              </a:rPr>
              <a:t>kcfs</a:t>
            </a:r>
            <a:r>
              <a:rPr lang="en-US" sz="2400" dirty="0">
                <a:solidFill>
                  <a:prstClr val="black"/>
                </a:solidFill>
                <a:latin typeface="Calibri" panose="020F0502020204030204"/>
                <a:ea typeface="+mn-ea"/>
                <a:cs typeface="+mn-cs"/>
              </a:rPr>
              <a:t> through August 7,</a:t>
            </a:r>
          </a:p>
          <a:p>
            <a:pPr marL="455613" lvl="1" indent="-228600" fontAlgn="auto">
              <a:lnSpc>
                <a:spcPct val="90000"/>
              </a:lnSpc>
              <a:spcBef>
                <a:spcPts val="1000"/>
              </a:spcBef>
              <a:spcAft>
                <a:spcPts val="0"/>
              </a:spcAft>
              <a:buFont typeface="Arial" panose="020B0604020202020204" pitchFamily="34" charset="0"/>
              <a:buChar char="•"/>
              <a:defRPr/>
            </a:pPr>
            <a:r>
              <a:rPr lang="en-US" sz="2400" dirty="0">
                <a:solidFill>
                  <a:prstClr val="black"/>
                </a:solidFill>
                <a:latin typeface="Calibri" panose="020F0502020204030204"/>
                <a:ea typeface="+mn-ea"/>
                <a:cs typeface="+mn-cs"/>
              </a:rPr>
              <a:t>9 </a:t>
            </a:r>
            <a:r>
              <a:rPr lang="en-US" sz="2400" dirty="0" err="1">
                <a:solidFill>
                  <a:prstClr val="black"/>
                </a:solidFill>
                <a:latin typeface="Calibri" panose="020F0502020204030204"/>
                <a:ea typeface="+mn-ea"/>
                <a:cs typeface="+mn-cs"/>
              </a:rPr>
              <a:t>kcfs</a:t>
            </a:r>
            <a:r>
              <a:rPr lang="en-US" sz="2400" dirty="0">
                <a:solidFill>
                  <a:prstClr val="black"/>
                </a:solidFill>
                <a:latin typeface="Calibri" panose="020F0502020204030204"/>
                <a:ea typeface="+mn-ea"/>
                <a:cs typeface="+mn-cs"/>
              </a:rPr>
              <a:t> through August 31, and</a:t>
            </a:r>
          </a:p>
          <a:p>
            <a:pPr marL="455613" lvl="1" indent="-228600" fontAlgn="auto">
              <a:lnSpc>
                <a:spcPct val="90000"/>
              </a:lnSpc>
              <a:spcBef>
                <a:spcPts val="1000"/>
              </a:spcBef>
              <a:spcAft>
                <a:spcPts val="0"/>
              </a:spcAft>
              <a:buFont typeface="Arial" panose="020B0604020202020204" pitchFamily="34" charset="0"/>
              <a:buChar char="•"/>
              <a:defRPr/>
            </a:pPr>
            <a:r>
              <a:rPr lang="en-US" sz="2400" dirty="0">
                <a:solidFill>
                  <a:prstClr val="black"/>
                </a:solidFill>
                <a:latin typeface="Calibri" panose="020F0502020204030204"/>
                <a:ea typeface="+mn-ea"/>
                <a:cs typeface="+mn-cs"/>
              </a:rPr>
              <a:t>8 </a:t>
            </a:r>
            <a:r>
              <a:rPr lang="en-US" sz="2400" dirty="0" err="1">
                <a:solidFill>
                  <a:prstClr val="black"/>
                </a:solidFill>
                <a:latin typeface="Calibri" panose="020F0502020204030204"/>
                <a:ea typeface="+mn-ea"/>
                <a:cs typeface="+mn-cs"/>
              </a:rPr>
              <a:t>kcfs</a:t>
            </a:r>
            <a:r>
              <a:rPr lang="en-US" sz="2400" dirty="0">
                <a:solidFill>
                  <a:prstClr val="black"/>
                </a:solidFill>
                <a:latin typeface="Calibri" panose="020F0502020204030204"/>
                <a:ea typeface="+mn-ea"/>
                <a:cs typeface="+mn-cs"/>
              </a:rPr>
              <a:t> all of September.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 with all our plans, we will adjust to real time conditions with more or less water than is currently forecast to best meet </a:t>
            </a:r>
            <a:r>
              <a:rPr lang="en-US" sz="2400" dirty="0">
                <a:solidFill>
                  <a:prstClr val="black"/>
                </a:solidFill>
                <a:latin typeface="Calibri" panose="020F0502020204030204"/>
                <a:ea typeface="+mn-ea"/>
                <a:cs typeface="+mn-cs"/>
              </a:rPr>
              <a:t>end of September target of 2449.0 ft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sz="2400" dirty="0"/>
          </a:p>
        </p:txBody>
      </p:sp>
      <p:sp>
        <p:nvSpPr>
          <p:cNvPr id="7" name="Title 6">
            <a:extLst>
              <a:ext uri="{FF2B5EF4-FFF2-40B4-BE49-F238E27FC236}">
                <a16:creationId xmlns:a16="http://schemas.microsoft.com/office/drawing/2014/main" id="{7235E168-CD9B-CF75-2B74-3124823D5274}"/>
              </a:ext>
            </a:extLst>
          </p:cNvPr>
          <p:cNvSpPr>
            <a:spLocks noGrp="1"/>
          </p:cNvSpPr>
          <p:nvPr>
            <p:ph type="title"/>
          </p:nvPr>
        </p:nvSpPr>
        <p:spPr/>
        <p:txBody>
          <a:bodyPr/>
          <a:lstStyle/>
          <a:p>
            <a:pPr algn="ctr"/>
            <a:r>
              <a:rPr lang="en-US" dirty="0"/>
              <a:t>Refill and summer plan</a:t>
            </a:r>
          </a:p>
        </p:txBody>
      </p:sp>
    </p:spTree>
    <p:extLst>
      <p:ext uri="{BB962C8B-B14F-4D97-AF65-F5344CB8AC3E}">
        <p14:creationId xmlns:p14="http://schemas.microsoft.com/office/powerpoint/2010/main" val="311853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endParaRPr lang="en-US" dirty="0"/>
          </a:p>
        </p:txBody>
      </p:sp>
      <p:pic>
        <p:nvPicPr>
          <p:cNvPr id="6" name="Content Placeholder 5">
            <a:extLst>
              <a:ext uri="{FF2B5EF4-FFF2-40B4-BE49-F238E27FC236}">
                <a16:creationId xmlns:a16="http://schemas.microsoft.com/office/drawing/2014/main" id="{40BCB892-C4C7-28BB-82E1-4DDBC2A9FBDB}"/>
              </a:ext>
            </a:extLst>
          </p:cNvPr>
          <p:cNvPicPr>
            <a:picLocks noGrp="1" noChangeAspect="1"/>
          </p:cNvPicPr>
          <p:nvPr>
            <p:ph sz="quarter" idx="10"/>
          </p:nvPr>
        </p:nvPicPr>
        <p:blipFill>
          <a:blip r:embed="rId2"/>
          <a:stretch>
            <a:fillRect/>
          </a:stretch>
        </p:blipFill>
        <p:spPr>
          <a:xfrm>
            <a:off x="2234664" y="1028700"/>
            <a:ext cx="7722671" cy="5600700"/>
          </a:xfrm>
          <a:prstGeom prst="rect">
            <a:avLst/>
          </a:prstGeom>
        </p:spPr>
      </p:pic>
    </p:spTree>
    <p:extLst>
      <p:ext uri="{BB962C8B-B14F-4D97-AF65-F5344CB8AC3E}">
        <p14:creationId xmlns:p14="http://schemas.microsoft.com/office/powerpoint/2010/main" val="4087858397"/>
      </p:ext>
    </p:extLst>
  </p:cSld>
  <p:clrMapOvr>
    <a:masterClrMapping/>
  </p:clrMapOvr>
</p:sld>
</file>

<file path=ppt/theme/theme1.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1" ma:contentTypeDescription="Create a new document." ma:contentTypeScope="" ma:versionID="c6ebd6e787ccb7ddf9dd3b4ce2582720">
  <xsd:schema xmlns:xsd="http://www.w3.org/2001/XMLSchema" xmlns:xs="http://www.w3.org/2001/XMLSchema" xmlns:p="http://schemas.microsoft.com/office/2006/metadata/properties" xmlns:ns2="18f88ba2-4714-4ce4-8806-1d85d427829f" targetNamespace="http://schemas.microsoft.com/office/2006/metadata/properties" ma:root="true" ma:fieldsID="0d88d59f9d9af5d62dd518897c4f87b3" ns2:_="">
    <xsd:import namespace="18f88ba2-4714-4ce4-8806-1d85d42782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88ba2-4714-4ce4-8806-1d85d4278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F37E2D-BE1B-421B-A272-B224B69BF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88ba2-4714-4ce4-8806-1d85d427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B8C2CD5-50C2-4A7C-996A-3D6312B83669}">
  <ds:schemaRef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18f88ba2-4714-4ce4-8806-1d85d427829f"/>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18112</TotalTime>
  <Words>143</Words>
  <Application>Microsoft Office PowerPoint</Application>
  <PresentationFormat>Widescreen</PresentationFormat>
  <Paragraphs>26</Paragraphs>
  <Slides>5</Slides>
  <Notes>2</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5</vt:i4>
      </vt:variant>
    </vt:vector>
  </HeadingPairs>
  <TitlesOfParts>
    <vt:vector size="13" baseType="lpstr">
      <vt:lpstr>Arial</vt:lpstr>
      <vt:lpstr>Calibri</vt:lpstr>
      <vt:lpstr>CUI Upper left Castle template </vt:lpstr>
      <vt:lpstr>traditional template NON CUI</vt:lpstr>
      <vt:lpstr>Traditional template CUI</vt:lpstr>
      <vt:lpstr>2_Upper Left Star and Castle NON CUI</vt:lpstr>
      <vt:lpstr>Upper Left Star and Castle CUI</vt:lpstr>
      <vt:lpstr>Chart Color Templates</vt:lpstr>
      <vt:lpstr>Changing Forecasts</vt:lpstr>
      <vt:lpstr>Ex. Forecast and actual inflows (kcfs)</vt:lpstr>
      <vt:lpstr>PowerPoint Presentation</vt:lpstr>
      <vt:lpstr>Refill and summer plan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Basdekas, Leon CIV USARMY CENWS (USA)</cp:lastModifiedBy>
  <cp:revision>437</cp:revision>
  <dcterms:created xsi:type="dcterms:W3CDTF">2017-02-20T05:10:01Z</dcterms:created>
  <dcterms:modified xsi:type="dcterms:W3CDTF">2024-07-17T15:03:16Z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