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8" r:id="rId3"/>
    <p:sldMasterId id="2147483746" r:id="rId4"/>
    <p:sldMasterId id="2147483775" r:id="rId5"/>
    <p:sldMasterId id="2147483803" r:id="rId6"/>
    <p:sldMasterId id="2147483831" r:id="rId7"/>
  </p:sldMasterIdLst>
  <p:notesMasterIdLst>
    <p:notesMasterId r:id="rId17"/>
  </p:notesMasterIdLst>
  <p:sldIdLst>
    <p:sldId id="267" r:id="rId8"/>
    <p:sldId id="269" r:id="rId9"/>
    <p:sldId id="258" r:id="rId10"/>
    <p:sldId id="259" r:id="rId11"/>
    <p:sldId id="266" r:id="rId12"/>
    <p:sldId id="265" r:id="rId13"/>
    <p:sldId id="26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355CA-5E89-482D-8A6C-D278A2FC4274}"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2D372-14D3-46A0-B95A-802960CB836D}" type="slidenum">
              <a:rPr lang="en-US" smtClean="0"/>
              <a:t>‹#›</a:t>
            </a:fld>
            <a:endParaRPr lang="en-US"/>
          </a:p>
        </p:txBody>
      </p:sp>
    </p:spTree>
    <p:extLst>
      <p:ext uri="{BB962C8B-B14F-4D97-AF65-F5344CB8AC3E}">
        <p14:creationId xmlns:p14="http://schemas.microsoft.com/office/powerpoint/2010/main" val="22247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not final WSFs</a:t>
            </a:r>
          </a:p>
          <a:p>
            <a:r>
              <a:rPr lang="en-US"/>
              <a:t>50% shift is 114 kaf</a:t>
            </a:r>
          </a:p>
        </p:txBody>
      </p:sp>
      <p:sp>
        <p:nvSpPr>
          <p:cNvPr id="4" name="Slide Number Placeholder 3"/>
          <p:cNvSpPr>
            <a:spLocks noGrp="1"/>
          </p:cNvSpPr>
          <p:nvPr>
            <p:ph type="sldNum" sz="quarter" idx="5"/>
          </p:nvPr>
        </p:nvSpPr>
        <p:spPr/>
        <p:txBody>
          <a:bodyPr/>
          <a:lstStyle/>
          <a:p>
            <a:fld id="{BB72D372-14D3-46A0-B95A-802960CB836D}" type="slidenum">
              <a:rPr lang="en-US" smtClean="0"/>
              <a:t>6</a:t>
            </a:fld>
            <a:endParaRPr lang="en-US"/>
          </a:p>
        </p:txBody>
      </p:sp>
    </p:spTree>
    <p:extLst>
      <p:ext uri="{BB962C8B-B14F-4D97-AF65-F5344CB8AC3E}">
        <p14:creationId xmlns:p14="http://schemas.microsoft.com/office/powerpoint/2010/main" val="277903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72D372-14D3-46A0-B95A-802960CB836D}" type="slidenum">
              <a:rPr lang="en-US" smtClean="0"/>
              <a:t>7</a:t>
            </a:fld>
            <a:endParaRPr lang="en-US"/>
          </a:p>
        </p:txBody>
      </p:sp>
    </p:spTree>
    <p:extLst>
      <p:ext uri="{BB962C8B-B14F-4D97-AF65-F5344CB8AC3E}">
        <p14:creationId xmlns:p14="http://schemas.microsoft.com/office/powerpoint/2010/main" val="271110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fld id="{FFBE6065-B16B-4F8F-8D28-D86CA5ABD053}" type="datetimeFigureOut">
              <a:rPr lang="en-US" smtClean="0"/>
              <a:t>2/4/2025</a:t>
            </a:fld>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035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Custom-Quad">
    <p:spTree>
      <p:nvGrpSpPr>
        <p:cNvPr id="1" name=""/>
        <p:cNvGrpSpPr/>
        <p:nvPr/>
      </p:nvGrpSpPr>
      <p:grpSpPr>
        <a:xfrm>
          <a:off x="0" y="0"/>
          <a:ext cx="0" cy="0"/>
          <a:chOff x="0" y="0"/>
          <a:chExt cx="0" cy="0"/>
        </a:xfrm>
      </p:grpSpPr>
      <p:cxnSp>
        <p:nvCxnSpPr>
          <p:cNvPr id="4" name="Straight Connector 3"/>
          <p:cNvCxnSpPr/>
          <p:nvPr/>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fld id="{FFBE6065-B16B-4F8F-8D28-D86CA5ABD053}" type="datetimeFigureOut">
              <a:rPr lang="en-US" smtClean="0"/>
              <a:t>2/4/2025</a:t>
            </a:fld>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72969166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D9F0C27E-08F8-B2DC-3FBC-DBF8758A6EB4}"/>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0488418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36CCC378-15A8-6972-3896-FF69DB1A86EF}"/>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046628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2BA9C1D8-06A5-3CF2-8FFF-D157FCBDA838}"/>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4445749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0484252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2" name="TextBox 1">
            <a:extLst>
              <a:ext uri="{FF2B5EF4-FFF2-40B4-BE49-F238E27FC236}">
                <a16:creationId xmlns:a16="http://schemas.microsoft.com/office/drawing/2014/main" id="{C4E397FB-1BD3-B604-0055-B801B36980F1}"/>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6445493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2970388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6282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1429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6538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19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fld id="{FFBE6065-B16B-4F8F-8D28-D86CA5ABD053}" type="datetimeFigureOut">
              <a:rPr lang="en-US" smtClean="0"/>
              <a:t>2/4/2025</a:t>
            </a:fld>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81808321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7615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09214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5228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111205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6506081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532927619"/>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137598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6938020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2633098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544062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fld id="{FFBE6065-B16B-4F8F-8D28-D86CA5ABD053}" type="datetimeFigureOut">
              <a:rPr lang="en-US" smtClean="0"/>
              <a:t>2/4/2025</a:t>
            </a:fld>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99676025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8354999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 Custom-Quad">
    <p:spTree>
      <p:nvGrpSpPr>
        <p:cNvPr id="1" name=""/>
        <p:cNvGrpSpPr/>
        <p:nvPr/>
      </p:nvGrpSpPr>
      <p:grpSpPr>
        <a:xfrm>
          <a:off x="0" y="0"/>
          <a:ext cx="0" cy="0"/>
          <a:chOff x="0" y="0"/>
          <a:chExt cx="0" cy="0"/>
        </a:xfrm>
      </p:grpSpPr>
      <p:cxnSp>
        <p:nvCxnSpPr>
          <p:cNvPr id="4" name="Straight Connector 3"/>
          <p:cNvCxnSpPr/>
          <p:nvPr/>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55909745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61793623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87334445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37352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9789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86194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74911678"/>
      </p:ext>
    </p:extLst>
  </p:cSld>
  <p:clrMapOvr>
    <a:masterClrMapping/>
  </p:clrMapOvr>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9445324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29235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fld id="{FFBE6065-B16B-4F8F-8D28-D86CA5ABD053}" type="datetimeFigureOut">
              <a:rPr lang="en-US" smtClean="0"/>
              <a:t>2/4/2025</a:t>
            </a:fld>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74214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3123548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9611817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28420747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8942672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6991482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0515844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6597537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198405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1803247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3062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fld id="{FFBE6065-B16B-4F8F-8D28-D86CA5ABD053}" type="datetimeFigureOut">
              <a:rPr lang="en-US" smtClean="0"/>
              <a:t>2/4/2025</a:t>
            </a:fld>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6952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951688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290082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911752187"/>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1830952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2365645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0661516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4286882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60485471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 Custom-Quad">
    <p:spTree>
      <p:nvGrpSpPr>
        <p:cNvPr id="1" name=""/>
        <p:cNvGrpSpPr/>
        <p:nvPr/>
      </p:nvGrpSpPr>
      <p:grpSpPr>
        <a:xfrm>
          <a:off x="0" y="0"/>
          <a:ext cx="0" cy="0"/>
          <a:chOff x="0" y="0"/>
          <a:chExt cx="0" cy="0"/>
        </a:xfrm>
      </p:grpSpPr>
      <p:cxnSp>
        <p:nvCxnSpPr>
          <p:cNvPr id="4" name="Straight Connector 3"/>
          <p:cNvCxnSpPr/>
          <p:nvPr/>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69072829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56897654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fld id="{FFBE6065-B16B-4F8F-8D28-D86CA5ABD053}" type="datetimeFigureOut">
              <a:rPr lang="en-US" smtClean="0"/>
              <a:t>2/4/2025</a:t>
            </a:fld>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37494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71853037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032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21613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38022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29F00102-05BD-4DF9-471C-E3A619AEA4B0}"/>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4D321026-014A-5DDE-415B-F8293B8E0FD1}"/>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319063020"/>
      </p:ext>
    </p:extLst>
  </p:cSld>
  <p:clrMapOvr>
    <a:masterClrMapping/>
  </p:clrMapOvr>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B56CCECB-4FE9-7FD5-B7C5-BFEBDADEE60A}"/>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27D2404F-B1B7-80AA-A65D-6A98B9B2114C}"/>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5327720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73ED873E-254D-DE12-B873-241B21DB0E7A}"/>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3232311B-9A8F-B40A-A32B-8B4EEC0810D3}"/>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146437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8604170F-609B-5BE0-9B47-37AA7CFE0A80}"/>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CDBD97B2-5B6C-3927-3685-99C479949A1A}"/>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6340802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E7B1BAF5-F203-FC95-04B7-62D8EDEB5A66}"/>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80B29760-6CB9-7B99-F7E5-2990712F2FAD}"/>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0002906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2" name="TextBox 1">
            <a:extLst>
              <a:ext uri="{FF2B5EF4-FFF2-40B4-BE49-F238E27FC236}">
                <a16:creationId xmlns:a16="http://schemas.microsoft.com/office/drawing/2014/main" id="{79592CF3-7C38-8720-25C0-88D8A5BC9D8D}"/>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BA8AFC0E-AB34-E556-04FA-8705643B1661}"/>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23784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fld id="{FFBE6065-B16B-4F8F-8D28-D86CA5ABD053}" type="datetimeFigureOut">
              <a:rPr lang="en-US" smtClean="0"/>
              <a:t>2/4/2025</a:t>
            </a:fld>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175180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EA7965E6-7F54-0E71-74B8-109737562589}"/>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04E87A48-C608-A764-5937-CDED9ACE4235}"/>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6099411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3728209E-4825-4588-0978-FCE0F79AA412}"/>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D4DF5D18-2364-AE59-2D19-C41ED1365B4C}"/>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 Placeholder 3">
            <a:extLst>
              <a:ext uri="{FF2B5EF4-FFF2-40B4-BE49-F238E27FC236}">
                <a16:creationId xmlns:a16="http://schemas.microsoft.com/office/drawing/2014/main" id="{F6B657F6-2F7B-A100-63F2-F655138F5A1F}"/>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23909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4695BE2-0600-4573-4EEB-5ADFDA131C76}"/>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FEA9D7DC-2660-D313-DCDB-59BA4A938CDC}"/>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EBCB07C5-49F5-D1A9-4091-09A6F6D97414}"/>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3795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0644B730-2662-8EE2-7CFC-4CD16171B9E3}"/>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F3E5D4DD-9657-9EA9-7FD9-31393E34A1C4}"/>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B5CCE1B6-AB0C-4C5D-6907-961DE0795C4C}"/>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11149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2246399C-DE85-377E-3992-F82D1CDA298F}"/>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Box 6">
            <a:extLst>
              <a:ext uri="{FF2B5EF4-FFF2-40B4-BE49-F238E27FC236}">
                <a16:creationId xmlns:a16="http://schemas.microsoft.com/office/drawing/2014/main" id="{0334467F-A8E6-76E4-B884-FDEFDB35C26C}"/>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 Placeholder 3">
            <a:extLst>
              <a:ext uri="{FF2B5EF4-FFF2-40B4-BE49-F238E27FC236}">
                <a16:creationId xmlns:a16="http://schemas.microsoft.com/office/drawing/2014/main" id="{B264A912-A3BF-62D8-8C00-5DE1355146FE}"/>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0931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7AF17560-F68C-3B3A-7785-A34834737DDA}"/>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EA238DAB-7081-373F-3FE5-08AE588056E9}"/>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 Placeholder 3">
            <a:extLst>
              <a:ext uri="{FF2B5EF4-FFF2-40B4-BE49-F238E27FC236}">
                <a16:creationId xmlns:a16="http://schemas.microsoft.com/office/drawing/2014/main" id="{40FCF16F-FA24-6BED-9B26-AC4B0CA7B51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51376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r>
              <a:rPr lang="en-US"/>
              <a:t>Click icon to add chart</a:t>
            </a:r>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722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634138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fld id="{FFBE6065-B16B-4F8F-8D28-D86CA5ABD053}" type="datetimeFigureOut">
              <a:rPr lang="en-US" smtClean="0"/>
              <a:t>2/4/2025</a:t>
            </a:fld>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11542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fld id="{FFBE6065-B16B-4F8F-8D28-D86CA5ABD053}" type="datetimeFigureOut">
              <a:rPr lang="en-US" smtClean="0"/>
              <a:t>2/4/2025</a:t>
            </a:fld>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84663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fld id="{FFBE6065-B16B-4F8F-8D28-D86CA5ABD053}" type="datetimeFigureOut">
              <a:rPr lang="en-US" smtClean="0"/>
              <a:t>2/4/2025</a:t>
            </a:fld>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8711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fld id="{FFBE6065-B16B-4F8F-8D28-D86CA5ABD053}" type="datetimeFigureOut">
              <a:rPr lang="en-US" smtClean="0"/>
              <a:t>2/4/2025</a:t>
            </a:fld>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46152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fld id="{FFBE6065-B16B-4F8F-8D28-D86CA5ABD053}" type="datetimeFigureOut">
              <a:rPr lang="en-US" smtClean="0"/>
              <a:t>2/4/2025</a:t>
            </a:fld>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66028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fld id="{FFBE6065-B16B-4F8F-8D28-D86CA5ABD053}" type="datetimeFigureOut">
              <a:rPr lang="en-US" smtClean="0"/>
              <a:t>2/4/2025</a:t>
            </a:fld>
            <a:endParaRPr lang="en-US"/>
          </a:p>
        </p:txBody>
      </p:sp>
    </p:spTree>
    <p:extLst>
      <p:ext uri="{BB962C8B-B14F-4D97-AF65-F5344CB8AC3E}">
        <p14:creationId xmlns:p14="http://schemas.microsoft.com/office/powerpoint/2010/main" val="3557120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fld id="{FFBE6065-B16B-4F8F-8D28-D86CA5ABD053}" type="datetimeFigureOut">
              <a:rPr lang="en-US" smtClean="0"/>
              <a:t>2/4/2025</a:t>
            </a:fld>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2459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1608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043005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0845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1858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154788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4F69-C9A9-3940-A642-52EC69A8C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8B7AE-975C-250B-4B70-577E05FF6F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EA591-69E6-C36E-CA6D-72397430A133}"/>
              </a:ext>
            </a:extLst>
          </p:cNvPr>
          <p:cNvSpPr>
            <a:spLocks noGrp="1"/>
          </p:cNvSpPr>
          <p:nvPr>
            <p:ph type="dt" sz="half" idx="10"/>
          </p:nvPr>
        </p:nvSpPr>
        <p:spPr/>
        <p:txBody>
          <a:bodyPr/>
          <a:lstStyle/>
          <a:p>
            <a:fld id="{FFBE6065-B16B-4F8F-8D28-D86CA5ABD053}" type="datetimeFigureOut">
              <a:rPr lang="en-US" smtClean="0"/>
              <a:t>2/4/2025</a:t>
            </a:fld>
            <a:endParaRPr lang="en-US"/>
          </a:p>
        </p:txBody>
      </p:sp>
      <p:sp>
        <p:nvSpPr>
          <p:cNvPr id="5" name="Footer Placeholder 4">
            <a:extLst>
              <a:ext uri="{FF2B5EF4-FFF2-40B4-BE49-F238E27FC236}">
                <a16:creationId xmlns:a16="http://schemas.microsoft.com/office/drawing/2014/main" id="{6B2E7EAD-2814-5C64-1B79-7C9AA0E56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66E53-F242-3E4A-8FBA-C8B954462A58}"/>
              </a:ext>
            </a:extLst>
          </p:cNvPr>
          <p:cNvSpPr>
            <a:spLocks noGrp="1"/>
          </p:cNvSpPr>
          <p:nvPr>
            <p:ph type="sldNum" sz="quarter" idx="12"/>
          </p:nvPr>
        </p:nvSpPr>
        <p:spPr/>
        <p:txBody>
          <a:bodyPr/>
          <a:lstStyle/>
          <a:p>
            <a:fld id="{FECF2C1A-91C1-4ADA-AB46-6C6DDFEDCF98}" type="slidenum">
              <a:rPr lang="en-US" smtClean="0"/>
              <a:t>‹#›</a:t>
            </a:fld>
            <a:endParaRPr lang="en-US"/>
          </a:p>
        </p:txBody>
      </p:sp>
    </p:spTree>
    <p:extLst>
      <p:ext uri="{BB962C8B-B14F-4D97-AF65-F5344CB8AC3E}">
        <p14:creationId xmlns:p14="http://schemas.microsoft.com/office/powerpoint/2010/main" val="3434928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352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fld id="{FFBE6065-B16B-4F8F-8D28-D86CA5ABD053}" type="datetimeFigureOut">
              <a:rPr lang="en-US" smtClean="0"/>
              <a:t>2/4/2025</a:t>
            </a:fld>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191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12715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9819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21910309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9764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8161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367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911058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25338163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 Custom-Quad">
    <p:spTree>
      <p:nvGrpSpPr>
        <p:cNvPr id="1" name=""/>
        <p:cNvGrpSpPr/>
        <p:nvPr/>
      </p:nvGrpSpPr>
      <p:grpSpPr>
        <a:xfrm>
          <a:off x="0" y="0"/>
          <a:ext cx="0" cy="0"/>
          <a:chOff x="0" y="0"/>
          <a:chExt cx="0" cy="0"/>
        </a:xfrm>
      </p:grpSpPr>
      <p:cxnSp>
        <p:nvCxnSpPr>
          <p:cNvPr id="4" name="Straight Connector 3"/>
          <p:cNvCxnSpPr/>
          <p:nvPr/>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302799213"/>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98487108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fld id="{FFBE6065-B16B-4F8F-8D28-D86CA5ABD053}" type="datetimeFigureOut">
              <a:rPr lang="en-US" smtClean="0"/>
              <a:t>2/4/2025</a:t>
            </a:fld>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07228914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79786896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5554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3000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8142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C0EBCA84-BF8D-8CE9-25EE-47A10AC6EEA9}"/>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3E324FDA-9DFA-B1FA-233E-CEC578F5DC38}"/>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9160817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81292DAF-DE46-BEB0-5812-5AEA7EA55B1D}"/>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EB3741F4-6942-39B9-4C2A-EC362AED24B2}"/>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78820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56E92F9C-F1BF-1032-DEE7-3B3C7C702CFE}"/>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3DD2DB02-1EAC-F468-8568-063E458E41DB}"/>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433933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751315CF-1510-AF16-98A1-740F77BF8E12}"/>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866E71BE-710A-80AF-D67C-C6F333CA62FF}"/>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881755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3C45007-C018-65D5-7601-F812200EA28D}"/>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CB047AE2-5CEC-03F1-8116-6BF170127B10}"/>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500299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4" name="TextBox 3">
            <a:extLst>
              <a:ext uri="{FF2B5EF4-FFF2-40B4-BE49-F238E27FC236}">
                <a16:creationId xmlns:a16="http://schemas.microsoft.com/office/drawing/2014/main" id="{0E1460FC-FE57-A6CD-A3B3-147F54F6FBA5}"/>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873F45BE-56DF-EA80-8B02-9D2295BBB70E}"/>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38413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fld id="{FFBE6065-B16B-4F8F-8D28-D86CA5ABD053}" type="datetimeFigureOut">
              <a:rPr lang="en-US" smtClean="0"/>
              <a:t>2/4/2025</a:t>
            </a:fld>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514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8" name="TextBox 7">
            <a:extLst>
              <a:ext uri="{FF2B5EF4-FFF2-40B4-BE49-F238E27FC236}">
                <a16:creationId xmlns:a16="http://schemas.microsoft.com/office/drawing/2014/main" id="{640158CF-2BC2-A4D6-6B44-4924003B6DC2}"/>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AC5E2103-792C-5ABA-79CD-5EFEDE16A502}"/>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25802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4" name="Text Placeholder 3">
            <a:extLst>
              <a:ext uri="{FF2B5EF4-FFF2-40B4-BE49-F238E27FC236}">
                <a16:creationId xmlns:a16="http://schemas.microsoft.com/office/drawing/2014/main" id="{F172BA2B-7CAB-919C-E3E1-008FBE00D9A9}"/>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168D9662-4D30-B05D-87D2-BAB6F6C1970A}"/>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AE7540DE-01E8-59FD-84BB-1952D8E43D33}"/>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275987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6" name="Text Placeholder 3">
            <a:extLst>
              <a:ext uri="{FF2B5EF4-FFF2-40B4-BE49-F238E27FC236}">
                <a16:creationId xmlns:a16="http://schemas.microsoft.com/office/drawing/2014/main" id="{7C8FFCB1-B5EF-363F-B395-D82A1C7D586C}"/>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48C1CEF-D529-0498-AD24-5C49A8117632}"/>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83086C4F-E66A-9D8D-1D82-CA127439F6FF}"/>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175959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6" name="Text Placeholder 3">
            <a:extLst>
              <a:ext uri="{FF2B5EF4-FFF2-40B4-BE49-F238E27FC236}">
                <a16:creationId xmlns:a16="http://schemas.microsoft.com/office/drawing/2014/main" id="{462F7541-94C0-104F-0148-6568113B1521}"/>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8A9F37A-F5CD-5934-B994-A2EBFB25EC8F}"/>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CE6994CC-551B-D799-3651-9FD0C52FDA4A}"/>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573295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Text Placeholder 3">
            <a:extLst>
              <a:ext uri="{FF2B5EF4-FFF2-40B4-BE49-F238E27FC236}">
                <a16:creationId xmlns:a16="http://schemas.microsoft.com/office/drawing/2014/main" id="{0320A3AC-26E8-703D-F2DB-6CF0BB3506E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44CEEA6F-B00D-83C9-07DD-25385D17834D}"/>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5165E0B9-7CDD-EC3C-7149-CFF585569899}"/>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554711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6" name="Text Placeholder 3">
            <a:extLst>
              <a:ext uri="{FF2B5EF4-FFF2-40B4-BE49-F238E27FC236}">
                <a16:creationId xmlns:a16="http://schemas.microsoft.com/office/drawing/2014/main" id="{8739D8DC-D02A-5555-8C00-605A3F1C59AA}"/>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98D17D42-BFE8-D222-BA02-3767EAAEA05C}"/>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0" name="TextBox 9">
            <a:extLst>
              <a:ext uri="{FF2B5EF4-FFF2-40B4-BE49-F238E27FC236}">
                <a16:creationId xmlns:a16="http://schemas.microsoft.com/office/drawing/2014/main" id="{25A547F2-F377-5357-4C3A-02BAFEA2C27A}"/>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229867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5195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2906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54618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982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fld id="{FFBE6065-B16B-4F8F-8D28-D86CA5ABD053}" type="datetimeFigureOut">
              <a:rPr lang="en-US" smtClean="0"/>
              <a:t>2/4/2025</a:t>
            </a:fld>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56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032310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6562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73102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6559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6571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74615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Custom-Quad">
    <p:spTree>
      <p:nvGrpSpPr>
        <p:cNvPr id="1" name=""/>
        <p:cNvGrpSpPr/>
        <p:nvPr/>
      </p:nvGrpSpPr>
      <p:grpSpPr>
        <a:xfrm>
          <a:off x="0" y="0"/>
          <a:ext cx="0" cy="0"/>
          <a:chOff x="0" y="0"/>
          <a:chExt cx="0" cy="0"/>
        </a:xfrm>
      </p:grpSpPr>
      <p:cxnSp>
        <p:nvCxnSpPr>
          <p:cNvPr id="4" name="Straight Connector 3"/>
          <p:cNvCxnSpPr/>
          <p:nvPr/>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852295"/>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291894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51920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203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fld id="{FFBE6065-B16B-4F8F-8D28-D86CA5ABD053}" type="datetimeFigureOut">
              <a:rPr lang="en-US" smtClean="0"/>
              <a:t>2/4/2025</a:t>
            </a:fld>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6105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01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76980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74828980"/>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1595899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306962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1847372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55608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2994342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081275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9111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fld id="{FFBE6065-B16B-4F8F-8D28-D86CA5ABD053}" type="datetimeFigureOut">
              <a:rPr lang="en-US" smtClean="0"/>
              <a:t>2/4/2025</a:t>
            </a:fld>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903067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747813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8816354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47600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687356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71444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0637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197058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08150741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23728860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361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fld id="{FFBE6065-B16B-4F8F-8D28-D86CA5ABD053}" type="datetimeFigureOut">
              <a:rPr lang="en-US" smtClean="0"/>
              <a:t>2/4/2025</a:t>
            </a:fld>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02575063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6711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6646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0127907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Custom-Quad">
    <p:spTree>
      <p:nvGrpSpPr>
        <p:cNvPr id="1" name=""/>
        <p:cNvGrpSpPr/>
        <p:nvPr/>
      </p:nvGrpSpPr>
      <p:grpSpPr>
        <a:xfrm>
          <a:off x="0" y="0"/>
          <a:ext cx="0" cy="0"/>
          <a:chOff x="0" y="0"/>
          <a:chExt cx="0" cy="0"/>
        </a:xfrm>
      </p:grpSpPr>
      <p:cxnSp>
        <p:nvCxnSpPr>
          <p:cNvPr id="4" name="Straight Connector 3"/>
          <p:cNvCxnSpPr/>
          <p:nvPr/>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66828237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26554584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97232364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5466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5297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2366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C369F6EA-5BBB-736F-8B43-C8414A1A7110}"/>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10586528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theme" Target="../theme/theme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image" Target="../media/image5.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image" Target="../media/image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theme" Target="../theme/theme5.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image" Target="../media/image1.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theme" Target="../theme/theme6.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fld id="{FFBE6065-B16B-4F8F-8D28-D86CA5ABD053}" type="datetimeFigureOut">
              <a:rPr lang="en-US" smtClean="0"/>
              <a:t>2/4/2025</a:t>
            </a:fld>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p:nvPicPr>
        <p:blipFill>
          <a:blip r:embed="rId31"/>
          <a:stretch>
            <a:fillRect/>
          </a:stretch>
        </p:blipFill>
        <p:spPr>
          <a:xfrm>
            <a:off x="266700" y="319470"/>
            <a:ext cx="681666" cy="451942"/>
          </a:xfrm>
          <a:prstGeom prst="rect">
            <a:avLst/>
          </a:prstGeom>
        </p:spPr>
      </p:pic>
    </p:spTree>
    <p:extLst>
      <p:ext uri="{BB962C8B-B14F-4D97-AF65-F5344CB8AC3E}">
        <p14:creationId xmlns:p14="http://schemas.microsoft.com/office/powerpoint/2010/main" val="156934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p:nvPicPr>
        <p:blipFill>
          <a:blip r:embed="rId31"/>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9466073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2558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77342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186855386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16983257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Tree>
    <p:extLst>
      <p:ext uri="{BB962C8B-B14F-4D97-AF65-F5344CB8AC3E}">
        <p14:creationId xmlns:p14="http://schemas.microsoft.com/office/powerpoint/2010/main" val="4286261141"/>
      </p:ext>
    </p:extLst>
  </p:cSld>
  <p:clrMap bg1="lt1" tx1="dk1" bg2="lt2" tx2="dk2" accent1="accent1" accent2="accent2" accent3="accent3" accent4="accent4" accent5="accent5" accent6="accent6" hlink="hlink" folHlink="folHlink"/>
  <p:sldLayoutIdLst>
    <p:sldLayoutId id="2147483832" r:id="rId1"/>
    <p:sldLayoutId id="2147483833"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p15:clr>
            <a:srgbClr val="F26B43"/>
          </p15:clr>
        </p15:guide>
        <p15:guide id="1" pos="7512">
          <p15:clr>
            <a:srgbClr val="5ACBF0"/>
          </p15:clr>
        </p15:guide>
        <p15:guide id="2" pos="12971">
          <p15:clr>
            <a:srgbClr val="5ACBF0"/>
          </p15:clr>
        </p15:guide>
        <p15:guide id="3" pos="168">
          <p15:clr>
            <a:srgbClr val="5ACBF0"/>
          </p15:clr>
        </p15:guide>
        <p15:guide id="5" orient="horz" pos="637">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mailto:kasi.a.Underhill@usace.army.mil"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nwd-wc.usace.army.mil/report/colsum/"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41DE1-7656-FE0A-0236-E5A8D51D7C91}"/>
              </a:ext>
            </a:extLst>
          </p:cNvPr>
          <p:cNvSpPr>
            <a:spLocks noGrp="1"/>
          </p:cNvSpPr>
          <p:nvPr>
            <p:ph type="title"/>
          </p:nvPr>
        </p:nvSpPr>
        <p:spPr/>
        <p:txBody>
          <a:bodyPr/>
          <a:lstStyle/>
          <a:p>
            <a:r>
              <a:rPr lang="en-US"/>
              <a:t>Shift procedure and February estimates</a:t>
            </a:r>
          </a:p>
        </p:txBody>
      </p:sp>
      <p:sp>
        <p:nvSpPr>
          <p:cNvPr id="5" name="Text Placeholder 4">
            <a:extLst>
              <a:ext uri="{FF2B5EF4-FFF2-40B4-BE49-F238E27FC236}">
                <a16:creationId xmlns:a16="http://schemas.microsoft.com/office/drawing/2014/main" id="{078C97B2-91C9-4410-891E-F95435D3F33B}"/>
              </a:ext>
            </a:extLst>
          </p:cNvPr>
          <p:cNvSpPr>
            <a:spLocks noGrp="1"/>
          </p:cNvSpPr>
          <p:nvPr>
            <p:ph type="body" sz="quarter" idx="12"/>
          </p:nvPr>
        </p:nvSpPr>
        <p:spPr/>
        <p:txBody>
          <a:bodyPr/>
          <a:lstStyle/>
          <a:p>
            <a:r>
              <a:rPr lang="en-US"/>
              <a:t>05Feb2025</a:t>
            </a:r>
          </a:p>
        </p:txBody>
      </p:sp>
    </p:spTree>
    <p:extLst>
      <p:ext uri="{BB962C8B-B14F-4D97-AF65-F5344CB8AC3E}">
        <p14:creationId xmlns:p14="http://schemas.microsoft.com/office/powerpoint/2010/main" val="218396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3CC1-A71D-78DA-8FDC-64C20119E9AE}"/>
              </a:ext>
            </a:extLst>
          </p:cNvPr>
          <p:cNvSpPr>
            <a:spLocks noGrp="1"/>
          </p:cNvSpPr>
          <p:nvPr>
            <p:ph type="title"/>
          </p:nvPr>
        </p:nvSpPr>
        <p:spPr/>
        <p:txBody>
          <a:bodyPr/>
          <a:lstStyle/>
          <a:p>
            <a:r>
              <a:rPr lang="en-US" err="1"/>
              <a:t>Poc</a:t>
            </a:r>
            <a:r>
              <a:rPr lang="en-US"/>
              <a:t>/team</a:t>
            </a:r>
          </a:p>
        </p:txBody>
      </p:sp>
      <p:sp>
        <p:nvSpPr>
          <p:cNvPr id="3" name="Content Placeholder 2">
            <a:extLst>
              <a:ext uri="{FF2B5EF4-FFF2-40B4-BE49-F238E27FC236}">
                <a16:creationId xmlns:a16="http://schemas.microsoft.com/office/drawing/2014/main" id="{2E60E6A9-0910-BDF5-3469-A06F0E0E4818}"/>
              </a:ext>
            </a:extLst>
          </p:cNvPr>
          <p:cNvSpPr>
            <a:spLocks noGrp="1"/>
          </p:cNvSpPr>
          <p:nvPr>
            <p:ph idx="1"/>
          </p:nvPr>
        </p:nvSpPr>
        <p:spPr/>
        <p:txBody>
          <a:bodyPr/>
          <a:lstStyle/>
          <a:p>
            <a:r>
              <a:rPr lang="en-US"/>
              <a:t>Hydrologic Engineering team creates the FRM Guidance and coordinates shift</a:t>
            </a:r>
          </a:p>
          <a:p>
            <a:r>
              <a:rPr lang="en-US"/>
              <a:t>POC: Kasi Underhill, 503-808-3950, </a:t>
            </a:r>
            <a:r>
              <a:rPr lang="en-US">
                <a:hlinkClick r:id="rId2"/>
              </a:rPr>
              <a:t>kasi.a.Underhill@usace.army.mil</a:t>
            </a:r>
            <a:endParaRPr lang="en-US"/>
          </a:p>
        </p:txBody>
      </p:sp>
    </p:spTree>
    <p:extLst>
      <p:ext uri="{BB962C8B-B14F-4D97-AF65-F5344CB8AC3E}">
        <p14:creationId xmlns:p14="http://schemas.microsoft.com/office/powerpoint/2010/main" val="32005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1EFB-ABB7-181D-93CF-99EB7CF19520}"/>
              </a:ext>
            </a:extLst>
          </p:cNvPr>
          <p:cNvSpPr>
            <a:spLocks noGrp="1"/>
          </p:cNvSpPr>
          <p:nvPr>
            <p:ph type="title"/>
          </p:nvPr>
        </p:nvSpPr>
        <p:spPr/>
        <p:txBody>
          <a:bodyPr/>
          <a:lstStyle/>
          <a:p>
            <a:r>
              <a:rPr lang="en-US"/>
              <a:t>February timeline</a:t>
            </a:r>
          </a:p>
        </p:txBody>
      </p:sp>
      <p:sp>
        <p:nvSpPr>
          <p:cNvPr id="3" name="Content Placeholder 2">
            <a:extLst>
              <a:ext uri="{FF2B5EF4-FFF2-40B4-BE49-F238E27FC236}">
                <a16:creationId xmlns:a16="http://schemas.microsoft.com/office/drawing/2014/main" id="{D4BFC7BD-793D-AA92-8524-13FF1F5A8A70}"/>
              </a:ext>
            </a:extLst>
          </p:cNvPr>
          <p:cNvSpPr>
            <a:spLocks noGrp="1"/>
          </p:cNvSpPr>
          <p:nvPr>
            <p:ph idx="1"/>
          </p:nvPr>
        </p:nvSpPr>
        <p:spPr/>
        <p:txBody>
          <a:bodyPr/>
          <a:lstStyle/>
          <a:p>
            <a:pPr marL="342900" indent="-342900">
              <a:buFont typeface="Arial" panose="020B0604020202020204" pitchFamily="34" charset="0"/>
              <a:buChar char="•"/>
            </a:pPr>
            <a:r>
              <a:rPr lang="en-US" sz="2400"/>
              <a:t>ETA on FRM input data afternoon of Thursday 6 Feb</a:t>
            </a:r>
          </a:p>
          <a:p>
            <a:pPr marL="342900" indent="-342900">
              <a:buFont typeface="Arial" panose="020B0604020202020204" pitchFamily="34" charset="0"/>
              <a:buChar char="•"/>
            </a:pPr>
            <a:r>
              <a:rPr lang="en-US" sz="2400"/>
              <a:t>FRM data calculations, processing, QA that afternoon</a:t>
            </a:r>
          </a:p>
          <a:p>
            <a:pPr marL="342900" indent="-342900">
              <a:buFont typeface="Arial" panose="020B0604020202020204" pitchFamily="34" charset="0"/>
              <a:buChar char="•"/>
            </a:pPr>
            <a:r>
              <a:rPr lang="en-US" sz="2400"/>
              <a:t>FRM data due Friday 7 Feb</a:t>
            </a:r>
          </a:p>
        </p:txBody>
      </p:sp>
    </p:spTree>
    <p:extLst>
      <p:ext uri="{BB962C8B-B14F-4D97-AF65-F5344CB8AC3E}">
        <p14:creationId xmlns:p14="http://schemas.microsoft.com/office/powerpoint/2010/main" val="129012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0807-5E72-CF22-64A4-DD7E2CF5400A}"/>
              </a:ext>
            </a:extLst>
          </p:cNvPr>
          <p:cNvSpPr>
            <a:spLocks noGrp="1"/>
          </p:cNvSpPr>
          <p:nvPr>
            <p:ph type="title"/>
          </p:nvPr>
        </p:nvSpPr>
        <p:spPr/>
        <p:txBody>
          <a:bodyPr/>
          <a:lstStyle/>
          <a:p>
            <a:r>
              <a:rPr lang="en-US"/>
              <a:t>Shift calculation</a:t>
            </a:r>
          </a:p>
        </p:txBody>
      </p:sp>
      <p:sp>
        <p:nvSpPr>
          <p:cNvPr id="3" name="Content Placeholder 2">
            <a:extLst>
              <a:ext uri="{FF2B5EF4-FFF2-40B4-BE49-F238E27FC236}">
                <a16:creationId xmlns:a16="http://schemas.microsoft.com/office/drawing/2014/main" id="{49527416-E78E-1187-D34A-10EF6B16699B}"/>
              </a:ext>
            </a:extLst>
          </p:cNvPr>
          <p:cNvSpPr>
            <a:spLocks noGrp="1"/>
          </p:cNvSpPr>
          <p:nvPr>
            <p:ph idx="1"/>
          </p:nvPr>
        </p:nvSpPr>
        <p:spPr/>
        <p:txBody>
          <a:bodyPr/>
          <a:lstStyle/>
          <a:p>
            <a:pPr marL="342900" indent="-342900">
              <a:buFont typeface="Arial" panose="020B0604020202020204" pitchFamily="34" charset="0"/>
              <a:buChar char="•"/>
            </a:pPr>
            <a:r>
              <a:rPr lang="en-US" sz="2400"/>
              <a:t>The amount of storage that can be shifted is limited by a max allowable shift depending on WSF. </a:t>
            </a:r>
          </a:p>
          <a:p>
            <a:pPr marL="342900" indent="-342900">
              <a:buFont typeface="Arial" panose="020B0604020202020204" pitchFamily="34" charset="0"/>
              <a:buChar char="•"/>
            </a:pPr>
            <a:r>
              <a:rPr lang="en-US" sz="2400"/>
              <a:t>FRM returns to the unshifted 30 Apr FRM (barring early refill, in which case the reservoirs transition to refill FRM).</a:t>
            </a:r>
          </a:p>
          <a:p>
            <a:pPr marL="342900" indent="-342900">
              <a:buFont typeface="Arial" panose="020B0604020202020204" pitchFamily="34" charset="0"/>
              <a:buChar char="•"/>
            </a:pPr>
            <a:r>
              <a:rPr lang="en-US" sz="2400"/>
              <a:t>Shift is not allowable over a threshold WSF</a:t>
            </a:r>
          </a:p>
          <a:p>
            <a:pPr marL="569913" lvl="1" indent="-342900">
              <a:buFont typeface="Arial" panose="020B0604020202020204" pitchFamily="34" charset="0"/>
              <a:buChar char="•"/>
            </a:pPr>
            <a:r>
              <a:rPr lang="en-US" sz="2400"/>
              <a:t>3 </a:t>
            </a:r>
            <a:r>
              <a:rPr lang="en-US" sz="2400" err="1"/>
              <a:t>Maf</a:t>
            </a:r>
            <a:r>
              <a:rPr lang="en-US" sz="2400"/>
              <a:t> at DWR Apr-Jul</a:t>
            </a:r>
          </a:p>
          <a:p>
            <a:pPr marL="569913" lvl="1" indent="-342900">
              <a:buFont typeface="Arial" panose="020B0604020202020204" pitchFamily="34" charset="0"/>
              <a:buChar char="•"/>
            </a:pPr>
            <a:r>
              <a:rPr lang="en-US" sz="2400"/>
              <a:t>5.8 </a:t>
            </a:r>
            <a:r>
              <a:rPr lang="en-US" sz="2400" err="1"/>
              <a:t>Maf</a:t>
            </a:r>
            <a:r>
              <a:rPr lang="en-US" sz="2400"/>
              <a:t> at BRN Apr-Jul</a:t>
            </a:r>
          </a:p>
          <a:p>
            <a:endParaRPr lang="en-US"/>
          </a:p>
        </p:txBody>
      </p:sp>
    </p:spTree>
    <p:extLst>
      <p:ext uri="{BB962C8B-B14F-4D97-AF65-F5344CB8AC3E}">
        <p14:creationId xmlns:p14="http://schemas.microsoft.com/office/powerpoint/2010/main" val="88569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AI-generated content may be incorrect.">
            <a:extLst>
              <a:ext uri="{FF2B5EF4-FFF2-40B4-BE49-F238E27FC236}">
                <a16:creationId xmlns:a16="http://schemas.microsoft.com/office/drawing/2014/main" id="{A7A99614-D9A5-CCC8-C81A-566A61DA9C4D}"/>
              </a:ext>
            </a:extLst>
          </p:cNvPr>
          <p:cNvPicPr>
            <a:picLocks noChangeAspect="1"/>
          </p:cNvPicPr>
          <p:nvPr/>
        </p:nvPicPr>
        <p:blipFill>
          <a:blip r:embed="rId2"/>
          <a:stretch>
            <a:fillRect/>
          </a:stretch>
        </p:blipFill>
        <p:spPr>
          <a:xfrm>
            <a:off x="2541238" y="1928812"/>
            <a:ext cx="6877050" cy="3000375"/>
          </a:xfrm>
          <a:prstGeom prst="rect">
            <a:avLst/>
          </a:prstGeom>
        </p:spPr>
      </p:pic>
      <p:sp>
        <p:nvSpPr>
          <p:cNvPr id="2" name="Title 1">
            <a:extLst>
              <a:ext uri="{FF2B5EF4-FFF2-40B4-BE49-F238E27FC236}">
                <a16:creationId xmlns:a16="http://schemas.microsoft.com/office/drawing/2014/main" id="{36A00880-452B-EA4F-851C-F14AA8DA1F2D}"/>
              </a:ext>
            </a:extLst>
          </p:cNvPr>
          <p:cNvSpPr>
            <a:spLocks noGrp="1"/>
          </p:cNvSpPr>
          <p:nvPr>
            <p:ph type="title"/>
          </p:nvPr>
        </p:nvSpPr>
        <p:spPr/>
        <p:txBody>
          <a:bodyPr/>
          <a:lstStyle/>
          <a:p>
            <a:r>
              <a:rPr lang="en-US" dirty="0" err="1"/>
              <a:t>EARLYBird</a:t>
            </a:r>
            <a:r>
              <a:rPr lang="en-US" dirty="0"/>
              <a:t> FRM – not final WSFs</a:t>
            </a:r>
          </a:p>
        </p:txBody>
      </p:sp>
      <p:grpSp>
        <p:nvGrpSpPr>
          <p:cNvPr id="13" name="Group 12">
            <a:extLst>
              <a:ext uri="{FF2B5EF4-FFF2-40B4-BE49-F238E27FC236}">
                <a16:creationId xmlns:a16="http://schemas.microsoft.com/office/drawing/2014/main" id="{9924383A-E3F4-05FC-7EA2-7CB61B691197}"/>
              </a:ext>
            </a:extLst>
          </p:cNvPr>
          <p:cNvGrpSpPr/>
          <p:nvPr/>
        </p:nvGrpSpPr>
        <p:grpSpPr>
          <a:xfrm>
            <a:off x="4757564" y="2035901"/>
            <a:ext cx="4646193" cy="3004258"/>
            <a:chOff x="4757564" y="2035901"/>
            <a:chExt cx="4646193" cy="3004258"/>
          </a:xfrm>
        </p:grpSpPr>
        <p:sp>
          <p:nvSpPr>
            <p:cNvPr id="7" name="Oval 6">
              <a:extLst>
                <a:ext uri="{FF2B5EF4-FFF2-40B4-BE49-F238E27FC236}">
                  <a16:creationId xmlns:a16="http://schemas.microsoft.com/office/drawing/2014/main" id="{758F5279-5CD1-6545-1D8E-09E4225C2A1A}"/>
                </a:ext>
              </a:extLst>
            </p:cNvPr>
            <p:cNvSpPr/>
            <p:nvPr/>
          </p:nvSpPr>
          <p:spPr>
            <a:xfrm>
              <a:off x="4757564" y="2035901"/>
              <a:ext cx="914400" cy="1463040"/>
            </a:xfrm>
            <a:prstGeom prst="ellipse">
              <a:avLst/>
            </a:prstGeom>
            <a:solidFill>
              <a:srgbClr val="33CCFF">
                <a:alpha val="5000"/>
              </a:srgbClr>
            </a:solidFill>
            <a:ln w="38100">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CCFF"/>
                </a:solidFill>
              </a:endParaRPr>
            </a:p>
          </p:txBody>
        </p:sp>
        <p:sp>
          <p:nvSpPr>
            <p:cNvPr id="8" name="Oval 7">
              <a:extLst>
                <a:ext uri="{FF2B5EF4-FFF2-40B4-BE49-F238E27FC236}">
                  <a16:creationId xmlns:a16="http://schemas.microsoft.com/office/drawing/2014/main" id="{94A2DDA0-3696-81A9-88B7-5168EB4C97AD}"/>
                </a:ext>
              </a:extLst>
            </p:cNvPr>
            <p:cNvSpPr/>
            <p:nvPr/>
          </p:nvSpPr>
          <p:spPr>
            <a:xfrm>
              <a:off x="4757564" y="3545273"/>
              <a:ext cx="914400" cy="1463040"/>
            </a:xfrm>
            <a:prstGeom prst="ellipse">
              <a:avLst/>
            </a:prstGeom>
            <a:solidFill>
              <a:srgbClr val="33CCFF">
                <a:alpha val="5000"/>
              </a:srgbClr>
            </a:solidFill>
            <a:ln w="38100">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CCFF"/>
                </a:solidFill>
              </a:endParaRPr>
            </a:p>
          </p:txBody>
        </p:sp>
        <p:sp>
          <p:nvSpPr>
            <p:cNvPr id="9" name="Oval 8">
              <a:extLst>
                <a:ext uri="{FF2B5EF4-FFF2-40B4-BE49-F238E27FC236}">
                  <a16:creationId xmlns:a16="http://schemas.microsoft.com/office/drawing/2014/main" id="{373939EC-D0DA-F34D-C028-D4E0FA7219E9}"/>
                </a:ext>
              </a:extLst>
            </p:cNvPr>
            <p:cNvSpPr/>
            <p:nvPr/>
          </p:nvSpPr>
          <p:spPr>
            <a:xfrm>
              <a:off x="8489357" y="2049470"/>
              <a:ext cx="914400" cy="1463040"/>
            </a:xfrm>
            <a:prstGeom prst="ellipse">
              <a:avLst/>
            </a:prstGeom>
            <a:solidFill>
              <a:srgbClr val="33CCFF">
                <a:alpha val="5000"/>
              </a:srgbClr>
            </a:solidFill>
            <a:ln w="38100">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CCFF"/>
                </a:solidFill>
              </a:endParaRPr>
            </a:p>
          </p:txBody>
        </p:sp>
        <p:sp>
          <p:nvSpPr>
            <p:cNvPr id="10" name="Oval 9">
              <a:extLst>
                <a:ext uri="{FF2B5EF4-FFF2-40B4-BE49-F238E27FC236}">
                  <a16:creationId xmlns:a16="http://schemas.microsoft.com/office/drawing/2014/main" id="{269CAF6D-A680-0B4D-57D0-A25EFA05A2E1}"/>
                </a:ext>
              </a:extLst>
            </p:cNvPr>
            <p:cNvSpPr/>
            <p:nvPr/>
          </p:nvSpPr>
          <p:spPr>
            <a:xfrm>
              <a:off x="8453768" y="3577119"/>
              <a:ext cx="914400" cy="1463040"/>
            </a:xfrm>
            <a:prstGeom prst="ellipse">
              <a:avLst/>
            </a:prstGeom>
            <a:solidFill>
              <a:srgbClr val="33CCFF">
                <a:alpha val="5000"/>
              </a:srgbClr>
            </a:solidFill>
            <a:ln w="38100">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CCFF"/>
                </a:solidFill>
              </a:endParaRPr>
            </a:p>
          </p:txBody>
        </p:sp>
      </p:grpSp>
      <p:sp>
        <p:nvSpPr>
          <p:cNvPr id="14" name="TextBox 13">
            <a:extLst>
              <a:ext uri="{FF2B5EF4-FFF2-40B4-BE49-F238E27FC236}">
                <a16:creationId xmlns:a16="http://schemas.microsoft.com/office/drawing/2014/main" id="{7DF798FA-C07A-4B60-F3DF-DD221D0BFE2A}"/>
              </a:ext>
            </a:extLst>
          </p:cNvPr>
          <p:cNvSpPr txBox="1"/>
          <p:nvPr/>
        </p:nvSpPr>
        <p:spPr>
          <a:xfrm>
            <a:off x="4978557" y="5457248"/>
            <a:ext cx="4219791" cy="646331"/>
          </a:xfrm>
          <a:prstGeom prst="rect">
            <a:avLst/>
          </a:prstGeom>
          <a:noFill/>
        </p:spPr>
        <p:txBody>
          <a:bodyPr wrap="square" rtlCol="0">
            <a:spAutoFit/>
          </a:bodyPr>
          <a:lstStyle/>
          <a:p>
            <a:r>
              <a:rPr lang="en-US"/>
              <a:t>31 Jan and 30 Apr values same/unshifted</a:t>
            </a:r>
          </a:p>
          <a:p>
            <a:endParaRPr lang="en-US"/>
          </a:p>
        </p:txBody>
      </p:sp>
    </p:spTree>
    <p:extLst>
      <p:ext uri="{BB962C8B-B14F-4D97-AF65-F5344CB8AC3E}">
        <p14:creationId xmlns:p14="http://schemas.microsoft.com/office/powerpoint/2010/main" val="417679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7E0F-3336-884A-B133-57256EF3C1D7}"/>
              </a:ext>
            </a:extLst>
          </p:cNvPr>
          <p:cNvSpPr>
            <a:spLocks noGrp="1"/>
          </p:cNvSpPr>
          <p:nvPr>
            <p:ph type="title"/>
          </p:nvPr>
        </p:nvSpPr>
        <p:spPr/>
        <p:txBody>
          <a:bodyPr/>
          <a:lstStyle/>
          <a:p>
            <a:r>
              <a:rPr lang="en-US" err="1"/>
              <a:t>Earlybird</a:t>
            </a:r>
            <a:r>
              <a:rPr lang="en-US"/>
              <a:t> Shift plots</a:t>
            </a:r>
          </a:p>
        </p:txBody>
      </p:sp>
      <p:pic>
        <p:nvPicPr>
          <p:cNvPr id="3" name="Picture 2" descr="Chart, line chart&#10;&#10;AI-generated content may be incorrect.">
            <a:extLst>
              <a:ext uri="{FF2B5EF4-FFF2-40B4-BE49-F238E27FC236}">
                <a16:creationId xmlns:a16="http://schemas.microsoft.com/office/drawing/2014/main" id="{A7B15333-43CD-0F15-E9C0-A05DCEFA48AB}"/>
              </a:ext>
            </a:extLst>
          </p:cNvPr>
          <p:cNvPicPr>
            <a:picLocks noChangeAspect="1"/>
          </p:cNvPicPr>
          <p:nvPr/>
        </p:nvPicPr>
        <p:blipFill>
          <a:blip r:embed="rId3"/>
          <a:stretch>
            <a:fillRect/>
          </a:stretch>
        </p:blipFill>
        <p:spPr>
          <a:xfrm>
            <a:off x="1531426" y="1305570"/>
            <a:ext cx="9232470" cy="5008859"/>
          </a:xfrm>
          <a:prstGeom prst="rect">
            <a:avLst/>
          </a:prstGeom>
        </p:spPr>
      </p:pic>
    </p:spTree>
    <p:extLst>
      <p:ext uri="{BB962C8B-B14F-4D97-AF65-F5344CB8AC3E}">
        <p14:creationId xmlns:p14="http://schemas.microsoft.com/office/powerpoint/2010/main" val="392610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880E-BEC2-2C1A-F8E7-A0C2290A0EBB}"/>
              </a:ext>
            </a:extLst>
          </p:cNvPr>
          <p:cNvSpPr>
            <a:spLocks noGrp="1"/>
          </p:cNvSpPr>
          <p:nvPr>
            <p:ph type="title"/>
          </p:nvPr>
        </p:nvSpPr>
        <p:spPr/>
        <p:txBody>
          <a:bodyPr/>
          <a:lstStyle/>
          <a:p>
            <a:r>
              <a:rPr lang="en-US"/>
              <a:t>Where to find shift information</a:t>
            </a:r>
          </a:p>
        </p:txBody>
      </p:sp>
      <p:sp>
        <p:nvSpPr>
          <p:cNvPr id="3" name="Content Placeholder 2">
            <a:extLst>
              <a:ext uri="{FF2B5EF4-FFF2-40B4-BE49-F238E27FC236}">
                <a16:creationId xmlns:a16="http://schemas.microsoft.com/office/drawing/2014/main" id="{5E0269F3-C978-776A-9DD2-E5F3B31035DE}"/>
              </a:ext>
            </a:extLst>
          </p:cNvPr>
          <p:cNvSpPr>
            <a:spLocks noGrp="1"/>
          </p:cNvSpPr>
          <p:nvPr>
            <p:ph idx="1"/>
          </p:nvPr>
        </p:nvSpPr>
        <p:spPr/>
        <p:txBody>
          <a:bodyPr/>
          <a:lstStyle/>
          <a:p>
            <a:r>
              <a:rPr lang="en-US"/>
              <a:t>If this link is 2 pages long, there’s a shift active!</a:t>
            </a:r>
          </a:p>
          <a:p>
            <a:r>
              <a:rPr lang="en-US">
                <a:hlinkClick r:id="rId3"/>
              </a:rPr>
              <a:t>https://www.nwd-wc.usace.army.mil/report/colsum/</a:t>
            </a:r>
            <a:endParaRPr lang="en-US"/>
          </a:p>
          <a:p>
            <a:endParaRPr lang="en-US"/>
          </a:p>
          <a:p>
            <a:endParaRPr lang="en-US"/>
          </a:p>
        </p:txBody>
      </p:sp>
      <p:pic>
        <p:nvPicPr>
          <p:cNvPr id="7" name="Picture 6">
            <a:extLst>
              <a:ext uri="{FF2B5EF4-FFF2-40B4-BE49-F238E27FC236}">
                <a16:creationId xmlns:a16="http://schemas.microsoft.com/office/drawing/2014/main" id="{9EF24640-097A-9809-2CF9-58B504969E32}"/>
              </a:ext>
            </a:extLst>
          </p:cNvPr>
          <p:cNvPicPr>
            <a:picLocks noChangeAspect="1"/>
          </p:cNvPicPr>
          <p:nvPr/>
        </p:nvPicPr>
        <p:blipFill>
          <a:blip r:embed="rId4"/>
          <a:stretch>
            <a:fillRect/>
          </a:stretch>
        </p:blipFill>
        <p:spPr>
          <a:xfrm>
            <a:off x="0" y="2131471"/>
            <a:ext cx="12192000" cy="2595057"/>
          </a:xfrm>
          <a:prstGeom prst="rect">
            <a:avLst/>
          </a:prstGeom>
        </p:spPr>
      </p:pic>
    </p:spTree>
    <p:extLst>
      <p:ext uri="{BB962C8B-B14F-4D97-AF65-F5344CB8AC3E}">
        <p14:creationId xmlns:p14="http://schemas.microsoft.com/office/powerpoint/2010/main" val="410881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5C2E-36A2-F0FA-8FC9-B2F89C18747C}"/>
              </a:ext>
            </a:extLst>
          </p:cNvPr>
          <p:cNvSpPr>
            <a:spLocks noGrp="1"/>
          </p:cNvSpPr>
          <p:nvPr>
            <p:ph type="title"/>
          </p:nvPr>
        </p:nvSpPr>
        <p:spPr/>
        <p:txBody>
          <a:bodyPr/>
          <a:lstStyle/>
          <a:p>
            <a:r>
              <a:rPr lang="en-US"/>
              <a:t>How to read this table</a:t>
            </a:r>
          </a:p>
        </p:txBody>
      </p:sp>
      <p:pic>
        <p:nvPicPr>
          <p:cNvPr id="6" name="Picture 5">
            <a:extLst>
              <a:ext uri="{FF2B5EF4-FFF2-40B4-BE49-F238E27FC236}">
                <a16:creationId xmlns:a16="http://schemas.microsoft.com/office/drawing/2014/main" id="{CEC96ACE-4375-890C-F3E2-9715F75369E6}"/>
              </a:ext>
            </a:extLst>
          </p:cNvPr>
          <p:cNvPicPr>
            <a:picLocks noChangeAspect="1"/>
          </p:cNvPicPr>
          <p:nvPr/>
        </p:nvPicPr>
        <p:blipFill>
          <a:blip r:embed="rId2"/>
          <a:srcRect b="6800"/>
          <a:stretch/>
        </p:blipFill>
        <p:spPr>
          <a:xfrm>
            <a:off x="372933" y="1382300"/>
            <a:ext cx="9356220" cy="2361439"/>
          </a:xfrm>
          <a:prstGeom prst="rect">
            <a:avLst/>
          </a:prstGeom>
        </p:spPr>
      </p:pic>
      <p:sp>
        <p:nvSpPr>
          <p:cNvPr id="8" name="Speech Bubble: Rectangle 7">
            <a:extLst>
              <a:ext uri="{FF2B5EF4-FFF2-40B4-BE49-F238E27FC236}">
                <a16:creationId xmlns:a16="http://schemas.microsoft.com/office/drawing/2014/main" id="{BEC12662-CF67-85B7-DCBA-8839477AD8E2}"/>
              </a:ext>
            </a:extLst>
          </p:cNvPr>
          <p:cNvSpPr/>
          <p:nvPr/>
        </p:nvSpPr>
        <p:spPr>
          <a:xfrm>
            <a:off x="0" y="4744278"/>
            <a:ext cx="1298713" cy="863944"/>
          </a:xfrm>
          <a:prstGeom prst="wedgeRectCallout">
            <a:avLst>
              <a:gd name="adj1" fmla="val 86310"/>
              <a:gd name="adj2" fmla="val -158384"/>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FRM at GCL prior to shift calculation</a:t>
            </a:r>
          </a:p>
        </p:txBody>
      </p:sp>
      <p:sp>
        <p:nvSpPr>
          <p:cNvPr id="9" name="Speech Bubble: Rectangle 8">
            <a:extLst>
              <a:ext uri="{FF2B5EF4-FFF2-40B4-BE49-F238E27FC236}">
                <a16:creationId xmlns:a16="http://schemas.microsoft.com/office/drawing/2014/main" id="{0FDC99B2-B3C8-1ED5-4BE0-7F44AB470BB6}"/>
              </a:ext>
            </a:extLst>
          </p:cNvPr>
          <p:cNvSpPr/>
          <p:nvPr/>
        </p:nvSpPr>
        <p:spPr>
          <a:xfrm>
            <a:off x="1417982" y="4744278"/>
            <a:ext cx="1298713" cy="863944"/>
          </a:xfrm>
          <a:prstGeom prst="wedgeRectCallout">
            <a:avLst>
              <a:gd name="adj1" fmla="val 46514"/>
              <a:gd name="adj2" fmla="val -15531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Possible space to shift constrained by draft rate limit</a:t>
            </a:r>
          </a:p>
        </p:txBody>
      </p:sp>
      <p:sp>
        <p:nvSpPr>
          <p:cNvPr id="10" name="Speech Bubble: Rectangle 9">
            <a:extLst>
              <a:ext uri="{FF2B5EF4-FFF2-40B4-BE49-F238E27FC236}">
                <a16:creationId xmlns:a16="http://schemas.microsoft.com/office/drawing/2014/main" id="{58CC0D5B-DFBF-3CE3-9C9A-41C81B51277D}"/>
              </a:ext>
            </a:extLst>
          </p:cNvPr>
          <p:cNvSpPr/>
          <p:nvPr/>
        </p:nvSpPr>
        <p:spPr>
          <a:xfrm>
            <a:off x="2835964" y="4744278"/>
            <a:ext cx="1298713" cy="863944"/>
          </a:xfrm>
          <a:prstGeom prst="wedgeRectCallout">
            <a:avLst>
              <a:gd name="adj1" fmla="val 88861"/>
              <a:gd name="adj2" fmla="val -16375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DWR System FRM draft prior to shift calculation</a:t>
            </a:r>
          </a:p>
        </p:txBody>
      </p:sp>
      <p:sp>
        <p:nvSpPr>
          <p:cNvPr id="11" name="Speech Bubble: Rectangle 10">
            <a:extLst>
              <a:ext uri="{FF2B5EF4-FFF2-40B4-BE49-F238E27FC236}">
                <a16:creationId xmlns:a16="http://schemas.microsoft.com/office/drawing/2014/main" id="{CFD5616C-732A-E4F5-26B0-B613D9AC801A}"/>
              </a:ext>
            </a:extLst>
          </p:cNvPr>
          <p:cNvSpPr/>
          <p:nvPr/>
        </p:nvSpPr>
        <p:spPr>
          <a:xfrm>
            <a:off x="4253946" y="4744278"/>
            <a:ext cx="1298713" cy="863944"/>
          </a:xfrm>
          <a:prstGeom prst="wedgeRectCallout">
            <a:avLst>
              <a:gd name="adj1" fmla="val 39881"/>
              <a:gd name="adj2" fmla="val -15378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DWR Local FRM draft prior to shift calculation</a:t>
            </a:r>
          </a:p>
        </p:txBody>
      </p:sp>
      <p:sp>
        <p:nvSpPr>
          <p:cNvPr id="12" name="Speech Bubble: Rectangle 11">
            <a:extLst>
              <a:ext uri="{FF2B5EF4-FFF2-40B4-BE49-F238E27FC236}">
                <a16:creationId xmlns:a16="http://schemas.microsoft.com/office/drawing/2014/main" id="{8908533D-32EA-E9ED-3A41-21F6C9BF7684}"/>
              </a:ext>
            </a:extLst>
          </p:cNvPr>
          <p:cNvSpPr/>
          <p:nvPr/>
        </p:nvSpPr>
        <p:spPr>
          <a:xfrm>
            <a:off x="5671928" y="4731026"/>
            <a:ext cx="1298713" cy="863944"/>
          </a:xfrm>
          <a:prstGeom prst="wedgeRectCallout">
            <a:avLst>
              <a:gd name="adj1" fmla="val 6208"/>
              <a:gd name="adj2" fmla="val -156083"/>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Final shift given to DWR</a:t>
            </a:r>
          </a:p>
        </p:txBody>
      </p:sp>
      <p:sp>
        <p:nvSpPr>
          <p:cNvPr id="13" name="Speech Bubble: Rectangle 12">
            <a:extLst>
              <a:ext uri="{FF2B5EF4-FFF2-40B4-BE49-F238E27FC236}">
                <a16:creationId xmlns:a16="http://schemas.microsoft.com/office/drawing/2014/main" id="{99443C5F-1F42-0000-3F75-3F707BA6B55D}"/>
              </a:ext>
            </a:extLst>
          </p:cNvPr>
          <p:cNvSpPr/>
          <p:nvPr/>
        </p:nvSpPr>
        <p:spPr>
          <a:xfrm>
            <a:off x="7089910" y="4744278"/>
            <a:ext cx="1298713" cy="1828800"/>
          </a:xfrm>
          <a:prstGeom prst="wedgeRectCallout">
            <a:avLst>
              <a:gd name="adj1" fmla="val -25425"/>
              <a:gd name="adj2" fmla="val -104737"/>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Shift that was allowed to be given to DWR. For there to be shift, the local must be less than the system FRM at DWR</a:t>
            </a:r>
          </a:p>
        </p:txBody>
      </p:sp>
      <p:sp>
        <p:nvSpPr>
          <p:cNvPr id="14" name="Speech Bubble: Rectangle 13">
            <a:extLst>
              <a:ext uri="{FF2B5EF4-FFF2-40B4-BE49-F238E27FC236}">
                <a16:creationId xmlns:a16="http://schemas.microsoft.com/office/drawing/2014/main" id="{2F9406BA-CAFB-B463-D927-557F0E3D05DC}"/>
              </a:ext>
            </a:extLst>
          </p:cNvPr>
          <p:cNvSpPr/>
          <p:nvPr/>
        </p:nvSpPr>
        <p:spPr>
          <a:xfrm>
            <a:off x="8430440" y="4744278"/>
            <a:ext cx="1298713" cy="863944"/>
          </a:xfrm>
          <a:prstGeom prst="wedgeRectCallout">
            <a:avLst>
              <a:gd name="adj1" fmla="val -54506"/>
              <a:gd name="adj2" fmla="val -160685"/>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With shift, total draft at DWR from full</a:t>
            </a:r>
          </a:p>
        </p:txBody>
      </p:sp>
      <p:sp>
        <p:nvSpPr>
          <p:cNvPr id="15" name="Speech Bubble: Rectangle 14">
            <a:extLst>
              <a:ext uri="{FF2B5EF4-FFF2-40B4-BE49-F238E27FC236}">
                <a16:creationId xmlns:a16="http://schemas.microsoft.com/office/drawing/2014/main" id="{168EDDA5-3A78-386A-CFA6-096A3BA2B0E8}"/>
              </a:ext>
            </a:extLst>
          </p:cNvPr>
          <p:cNvSpPr/>
          <p:nvPr/>
        </p:nvSpPr>
        <p:spPr>
          <a:xfrm>
            <a:off x="9848423" y="4744278"/>
            <a:ext cx="1298713" cy="863944"/>
          </a:xfrm>
          <a:prstGeom prst="wedgeRectCallout">
            <a:avLst>
              <a:gd name="adj1" fmla="val -91241"/>
              <a:gd name="adj2" fmla="val -15685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Final FRM elevation at DWR</a:t>
            </a:r>
          </a:p>
        </p:txBody>
      </p:sp>
    </p:spTree>
    <p:extLst>
      <p:ext uri="{BB962C8B-B14F-4D97-AF65-F5344CB8AC3E}">
        <p14:creationId xmlns:p14="http://schemas.microsoft.com/office/powerpoint/2010/main" val="223342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5C2E-36A2-F0FA-8FC9-B2F89C18747C}"/>
              </a:ext>
            </a:extLst>
          </p:cNvPr>
          <p:cNvSpPr>
            <a:spLocks noGrp="1"/>
          </p:cNvSpPr>
          <p:nvPr>
            <p:ph type="title"/>
          </p:nvPr>
        </p:nvSpPr>
        <p:spPr/>
        <p:txBody>
          <a:bodyPr/>
          <a:lstStyle/>
          <a:p>
            <a:r>
              <a:rPr lang="en-US"/>
              <a:t>How to read this table</a:t>
            </a:r>
          </a:p>
        </p:txBody>
      </p:sp>
      <p:pic>
        <p:nvPicPr>
          <p:cNvPr id="4" name="Picture 3">
            <a:extLst>
              <a:ext uri="{FF2B5EF4-FFF2-40B4-BE49-F238E27FC236}">
                <a16:creationId xmlns:a16="http://schemas.microsoft.com/office/drawing/2014/main" id="{97F40F31-4A7D-AD7C-F83F-495882E1775A}"/>
              </a:ext>
            </a:extLst>
          </p:cNvPr>
          <p:cNvPicPr>
            <a:picLocks noChangeAspect="1"/>
          </p:cNvPicPr>
          <p:nvPr/>
        </p:nvPicPr>
        <p:blipFill>
          <a:blip r:embed="rId2"/>
          <a:srcRect b="8060"/>
          <a:stretch/>
        </p:blipFill>
        <p:spPr>
          <a:xfrm>
            <a:off x="2564296" y="1734650"/>
            <a:ext cx="8724035" cy="2267507"/>
          </a:xfrm>
          <a:prstGeom prst="rect">
            <a:avLst/>
          </a:prstGeom>
        </p:spPr>
      </p:pic>
      <p:pic>
        <p:nvPicPr>
          <p:cNvPr id="7" name="Picture 6">
            <a:extLst>
              <a:ext uri="{FF2B5EF4-FFF2-40B4-BE49-F238E27FC236}">
                <a16:creationId xmlns:a16="http://schemas.microsoft.com/office/drawing/2014/main" id="{6FAA0224-621B-2129-5F6D-A436C91A52B1}"/>
              </a:ext>
            </a:extLst>
          </p:cNvPr>
          <p:cNvPicPr>
            <a:picLocks noChangeAspect="1"/>
          </p:cNvPicPr>
          <p:nvPr/>
        </p:nvPicPr>
        <p:blipFill>
          <a:blip r:embed="rId3"/>
          <a:srcRect t="11011" b="6581"/>
          <a:stretch/>
        </p:blipFill>
        <p:spPr>
          <a:xfrm>
            <a:off x="1702904" y="2014330"/>
            <a:ext cx="864066" cy="1987827"/>
          </a:xfrm>
          <a:prstGeom prst="rect">
            <a:avLst/>
          </a:prstGeom>
        </p:spPr>
      </p:pic>
      <p:sp>
        <p:nvSpPr>
          <p:cNvPr id="8" name="Speech Bubble: Rectangle 7">
            <a:extLst>
              <a:ext uri="{FF2B5EF4-FFF2-40B4-BE49-F238E27FC236}">
                <a16:creationId xmlns:a16="http://schemas.microsoft.com/office/drawing/2014/main" id="{8A8FF58E-53FC-23F3-4814-FB370A297F40}"/>
              </a:ext>
            </a:extLst>
          </p:cNvPr>
          <p:cNvSpPr/>
          <p:nvPr/>
        </p:nvSpPr>
        <p:spPr>
          <a:xfrm>
            <a:off x="20714" y="4883426"/>
            <a:ext cx="1298713" cy="863944"/>
          </a:xfrm>
          <a:prstGeom prst="wedgeRectCallout">
            <a:avLst>
              <a:gd name="adj1" fmla="val 179168"/>
              <a:gd name="adj2" fmla="val -142278"/>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New GCL FRM after DWR shift (draft from full)</a:t>
            </a:r>
          </a:p>
        </p:txBody>
      </p:sp>
      <p:sp>
        <p:nvSpPr>
          <p:cNvPr id="9" name="Speech Bubble: Rectangle 8">
            <a:extLst>
              <a:ext uri="{FF2B5EF4-FFF2-40B4-BE49-F238E27FC236}">
                <a16:creationId xmlns:a16="http://schemas.microsoft.com/office/drawing/2014/main" id="{2022356F-8CB2-BD32-8BBD-BB198D7CDB0B}"/>
              </a:ext>
            </a:extLst>
          </p:cNvPr>
          <p:cNvSpPr/>
          <p:nvPr/>
        </p:nvSpPr>
        <p:spPr>
          <a:xfrm>
            <a:off x="1485580" y="5825656"/>
            <a:ext cx="1298713" cy="863944"/>
          </a:xfrm>
          <a:prstGeom prst="wedgeRectCallout">
            <a:avLst>
              <a:gd name="adj1" fmla="val 140392"/>
              <a:gd name="adj2" fmla="val -255021"/>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New GCL FRM after DWR shift (elevation)</a:t>
            </a:r>
          </a:p>
        </p:txBody>
      </p:sp>
      <p:sp>
        <p:nvSpPr>
          <p:cNvPr id="10" name="Speech Bubble: Rectangle 9">
            <a:extLst>
              <a:ext uri="{FF2B5EF4-FFF2-40B4-BE49-F238E27FC236}">
                <a16:creationId xmlns:a16="http://schemas.microsoft.com/office/drawing/2014/main" id="{A9C23F36-3C22-B4EF-D40D-6FC45EAE9D11}"/>
              </a:ext>
            </a:extLst>
          </p:cNvPr>
          <p:cNvSpPr/>
          <p:nvPr/>
        </p:nvSpPr>
        <p:spPr>
          <a:xfrm>
            <a:off x="3320506" y="4961712"/>
            <a:ext cx="1298713" cy="863944"/>
          </a:xfrm>
          <a:prstGeom prst="wedgeRectCallout">
            <a:avLst>
              <a:gd name="adj1" fmla="val 85291"/>
              <a:gd name="adj2" fmla="val -15454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Ability remaining for GCL to shift</a:t>
            </a:r>
          </a:p>
        </p:txBody>
      </p:sp>
      <p:sp>
        <p:nvSpPr>
          <p:cNvPr id="11" name="Speech Bubble: Rectangle 10">
            <a:extLst>
              <a:ext uri="{FF2B5EF4-FFF2-40B4-BE49-F238E27FC236}">
                <a16:creationId xmlns:a16="http://schemas.microsoft.com/office/drawing/2014/main" id="{E6C141C9-843F-7AAF-2DD5-86F6F8C2E642}"/>
              </a:ext>
            </a:extLst>
          </p:cNvPr>
          <p:cNvSpPr/>
          <p:nvPr/>
        </p:nvSpPr>
        <p:spPr>
          <a:xfrm>
            <a:off x="4321045" y="5865075"/>
            <a:ext cx="1298713" cy="863944"/>
          </a:xfrm>
          <a:prstGeom prst="wedgeRectCallout">
            <a:avLst>
              <a:gd name="adj1" fmla="val 74576"/>
              <a:gd name="adj2" fmla="val -26115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Final shift given to BRN</a:t>
            </a:r>
          </a:p>
        </p:txBody>
      </p:sp>
      <p:sp>
        <p:nvSpPr>
          <p:cNvPr id="12" name="Speech Bubble: Rectangle 11">
            <a:extLst>
              <a:ext uri="{FF2B5EF4-FFF2-40B4-BE49-F238E27FC236}">
                <a16:creationId xmlns:a16="http://schemas.microsoft.com/office/drawing/2014/main" id="{B7FA06ED-39AD-8B0B-51F5-A93A035B870F}"/>
              </a:ext>
            </a:extLst>
          </p:cNvPr>
          <p:cNvSpPr/>
          <p:nvPr/>
        </p:nvSpPr>
        <p:spPr>
          <a:xfrm>
            <a:off x="5686019" y="5069944"/>
            <a:ext cx="1298713" cy="1619655"/>
          </a:xfrm>
          <a:prstGeom prst="wedgeRectCallout">
            <a:avLst>
              <a:gd name="adj1" fmla="val 46514"/>
              <a:gd name="adj2" fmla="val -112565"/>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Shift that was allowed to be given to BRN – </a:t>
            </a:r>
            <a:r>
              <a:rPr lang="en-US" sz="1200">
                <a:solidFill>
                  <a:srgbClr val="FF0000"/>
                </a:solidFill>
              </a:rPr>
              <a:t>this number looks like it was not calculating correctly </a:t>
            </a:r>
            <a:r>
              <a:rPr lang="en-US" sz="1200"/>
              <a:t>– will be corrected from now on!</a:t>
            </a:r>
          </a:p>
        </p:txBody>
      </p:sp>
      <p:sp>
        <p:nvSpPr>
          <p:cNvPr id="13" name="Speech Bubble: Rectangle 12">
            <a:extLst>
              <a:ext uri="{FF2B5EF4-FFF2-40B4-BE49-F238E27FC236}">
                <a16:creationId xmlns:a16="http://schemas.microsoft.com/office/drawing/2014/main" id="{6D8FA2BD-6BE8-67A9-981A-95BE49C0305E}"/>
              </a:ext>
            </a:extLst>
          </p:cNvPr>
          <p:cNvSpPr/>
          <p:nvPr/>
        </p:nvSpPr>
        <p:spPr>
          <a:xfrm>
            <a:off x="7098597" y="5261112"/>
            <a:ext cx="1298713" cy="863944"/>
          </a:xfrm>
          <a:prstGeom prst="wedgeRectCallout">
            <a:avLst>
              <a:gd name="adj1" fmla="val 10800"/>
              <a:gd name="adj2" fmla="val -185994"/>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With shift, total draft at BRN from full</a:t>
            </a:r>
          </a:p>
        </p:txBody>
      </p:sp>
      <p:sp>
        <p:nvSpPr>
          <p:cNvPr id="14" name="Speech Bubble: Rectangle 13">
            <a:extLst>
              <a:ext uri="{FF2B5EF4-FFF2-40B4-BE49-F238E27FC236}">
                <a16:creationId xmlns:a16="http://schemas.microsoft.com/office/drawing/2014/main" id="{45A44A7A-E438-CBD1-700F-28367284D2E9}"/>
              </a:ext>
            </a:extLst>
          </p:cNvPr>
          <p:cNvSpPr/>
          <p:nvPr/>
        </p:nvSpPr>
        <p:spPr>
          <a:xfrm>
            <a:off x="8511175" y="5879771"/>
            <a:ext cx="1298713" cy="863944"/>
          </a:xfrm>
          <a:prstGeom prst="wedgeRectCallout">
            <a:avLst>
              <a:gd name="adj1" fmla="val -32567"/>
              <a:gd name="adj2" fmla="val -25808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Final FRM elevation at BRN</a:t>
            </a:r>
          </a:p>
        </p:txBody>
      </p:sp>
      <p:sp>
        <p:nvSpPr>
          <p:cNvPr id="15" name="Speech Bubble: Rectangle 14">
            <a:extLst>
              <a:ext uri="{FF2B5EF4-FFF2-40B4-BE49-F238E27FC236}">
                <a16:creationId xmlns:a16="http://schemas.microsoft.com/office/drawing/2014/main" id="{46828B04-77ED-82A9-EEFC-9727EB01D520}"/>
              </a:ext>
            </a:extLst>
          </p:cNvPr>
          <p:cNvSpPr/>
          <p:nvPr/>
        </p:nvSpPr>
        <p:spPr>
          <a:xfrm>
            <a:off x="9130680" y="4883426"/>
            <a:ext cx="1298713" cy="863944"/>
          </a:xfrm>
          <a:prstGeom prst="wedgeRectCallout">
            <a:avLst>
              <a:gd name="adj1" fmla="val -1955"/>
              <a:gd name="adj2" fmla="val -140744"/>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With shift, total draft at GCL from full</a:t>
            </a:r>
          </a:p>
        </p:txBody>
      </p:sp>
      <p:sp>
        <p:nvSpPr>
          <p:cNvPr id="16" name="Speech Bubble: Rectangle 15">
            <a:extLst>
              <a:ext uri="{FF2B5EF4-FFF2-40B4-BE49-F238E27FC236}">
                <a16:creationId xmlns:a16="http://schemas.microsoft.com/office/drawing/2014/main" id="{42407C3F-CC90-354C-93CE-F6C9698D5F10}"/>
              </a:ext>
            </a:extLst>
          </p:cNvPr>
          <p:cNvSpPr/>
          <p:nvPr/>
        </p:nvSpPr>
        <p:spPr>
          <a:xfrm>
            <a:off x="10685823" y="5825655"/>
            <a:ext cx="1298713" cy="863944"/>
          </a:xfrm>
          <a:prstGeom prst="wedgeRectCallout">
            <a:avLst>
              <a:gd name="adj1" fmla="val -39710"/>
              <a:gd name="adj2" fmla="val -254254"/>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Final FRM elevation at GCL</a:t>
            </a:r>
          </a:p>
        </p:txBody>
      </p:sp>
    </p:spTree>
    <p:extLst>
      <p:ext uri="{BB962C8B-B14F-4D97-AF65-F5344CB8AC3E}">
        <p14:creationId xmlns:p14="http://schemas.microsoft.com/office/powerpoint/2010/main" val="3056592283"/>
      </p:ext>
    </p:extLst>
  </p:cSld>
  <p:clrMapOvr>
    <a:masterClrMapping/>
  </p:clrMapOvr>
</p:sld>
</file>

<file path=ppt/theme/theme1.xml><?xml version="1.0" encoding="utf-8"?>
<a:theme xmlns:a="http://schemas.openxmlformats.org/drawingml/2006/main" name="Theme1">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Theme1" id="{D9365B19-FD46-44E3-BB0F-2D60C6663540}" vid="{4051C267-EC16-474D-ADEF-FFE0FF3BDA8B}"/>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TotalTime>
  <Words>365</Words>
  <Application>Microsoft Office PowerPoint</Application>
  <PresentationFormat>Widescreen</PresentationFormat>
  <Paragraphs>44</Paragraphs>
  <Slides>9</Slides>
  <Notes>2</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9</vt:i4>
      </vt:variant>
    </vt:vector>
  </HeadingPairs>
  <TitlesOfParts>
    <vt:vector size="18" baseType="lpstr">
      <vt:lpstr>Arial</vt:lpstr>
      <vt:lpstr>Calibri</vt:lpstr>
      <vt:lpstr>Theme1</vt:lpstr>
      <vt:lpstr>CUI Upper left Castle template </vt:lpstr>
      <vt:lpstr>traditional template NON CUI</vt:lpstr>
      <vt:lpstr>Traditional template CUI</vt:lpstr>
      <vt:lpstr>2_Upper Left Star and Castle NON CUI</vt:lpstr>
      <vt:lpstr>Upper Left Star and Castle CUI</vt:lpstr>
      <vt:lpstr>Chart Color Templates</vt:lpstr>
      <vt:lpstr>Shift procedure and February estimates</vt:lpstr>
      <vt:lpstr>Poc/team</vt:lpstr>
      <vt:lpstr>February timeline</vt:lpstr>
      <vt:lpstr>Shift calculation</vt:lpstr>
      <vt:lpstr>EARLYBird FRM – not final WSFs</vt:lpstr>
      <vt:lpstr>Earlybird Shift plots</vt:lpstr>
      <vt:lpstr>Where to find shift information</vt:lpstr>
      <vt:lpstr>How to read this table</vt:lpstr>
      <vt:lpstr>How to read this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points for shift</dc:title>
  <dc:creator>Underhill, Kasi A CIV USARMY CENWD (USA)</dc:creator>
  <cp:lastModifiedBy>Baus, Douglas M CIV USARMY CENWD (USA)</cp:lastModifiedBy>
  <cp:revision>3</cp:revision>
  <dcterms:created xsi:type="dcterms:W3CDTF">2025-01-21T18:04:41Z</dcterms:created>
  <dcterms:modified xsi:type="dcterms:W3CDTF">2025-02-04T22:16:04Z</dcterms:modified>
</cp:coreProperties>
</file>