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7" r:id="rId2"/>
    <p:sldId id="348" r:id="rId3"/>
    <p:sldId id="349" r:id="rId4"/>
    <p:sldId id="346" r:id="rId5"/>
    <p:sldId id="351" r:id="rId6"/>
    <p:sldId id="350" r:id="rId7"/>
    <p:sldId id="353" r:id="rId8"/>
    <p:sldId id="352" r:id="rId9"/>
    <p:sldId id="354" r:id="rId10"/>
    <p:sldId id="355" r:id="rId11"/>
    <p:sldId id="357" r:id="rId12"/>
    <p:sldId id="358" r:id="rId13"/>
    <p:sldId id="361" r:id="rId14"/>
    <p:sldId id="359" r:id="rId15"/>
    <p:sldId id="360" r:id="rId16"/>
    <p:sldId id="362" r:id="rId17"/>
    <p:sldId id="363" r:id="rId18"/>
    <p:sldId id="364" r:id="rId19"/>
    <p:sldId id="258" r:id="rId20"/>
    <p:sldId id="340" r:id="rId21"/>
    <p:sldId id="341" r:id="rId22"/>
    <p:sldId id="342" r:id="rId23"/>
    <p:sldId id="343" r:id="rId24"/>
    <p:sldId id="344" r:id="rId25"/>
    <p:sldId id="345" r:id="rId26"/>
    <p:sldId id="312" r:id="rId27"/>
    <p:sldId id="313" r:id="rId28"/>
    <p:sldId id="314" r:id="rId29"/>
    <p:sldId id="316" r:id="rId30"/>
    <p:sldId id="317" r:id="rId31"/>
    <p:sldId id="318" r:id="rId32"/>
    <p:sldId id="319" r:id="rId33"/>
    <p:sldId id="320" r:id="rId34"/>
    <p:sldId id="321" r:id="rId35"/>
    <p:sldId id="322" r:id="rId36"/>
    <p:sldId id="323" r:id="rId37"/>
    <p:sldId id="324" r:id="rId38"/>
    <p:sldId id="325" r:id="rId39"/>
    <p:sldId id="315" r:id="rId40"/>
    <p:sldId id="259" r:id="rId41"/>
    <p:sldId id="260" r:id="rId42"/>
    <p:sldId id="261" r:id="rId43"/>
    <p:sldId id="273" r:id="rId44"/>
    <p:sldId id="274" r:id="rId45"/>
    <p:sldId id="275" r:id="rId46"/>
    <p:sldId id="276" r:id="rId47"/>
    <p:sldId id="278" r:id="rId48"/>
    <p:sldId id="279" r:id="rId49"/>
    <p:sldId id="280" r:id="rId50"/>
    <p:sldId id="293" r:id="rId51"/>
    <p:sldId id="296" r:id="rId52"/>
    <p:sldId id="295" r:id="rId53"/>
    <p:sldId id="291" r:id="rId54"/>
    <p:sldId id="277" r:id="rId55"/>
    <p:sldId id="281" r:id="rId56"/>
    <p:sldId id="262" r:id="rId57"/>
    <p:sldId id="284" r:id="rId58"/>
    <p:sldId id="283" r:id="rId59"/>
    <p:sldId id="285" r:id="rId60"/>
    <p:sldId id="286" r:id="rId61"/>
    <p:sldId id="287" r:id="rId62"/>
    <p:sldId id="288" r:id="rId63"/>
    <p:sldId id="289" r:id="rId64"/>
    <p:sldId id="290" r:id="rId65"/>
    <p:sldId id="282" r:id="rId66"/>
    <p:sldId id="297" r:id="rId67"/>
    <p:sldId id="298" r:id="rId68"/>
    <p:sldId id="299" r:id="rId69"/>
    <p:sldId id="300" r:id="rId70"/>
    <p:sldId id="264" r:id="rId71"/>
    <p:sldId id="265" r:id="rId72"/>
    <p:sldId id="326" r:id="rId73"/>
    <p:sldId id="305" r:id="rId74"/>
    <p:sldId id="327" r:id="rId75"/>
    <p:sldId id="304" r:id="rId76"/>
    <p:sldId id="328" r:id="rId77"/>
    <p:sldId id="303" r:id="rId78"/>
    <p:sldId id="329" r:id="rId79"/>
    <p:sldId id="271" r:id="rId80"/>
    <p:sldId id="330" r:id="rId81"/>
    <p:sldId id="301" r:id="rId82"/>
    <p:sldId id="331" r:id="rId83"/>
    <p:sldId id="306" r:id="rId84"/>
    <p:sldId id="332" r:id="rId85"/>
    <p:sldId id="266" r:id="rId86"/>
    <p:sldId id="267" r:id="rId87"/>
    <p:sldId id="333" r:id="rId88"/>
    <p:sldId id="272" r:id="rId89"/>
    <p:sldId id="334" r:id="rId90"/>
    <p:sldId id="311" r:id="rId91"/>
    <p:sldId id="335" r:id="rId92"/>
    <p:sldId id="310" r:id="rId93"/>
    <p:sldId id="336" r:id="rId94"/>
    <p:sldId id="309" r:id="rId95"/>
    <p:sldId id="337" r:id="rId96"/>
    <p:sldId id="308" r:id="rId97"/>
    <p:sldId id="338" r:id="rId98"/>
    <p:sldId id="307" r:id="rId99"/>
    <p:sldId id="339" r:id="rId100"/>
    <p:sldId id="257" r:id="rId101"/>
    <p:sldId id="302" r:id="rId102"/>
    <p:sldId id="365" r:id="rId103"/>
    <p:sldId id="366" r:id="rId104"/>
    <p:sldId id="367" r:id="rId105"/>
    <p:sldId id="368" r:id="rId106"/>
    <p:sldId id="369"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0" autoAdjust="0"/>
    <p:restoredTop sz="94660"/>
  </p:normalViewPr>
  <p:slideViewPr>
    <p:cSldViewPr snapToGrid="0">
      <p:cViewPr varScale="1">
        <p:scale>
          <a:sx n="100" d="100"/>
          <a:sy n="100" d="100"/>
        </p:scale>
        <p:origin x="8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F489-C788-F272-4822-EFF9CA2BC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A5D7E-4702-B661-5E6F-F6C7A69E3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2D933-E75D-AE3A-80E1-2B551DCCB67A}"/>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9BE6352D-259C-E890-0F70-2B474D8A2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F6C1D-5572-161E-4C32-2EF3D484CD61}"/>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6565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E1F8-0F9C-AB8E-CB99-B89130B5D3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5B81B-C786-494B-ED40-CB1FF09B6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1CC60-4D6F-3337-9131-55C718F0A7FF}"/>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7E6E88FE-7EF6-9BCD-9715-F645B3359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C44BF-A1E4-2F66-8A54-725B27A1E0F1}"/>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313646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A78D17-1093-9065-230A-56A85F449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A07BB-D99A-E655-239B-12195D5C5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5B996-A553-C0C9-5BFB-1BF3EDA61E53}"/>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A79B38DA-D64D-04AC-7AF6-CACA7FE98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8557D-D53E-BC4B-BAFF-F5180DFE5882}"/>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386868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F21C-A251-6514-C199-9DEA78CB4D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80E32-CC98-257C-C5BE-05DF1F0060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95692-21B4-7A1D-8170-2E12211C5DD5}"/>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C0B8191E-A8B1-0B77-1C34-1D0C4391C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98650-3952-8686-ED87-E4FE0DAAD8EF}"/>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67400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4B76-8B5C-FBD0-05FB-841AE6537E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733D57-5E95-DE3D-53BF-0AC982A8A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DD40D-1076-9FEC-1E6F-AC3CBB474E7E}"/>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FE86BDF2-88CD-E4F3-6DCF-EA44B6B0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0B1B2-948A-BC2F-D4D4-C0EE1FF36362}"/>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385720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E49B-F825-0652-4492-B115ECC01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619AE-6D07-DC4B-994B-992418547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673BBE-C9CA-25F2-0BA2-05E91B221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EB162-1849-3801-8EC6-93A75F0FD06F}"/>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6" name="Footer Placeholder 5">
            <a:extLst>
              <a:ext uri="{FF2B5EF4-FFF2-40B4-BE49-F238E27FC236}">
                <a16:creationId xmlns:a16="http://schemas.microsoft.com/office/drawing/2014/main" id="{22DA6271-27C9-C1E2-A1DE-495D81ABF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14908-04C1-D7A0-128A-F15BC85229EF}"/>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218957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D20B-195E-2911-D4BB-110C30D595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0A9B5E-24A6-DC78-F051-43213B77A5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73202-9EC5-E0F2-7C4E-B87FB874A7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42C1ED-F4EC-9D03-8A59-6A1214AF9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D392A3-FF74-BC9B-B2F7-1A427C83B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A333D4-4AFA-7332-35A3-CB51A5C37A2F}"/>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8" name="Footer Placeholder 7">
            <a:extLst>
              <a:ext uri="{FF2B5EF4-FFF2-40B4-BE49-F238E27FC236}">
                <a16:creationId xmlns:a16="http://schemas.microsoft.com/office/drawing/2014/main" id="{F5300177-8443-7241-CAD3-700D913719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35F435-8B13-D7ED-0CE1-84E214F3FF0C}"/>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145894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BC7A-9447-31AC-F6FA-0BC4A7FF2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BEA071-295E-E390-26F6-BCF1F2D729BB}"/>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4" name="Footer Placeholder 3">
            <a:extLst>
              <a:ext uri="{FF2B5EF4-FFF2-40B4-BE49-F238E27FC236}">
                <a16:creationId xmlns:a16="http://schemas.microsoft.com/office/drawing/2014/main" id="{9550F095-998F-7FB6-650F-F990805E1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1B4AA-A068-6DF8-AC9A-4E8FDDAE1BE1}"/>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65777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B36F2-FB25-8706-931A-860F33B1E37A}"/>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3" name="Footer Placeholder 2">
            <a:extLst>
              <a:ext uri="{FF2B5EF4-FFF2-40B4-BE49-F238E27FC236}">
                <a16:creationId xmlns:a16="http://schemas.microsoft.com/office/drawing/2014/main" id="{A60418C9-4D9F-6C21-14D5-AC8FD0D55C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D840F-EB2C-242D-1555-8DB329715644}"/>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417272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2AF2-F587-2402-2681-F0D02CE74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669F9F-A97A-4A81-EE62-F34E1E02C3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3C4399-BE5D-6570-6FFB-004D0D7EB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E0638-575A-28FD-B3BD-832FD361999A}"/>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6" name="Footer Placeholder 5">
            <a:extLst>
              <a:ext uri="{FF2B5EF4-FFF2-40B4-BE49-F238E27FC236}">
                <a16:creationId xmlns:a16="http://schemas.microsoft.com/office/drawing/2014/main" id="{E3F63A27-91D0-3E6D-54C5-6941E4E36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4AEB9-BA05-E1B5-98A2-86DEAD07F6E9}"/>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154255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49CC-6FFB-3CD9-96D1-2E15417B7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C5A260-E944-3B0E-B1D7-79836A29A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08F1FA-431A-4944-90F4-4A355FDD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D8DA2-A251-D65D-3FFD-A656166AB401}"/>
              </a:ext>
            </a:extLst>
          </p:cNvPr>
          <p:cNvSpPr>
            <a:spLocks noGrp="1"/>
          </p:cNvSpPr>
          <p:nvPr>
            <p:ph type="dt" sz="half" idx="10"/>
          </p:nvPr>
        </p:nvSpPr>
        <p:spPr/>
        <p:txBody>
          <a:bodyPr/>
          <a:lstStyle/>
          <a:p>
            <a:fld id="{8DE6AAA7-9D4D-499C-8FD3-8DC8D0A7905C}" type="datetimeFigureOut">
              <a:rPr lang="en-US" smtClean="0"/>
              <a:t>2/6/2025</a:t>
            </a:fld>
            <a:endParaRPr lang="en-US"/>
          </a:p>
        </p:txBody>
      </p:sp>
      <p:sp>
        <p:nvSpPr>
          <p:cNvPr id="6" name="Footer Placeholder 5">
            <a:extLst>
              <a:ext uri="{FF2B5EF4-FFF2-40B4-BE49-F238E27FC236}">
                <a16:creationId xmlns:a16="http://schemas.microsoft.com/office/drawing/2014/main" id="{0EB19589-8B92-25FD-95C8-2D01C8011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3BCC1-536E-AE8C-D60E-19161E212EB3}"/>
              </a:ext>
            </a:extLst>
          </p:cNvPr>
          <p:cNvSpPr>
            <a:spLocks noGrp="1"/>
          </p:cNvSpPr>
          <p:nvPr>
            <p:ph type="sldNum" sz="quarter" idx="12"/>
          </p:nvPr>
        </p:nvSpPr>
        <p:spPr/>
        <p:txBody>
          <a:bodyPr/>
          <a:lstStyle/>
          <a:p>
            <a:fld id="{12B4DBAB-E90E-421E-9A92-6ABE5152E518}" type="slidenum">
              <a:rPr lang="en-US" smtClean="0"/>
              <a:t>‹#›</a:t>
            </a:fld>
            <a:endParaRPr lang="en-US"/>
          </a:p>
        </p:txBody>
      </p:sp>
    </p:spTree>
    <p:extLst>
      <p:ext uri="{BB962C8B-B14F-4D97-AF65-F5344CB8AC3E}">
        <p14:creationId xmlns:p14="http://schemas.microsoft.com/office/powerpoint/2010/main" val="370801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CB1F1-962F-0932-229D-3FD2666D9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A4FF3-90A7-DEC0-75DF-CB46A6B22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5FC00-E154-2BA6-F5AC-2EABD3AF89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6AAA7-9D4D-499C-8FD3-8DC8D0A7905C}" type="datetimeFigureOut">
              <a:rPr lang="en-US" smtClean="0"/>
              <a:t>2/6/2025</a:t>
            </a:fld>
            <a:endParaRPr lang="en-US"/>
          </a:p>
        </p:txBody>
      </p:sp>
      <p:sp>
        <p:nvSpPr>
          <p:cNvPr id="5" name="Footer Placeholder 4">
            <a:extLst>
              <a:ext uri="{FF2B5EF4-FFF2-40B4-BE49-F238E27FC236}">
                <a16:creationId xmlns:a16="http://schemas.microsoft.com/office/drawing/2014/main" id="{DF844D19-C111-E1EA-137B-BBAFFC6DD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A8525-0DE4-EE66-8F38-E9BB2472C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DBAB-E90E-421E-9A92-6ABE5152E518}" type="slidenum">
              <a:rPr lang="en-US" smtClean="0"/>
              <a:t>‹#›</a:t>
            </a:fld>
            <a:endParaRPr lang="en-US"/>
          </a:p>
        </p:txBody>
      </p:sp>
    </p:spTree>
    <p:extLst>
      <p:ext uri="{BB962C8B-B14F-4D97-AF65-F5344CB8AC3E}">
        <p14:creationId xmlns:p14="http://schemas.microsoft.com/office/powerpoint/2010/main" val="3415718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 Id="rId5" Type="http://schemas.openxmlformats.org/officeDocument/2006/relationships/image" Target="../media/image249.png"/><Relationship Id="rId4" Type="http://schemas.openxmlformats.org/officeDocument/2006/relationships/image" Target="../media/image248.png"/></Relationships>
</file>

<file path=ppt/slides/_rels/slide10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7.xml"/><Relationship Id="rId4" Type="http://schemas.openxmlformats.org/officeDocument/2006/relationships/image" Target="../media/image257.jpeg"/></Relationships>
</file>

<file path=ppt/slides/_rels/slide105.xml.rels><?xml version="1.0" encoding="UTF-8" standalone="yes"?>
<Relationships xmlns="http://schemas.openxmlformats.org/package/2006/relationships"><Relationship Id="rId3" Type="http://schemas.openxmlformats.org/officeDocument/2006/relationships/image" Target="cid:1c49327a-e226-46fe-9d5b-6ac1f0a6f3b9@NAMP111.PROD.OUTLOOK.COM" TargetMode="External"/><Relationship Id="rId2" Type="http://schemas.openxmlformats.org/officeDocument/2006/relationships/image" Target="../media/image258.jpeg"/><Relationship Id="rId1" Type="http://schemas.openxmlformats.org/officeDocument/2006/relationships/slideLayout" Target="../slideLayouts/slideLayout7.xml"/><Relationship Id="rId5" Type="http://schemas.openxmlformats.org/officeDocument/2006/relationships/image" Target="../media/image260.jpeg"/><Relationship Id="rId4" Type="http://schemas.openxmlformats.org/officeDocument/2006/relationships/image" Target="../media/image25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80.png"/></Relationships>
</file>

<file path=ppt/slides/_rels/slide7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5.png"/></Relationships>
</file>

<file path=ppt/slides/_rels/slide7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19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8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8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8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8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223.png"/></Relationships>
</file>

<file path=ppt/slides/_rels/slide9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228.png"/></Relationships>
</file>

<file path=ppt/slides/_rels/slide9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 Id="rId5" Type="http://schemas.openxmlformats.org/officeDocument/2006/relationships/image" Target="../media/image234.png"/><Relationship Id="rId4" Type="http://schemas.openxmlformats.org/officeDocument/2006/relationships/image" Target="../media/image233.png"/></Relationships>
</file>

<file path=ppt/slides/_rels/slide9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238.png"/></Relationships>
</file>

<file path=ppt/slides/_rels/slide9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244.png"/><Relationship Id="rId4" Type="http://schemas.openxmlformats.org/officeDocument/2006/relationships/image" Target="../media/image243.png"/></Relationships>
</file>

<file path=ppt/slides/_rels/slide9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FA96-229F-EB6C-C8CD-58F28B87CF66}"/>
              </a:ext>
            </a:extLst>
          </p:cNvPr>
          <p:cNvSpPr>
            <a:spLocks noGrp="1"/>
          </p:cNvSpPr>
          <p:nvPr>
            <p:ph type="ctrTitle"/>
          </p:nvPr>
        </p:nvSpPr>
        <p:spPr/>
        <p:txBody>
          <a:bodyPr/>
          <a:lstStyle/>
          <a:p>
            <a:r>
              <a:rPr lang="en-US" dirty="0"/>
              <a:t>Bonneville Spill and Tailwater Impacts</a:t>
            </a:r>
          </a:p>
        </p:txBody>
      </p:sp>
      <p:sp>
        <p:nvSpPr>
          <p:cNvPr id="3" name="Subtitle 2">
            <a:extLst>
              <a:ext uri="{FF2B5EF4-FFF2-40B4-BE49-F238E27FC236}">
                <a16:creationId xmlns:a16="http://schemas.microsoft.com/office/drawing/2014/main" id="{ACF3FD87-16FA-BCB5-17EF-1F09D795BAF9}"/>
              </a:ext>
            </a:extLst>
          </p:cNvPr>
          <p:cNvSpPr>
            <a:spLocks noGrp="1"/>
          </p:cNvSpPr>
          <p:nvPr>
            <p:ph type="subTitle" idx="1"/>
          </p:nvPr>
        </p:nvSpPr>
        <p:spPr/>
        <p:txBody>
          <a:bodyPr/>
          <a:lstStyle/>
          <a:p>
            <a:endParaRPr lang="en-US" dirty="0"/>
          </a:p>
          <a:p>
            <a:r>
              <a:rPr lang="en-US" dirty="0"/>
              <a:t>Laurie Ebner</a:t>
            </a:r>
          </a:p>
          <a:p>
            <a:r>
              <a:rPr lang="en-US" dirty="0"/>
              <a:t>February 6</a:t>
            </a:r>
            <a:r>
              <a:rPr lang="en-US" baseline="30000" dirty="0"/>
              <a:t>th</a:t>
            </a:r>
            <a:r>
              <a:rPr lang="en-US" dirty="0"/>
              <a:t> 2025</a:t>
            </a:r>
          </a:p>
        </p:txBody>
      </p:sp>
    </p:spTree>
    <p:extLst>
      <p:ext uri="{BB962C8B-B14F-4D97-AF65-F5344CB8AC3E}">
        <p14:creationId xmlns:p14="http://schemas.microsoft.com/office/powerpoint/2010/main" val="213379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0EC00-4496-13DC-AFAE-B25CB1812B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962" y="781084"/>
            <a:ext cx="8196075" cy="2041138"/>
          </a:xfrm>
          <a:prstGeom prst="rect">
            <a:avLst/>
          </a:prstGeom>
          <a:noFill/>
          <a:ln>
            <a:noFill/>
          </a:ln>
        </p:spPr>
      </p:pic>
      <p:pic>
        <p:nvPicPr>
          <p:cNvPr id="3" name="Picture 2">
            <a:extLst>
              <a:ext uri="{FF2B5EF4-FFF2-40B4-BE49-F238E27FC236}">
                <a16:creationId xmlns:a16="http://schemas.microsoft.com/office/drawing/2014/main" id="{53B48A5C-32D9-77EE-0ED7-684EAF8A0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5179" y="3429000"/>
            <a:ext cx="8268858" cy="3031031"/>
          </a:xfrm>
          <a:prstGeom prst="rect">
            <a:avLst/>
          </a:prstGeom>
          <a:noFill/>
          <a:ln>
            <a:noFill/>
          </a:ln>
        </p:spPr>
      </p:pic>
    </p:spTree>
    <p:extLst>
      <p:ext uri="{BB962C8B-B14F-4D97-AF65-F5344CB8AC3E}">
        <p14:creationId xmlns:p14="http://schemas.microsoft.com/office/powerpoint/2010/main" val="7523144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diagram&#10;&#10;Description automatically generated">
            <a:extLst>
              <a:ext uri="{FF2B5EF4-FFF2-40B4-BE49-F238E27FC236}">
                <a16:creationId xmlns:a16="http://schemas.microsoft.com/office/drawing/2014/main" id="{D788C65A-8154-1D63-0772-63442F16A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741669"/>
            <a:ext cx="6096000" cy="2687332"/>
          </a:xfrm>
          <a:prstGeom prst="rect">
            <a:avLst/>
          </a:prstGeom>
        </p:spPr>
      </p:pic>
      <p:pic>
        <p:nvPicPr>
          <p:cNvPr id="9" name="Picture 8" descr="Chart, line chart&#10;&#10;Description automatically generated">
            <a:extLst>
              <a:ext uri="{FF2B5EF4-FFF2-40B4-BE49-F238E27FC236}">
                <a16:creationId xmlns:a16="http://schemas.microsoft.com/office/drawing/2014/main" id="{F87D31EF-C4B6-5176-FF97-6A7C08586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675" y="741669"/>
            <a:ext cx="6096002" cy="2687333"/>
          </a:xfrm>
          <a:prstGeom prst="rect">
            <a:avLst/>
          </a:prstGeom>
        </p:spPr>
      </p:pic>
      <p:pic>
        <p:nvPicPr>
          <p:cNvPr id="11" name="Picture 10" descr="Chart, diagram&#10;&#10;Description automatically generated">
            <a:extLst>
              <a:ext uri="{FF2B5EF4-FFF2-40B4-BE49-F238E27FC236}">
                <a16:creationId xmlns:a16="http://schemas.microsoft.com/office/drawing/2014/main" id="{D883BAE4-AEB5-3CB5-077F-DF5A14112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9606"/>
            <a:ext cx="6162675" cy="2716725"/>
          </a:xfrm>
          <a:prstGeom prst="rect">
            <a:avLst/>
          </a:prstGeom>
        </p:spPr>
      </p:pic>
      <p:pic>
        <p:nvPicPr>
          <p:cNvPr id="13" name="Picture 12" descr="Chart, line chart&#10;&#10;Description automatically generated">
            <a:extLst>
              <a:ext uri="{FF2B5EF4-FFF2-40B4-BE49-F238E27FC236}">
                <a16:creationId xmlns:a16="http://schemas.microsoft.com/office/drawing/2014/main" id="{00FF78DB-992D-47B4-4B40-55FB7C4D8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496182"/>
            <a:ext cx="5943600" cy="2620149"/>
          </a:xfrm>
          <a:prstGeom prst="rect">
            <a:avLst/>
          </a:prstGeom>
        </p:spPr>
      </p:pic>
      <p:sp>
        <p:nvSpPr>
          <p:cNvPr id="14" name="TextBox 13">
            <a:extLst>
              <a:ext uri="{FF2B5EF4-FFF2-40B4-BE49-F238E27FC236}">
                <a16:creationId xmlns:a16="http://schemas.microsoft.com/office/drawing/2014/main" id="{6A2DD8AD-8654-25B9-7023-15DD81D8F154}"/>
              </a:ext>
            </a:extLst>
          </p:cNvPr>
          <p:cNvSpPr txBox="1"/>
          <p:nvPr/>
        </p:nvSpPr>
        <p:spPr>
          <a:xfrm>
            <a:off x="4619625" y="666750"/>
            <a:ext cx="6886116" cy="369332"/>
          </a:xfrm>
          <a:prstGeom prst="rect">
            <a:avLst/>
          </a:prstGeom>
          <a:noFill/>
        </p:spPr>
        <p:txBody>
          <a:bodyPr wrap="none" rtlCol="0">
            <a:spAutoFit/>
          </a:bodyPr>
          <a:lstStyle/>
          <a:p>
            <a:r>
              <a:rPr lang="en-US" dirty="0"/>
              <a:t>80 </a:t>
            </a:r>
            <a:r>
              <a:rPr lang="en-US" dirty="0" err="1"/>
              <a:t>Kcfs</a:t>
            </a:r>
            <a:r>
              <a:rPr lang="en-US" dirty="0"/>
              <a:t> Spill, Top is current spill pattern, bottom is saw tooth, TW = 18.9</a:t>
            </a:r>
          </a:p>
        </p:txBody>
      </p:sp>
    </p:spTree>
    <p:extLst>
      <p:ext uri="{BB962C8B-B14F-4D97-AF65-F5344CB8AC3E}">
        <p14:creationId xmlns:p14="http://schemas.microsoft.com/office/powerpoint/2010/main" val="31272186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818F9-A2F5-0206-C8B7-1168C84AC34F}"/>
              </a:ext>
            </a:extLst>
          </p:cNvPr>
          <p:cNvSpPr txBox="1"/>
          <p:nvPr/>
        </p:nvSpPr>
        <p:spPr>
          <a:xfrm>
            <a:off x="2977869" y="776835"/>
            <a:ext cx="2611036" cy="369332"/>
          </a:xfrm>
          <a:prstGeom prst="rect">
            <a:avLst/>
          </a:prstGeom>
          <a:noFill/>
        </p:spPr>
        <p:txBody>
          <a:bodyPr wrap="none" rtlCol="0">
            <a:spAutoFit/>
          </a:bodyPr>
          <a:lstStyle/>
          <a:p>
            <a:r>
              <a:rPr lang="en-US" dirty="0"/>
              <a:t>TDA Revised Spill Patterns</a:t>
            </a:r>
          </a:p>
        </p:txBody>
      </p:sp>
      <p:pic>
        <p:nvPicPr>
          <p:cNvPr id="3" name="Picture 2">
            <a:extLst>
              <a:ext uri="{FF2B5EF4-FFF2-40B4-BE49-F238E27FC236}">
                <a16:creationId xmlns:a16="http://schemas.microsoft.com/office/drawing/2014/main" id="{9F62DF18-49A7-3284-CB29-13799070976D}"/>
              </a:ext>
            </a:extLst>
          </p:cNvPr>
          <p:cNvPicPr>
            <a:picLocks noChangeAspect="1"/>
          </p:cNvPicPr>
          <p:nvPr/>
        </p:nvPicPr>
        <p:blipFill>
          <a:blip r:embed="rId2"/>
          <a:stretch>
            <a:fillRect/>
          </a:stretch>
        </p:blipFill>
        <p:spPr>
          <a:xfrm>
            <a:off x="2466486" y="1831967"/>
            <a:ext cx="6469380" cy="3390900"/>
          </a:xfrm>
          <a:prstGeom prst="rect">
            <a:avLst/>
          </a:prstGeom>
        </p:spPr>
      </p:pic>
    </p:spTree>
    <p:extLst>
      <p:ext uri="{BB962C8B-B14F-4D97-AF65-F5344CB8AC3E}">
        <p14:creationId xmlns:p14="http://schemas.microsoft.com/office/powerpoint/2010/main" val="9535358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1C1D0-568A-4F2E-884F-5492666B2B85}"/>
              </a:ext>
            </a:extLst>
          </p:cNvPr>
          <p:cNvPicPr>
            <a:picLocks noChangeAspect="1"/>
          </p:cNvPicPr>
          <p:nvPr/>
        </p:nvPicPr>
        <p:blipFill>
          <a:blip r:embed="rId2" cstate="print"/>
          <a:srcRect/>
          <a:stretch>
            <a:fillRect/>
          </a:stretch>
        </p:blipFill>
        <p:spPr bwMode="auto">
          <a:xfrm>
            <a:off x="6657975" y="2392997"/>
            <a:ext cx="5067300" cy="4015105"/>
          </a:xfrm>
          <a:prstGeom prst="rect">
            <a:avLst/>
          </a:prstGeom>
          <a:noFill/>
          <a:ln w="9525">
            <a:solidFill>
              <a:srgbClr val="FFFF00"/>
            </a:solidFill>
            <a:miter lim="800000"/>
            <a:headEnd/>
            <a:tailEnd/>
          </a:ln>
        </p:spPr>
      </p:pic>
      <p:pic>
        <p:nvPicPr>
          <p:cNvPr id="3" name="Picture 2">
            <a:extLst>
              <a:ext uri="{FF2B5EF4-FFF2-40B4-BE49-F238E27FC236}">
                <a16:creationId xmlns:a16="http://schemas.microsoft.com/office/drawing/2014/main" id="{47BB9BBE-BED0-556C-898F-33896E078E54}"/>
              </a:ext>
            </a:extLst>
          </p:cNvPr>
          <p:cNvPicPr>
            <a:picLocks noChangeAspect="1"/>
          </p:cNvPicPr>
          <p:nvPr/>
        </p:nvPicPr>
        <p:blipFill>
          <a:blip r:embed="rId3" cstate="print"/>
          <a:srcRect/>
          <a:stretch>
            <a:fillRect/>
          </a:stretch>
        </p:blipFill>
        <p:spPr bwMode="auto">
          <a:xfrm>
            <a:off x="466725" y="913757"/>
            <a:ext cx="5638800" cy="4522470"/>
          </a:xfrm>
          <a:prstGeom prst="rect">
            <a:avLst/>
          </a:prstGeom>
          <a:noFill/>
          <a:ln w="3175">
            <a:solidFill>
              <a:srgbClr val="FFFF00"/>
            </a:solidFill>
            <a:miter lim="800000"/>
            <a:headEnd/>
            <a:tailEnd/>
          </a:ln>
        </p:spPr>
      </p:pic>
    </p:spTree>
    <p:extLst>
      <p:ext uri="{BB962C8B-B14F-4D97-AF65-F5344CB8AC3E}">
        <p14:creationId xmlns:p14="http://schemas.microsoft.com/office/powerpoint/2010/main" val="4337618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37D1A-A08A-ED81-35A6-3FD1A4FBC96A}"/>
              </a:ext>
            </a:extLst>
          </p:cNvPr>
          <p:cNvPicPr>
            <a:picLocks noChangeAspect="1"/>
          </p:cNvPicPr>
          <p:nvPr/>
        </p:nvPicPr>
        <p:blipFill>
          <a:blip r:embed="rId2"/>
          <a:stretch>
            <a:fillRect/>
          </a:stretch>
        </p:blipFill>
        <p:spPr>
          <a:xfrm>
            <a:off x="228600" y="1424940"/>
            <a:ext cx="5943600" cy="4484370"/>
          </a:xfrm>
          <a:prstGeom prst="rect">
            <a:avLst/>
          </a:prstGeom>
        </p:spPr>
      </p:pic>
      <p:pic>
        <p:nvPicPr>
          <p:cNvPr id="3" name="Picture 2">
            <a:extLst>
              <a:ext uri="{FF2B5EF4-FFF2-40B4-BE49-F238E27FC236}">
                <a16:creationId xmlns:a16="http://schemas.microsoft.com/office/drawing/2014/main" id="{52C6B8EB-D806-E00C-A9AB-E0B53F52CEF3}"/>
              </a:ext>
            </a:extLst>
          </p:cNvPr>
          <p:cNvPicPr>
            <a:picLocks noChangeAspect="1"/>
          </p:cNvPicPr>
          <p:nvPr/>
        </p:nvPicPr>
        <p:blipFill>
          <a:blip r:embed="rId3"/>
          <a:stretch>
            <a:fillRect/>
          </a:stretch>
        </p:blipFill>
        <p:spPr>
          <a:xfrm>
            <a:off x="6172200" y="1424940"/>
            <a:ext cx="5943600" cy="4476115"/>
          </a:xfrm>
          <a:prstGeom prst="rect">
            <a:avLst/>
          </a:prstGeom>
        </p:spPr>
      </p:pic>
      <p:sp>
        <p:nvSpPr>
          <p:cNvPr id="4" name="TextBox 3">
            <a:extLst>
              <a:ext uri="{FF2B5EF4-FFF2-40B4-BE49-F238E27FC236}">
                <a16:creationId xmlns:a16="http://schemas.microsoft.com/office/drawing/2014/main" id="{B780890B-6049-918F-2D09-6F2BC263F141}"/>
              </a:ext>
            </a:extLst>
          </p:cNvPr>
          <p:cNvSpPr txBox="1"/>
          <p:nvPr/>
        </p:nvSpPr>
        <p:spPr>
          <a:xfrm>
            <a:off x="2047875" y="866775"/>
            <a:ext cx="897040" cy="369332"/>
          </a:xfrm>
          <a:prstGeom prst="rect">
            <a:avLst/>
          </a:prstGeom>
          <a:noFill/>
        </p:spPr>
        <p:txBody>
          <a:bodyPr wrap="none" rtlCol="0">
            <a:spAutoFit/>
          </a:bodyPr>
          <a:lstStyle/>
          <a:p>
            <a:r>
              <a:rPr lang="en-US" dirty="0"/>
              <a:t>Existing</a:t>
            </a:r>
          </a:p>
        </p:txBody>
      </p:sp>
      <p:sp>
        <p:nvSpPr>
          <p:cNvPr id="5" name="TextBox 4">
            <a:extLst>
              <a:ext uri="{FF2B5EF4-FFF2-40B4-BE49-F238E27FC236}">
                <a16:creationId xmlns:a16="http://schemas.microsoft.com/office/drawing/2014/main" id="{B40B893F-E63B-735C-2719-24551631BC90}"/>
              </a:ext>
            </a:extLst>
          </p:cNvPr>
          <p:cNvSpPr txBox="1"/>
          <p:nvPr/>
        </p:nvSpPr>
        <p:spPr>
          <a:xfrm>
            <a:off x="8620125" y="948690"/>
            <a:ext cx="904030" cy="369332"/>
          </a:xfrm>
          <a:prstGeom prst="rect">
            <a:avLst/>
          </a:prstGeom>
          <a:noFill/>
        </p:spPr>
        <p:txBody>
          <a:bodyPr wrap="none" rtlCol="0">
            <a:spAutoFit/>
          </a:bodyPr>
          <a:lstStyle/>
          <a:p>
            <a:r>
              <a:rPr lang="en-US" dirty="0"/>
              <a:t>Revised</a:t>
            </a:r>
          </a:p>
        </p:txBody>
      </p:sp>
    </p:spTree>
    <p:extLst>
      <p:ext uri="{BB962C8B-B14F-4D97-AF65-F5344CB8AC3E}">
        <p14:creationId xmlns:p14="http://schemas.microsoft.com/office/powerpoint/2010/main" val="38958402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04EE5-BED0-3482-9374-8CA6A1573C07}"/>
              </a:ext>
            </a:extLst>
          </p:cNvPr>
          <p:cNvSpPr txBox="1"/>
          <p:nvPr/>
        </p:nvSpPr>
        <p:spPr>
          <a:xfrm>
            <a:off x="3301550" y="768743"/>
            <a:ext cx="4020460" cy="369332"/>
          </a:xfrm>
          <a:prstGeom prst="rect">
            <a:avLst/>
          </a:prstGeom>
          <a:noFill/>
        </p:spPr>
        <p:txBody>
          <a:bodyPr wrap="none" rtlCol="0">
            <a:spAutoFit/>
          </a:bodyPr>
          <a:lstStyle/>
          <a:p>
            <a:r>
              <a:rPr lang="en-US" dirty="0"/>
              <a:t>What am I going to do once I really retire</a:t>
            </a:r>
          </a:p>
        </p:txBody>
      </p:sp>
      <p:pic>
        <p:nvPicPr>
          <p:cNvPr id="1026" name="Picture 2">
            <a:extLst>
              <a:ext uri="{FF2B5EF4-FFF2-40B4-BE49-F238E27FC236}">
                <a16:creationId xmlns:a16="http://schemas.microsoft.com/office/drawing/2014/main" id="{9885BCC0-9AAF-74FC-580E-29CE39057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331911"/>
            <a:ext cx="3576638" cy="476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BBA0027-CBC2-6D64-A075-30281117A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913" y="381000"/>
            <a:ext cx="2133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285A1E26-DD6B-CC9B-54EC-82B8FE95B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780" y="1338262"/>
            <a:ext cx="3854054"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1484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6CE7A3F-A184-1626-0FEE-BD2584439CD6}"/>
              </a:ext>
            </a:extLst>
          </p:cNvPr>
          <p:cNvSpPr>
            <a:spLocks noChangeArrowheads="1"/>
          </p:cNvSpPr>
          <p:nvPr/>
        </p:nvSpPr>
        <p:spPr bwMode="auto">
          <a:xfrm flipV="1">
            <a:off x="15002323" y="-2702721"/>
            <a:ext cx="3257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CF0289B2-2004-EAAD-AE45-C7BD8B78650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465430" y="472730"/>
            <a:ext cx="1840369" cy="24538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5A9FAEC-99C6-F023-F91F-2D89342B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3222" y="2926556"/>
            <a:ext cx="2811066"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D65C2AD9-0F27-E66C-AD3F-B521DA2EB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413" y="578644"/>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5954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F965F3A-7066-0B63-2742-4187B1A9E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452438"/>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C3F9D3DA-AB26-D095-5DC7-53BCB5ED6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088" y="452438"/>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973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501A5-FE49-D999-BA64-FFBDE287D7C6}"/>
              </a:ext>
            </a:extLst>
          </p:cNvPr>
          <p:cNvPicPr>
            <a:picLocks noChangeAspect="1"/>
          </p:cNvPicPr>
          <p:nvPr/>
        </p:nvPicPr>
        <p:blipFill>
          <a:blip r:embed="rId2"/>
          <a:stretch>
            <a:fillRect/>
          </a:stretch>
        </p:blipFill>
        <p:spPr>
          <a:xfrm>
            <a:off x="153670" y="288361"/>
            <a:ext cx="5942330" cy="2713990"/>
          </a:xfrm>
          <a:prstGeom prst="rect">
            <a:avLst/>
          </a:prstGeom>
        </p:spPr>
      </p:pic>
      <p:pic>
        <p:nvPicPr>
          <p:cNvPr id="3" name="Picture 2">
            <a:extLst>
              <a:ext uri="{FF2B5EF4-FFF2-40B4-BE49-F238E27FC236}">
                <a16:creationId xmlns:a16="http://schemas.microsoft.com/office/drawing/2014/main" id="{0A8D09D7-8B1E-950E-4F23-D50D5F10EE40}"/>
              </a:ext>
            </a:extLst>
          </p:cNvPr>
          <p:cNvPicPr>
            <a:picLocks noChangeAspect="1"/>
          </p:cNvPicPr>
          <p:nvPr/>
        </p:nvPicPr>
        <p:blipFill>
          <a:blip r:embed="rId3"/>
          <a:stretch>
            <a:fillRect/>
          </a:stretch>
        </p:blipFill>
        <p:spPr>
          <a:xfrm>
            <a:off x="6096000" y="288361"/>
            <a:ext cx="5942330" cy="3085465"/>
          </a:xfrm>
          <a:prstGeom prst="rect">
            <a:avLst/>
          </a:prstGeom>
        </p:spPr>
      </p:pic>
      <p:pic>
        <p:nvPicPr>
          <p:cNvPr id="4" name="Picture 3">
            <a:extLst>
              <a:ext uri="{FF2B5EF4-FFF2-40B4-BE49-F238E27FC236}">
                <a16:creationId xmlns:a16="http://schemas.microsoft.com/office/drawing/2014/main" id="{71CCB646-AAD1-8F17-AF55-E82F0C2CFB6D}"/>
              </a:ext>
            </a:extLst>
          </p:cNvPr>
          <p:cNvPicPr>
            <a:picLocks noChangeAspect="1"/>
          </p:cNvPicPr>
          <p:nvPr/>
        </p:nvPicPr>
        <p:blipFill>
          <a:blip r:embed="rId4"/>
          <a:stretch>
            <a:fillRect/>
          </a:stretch>
        </p:blipFill>
        <p:spPr>
          <a:xfrm>
            <a:off x="153670" y="3429000"/>
            <a:ext cx="5942330" cy="3085465"/>
          </a:xfrm>
          <a:prstGeom prst="rect">
            <a:avLst/>
          </a:prstGeom>
        </p:spPr>
      </p:pic>
      <p:pic>
        <p:nvPicPr>
          <p:cNvPr id="5" name="Picture 4">
            <a:extLst>
              <a:ext uri="{FF2B5EF4-FFF2-40B4-BE49-F238E27FC236}">
                <a16:creationId xmlns:a16="http://schemas.microsoft.com/office/drawing/2014/main" id="{E879595A-8B9D-13B2-0FA6-3DB71D507A84}"/>
              </a:ext>
            </a:extLst>
          </p:cNvPr>
          <p:cNvPicPr>
            <a:picLocks noChangeAspect="1"/>
          </p:cNvPicPr>
          <p:nvPr/>
        </p:nvPicPr>
        <p:blipFill>
          <a:blip r:embed="rId5"/>
          <a:stretch>
            <a:fillRect/>
          </a:stretch>
        </p:blipFill>
        <p:spPr>
          <a:xfrm>
            <a:off x="6096000" y="3429000"/>
            <a:ext cx="5942330" cy="3085465"/>
          </a:xfrm>
          <a:prstGeom prst="rect">
            <a:avLst/>
          </a:prstGeom>
        </p:spPr>
      </p:pic>
    </p:spTree>
    <p:extLst>
      <p:ext uri="{BB962C8B-B14F-4D97-AF65-F5344CB8AC3E}">
        <p14:creationId xmlns:p14="http://schemas.microsoft.com/office/powerpoint/2010/main" val="78294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B1FA0-B9C5-304F-E49A-868006ACE6C8}"/>
              </a:ext>
            </a:extLst>
          </p:cNvPr>
          <p:cNvPicPr>
            <a:picLocks noChangeAspect="1"/>
          </p:cNvPicPr>
          <p:nvPr/>
        </p:nvPicPr>
        <p:blipFill>
          <a:blip r:embed="rId2"/>
          <a:stretch>
            <a:fillRect/>
          </a:stretch>
        </p:blipFill>
        <p:spPr>
          <a:xfrm>
            <a:off x="404213" y="776252"/>
            <a:ext cx="5942330" cy="2009140"/>
          </a:xfrm>
          <a:prstGeom prst="rect">
            <a:avLst/>
          </a:prstGeom>
        </p:spPr>
      </p:pic>
      <p:pic>
        <p:nvPicPr>
          <p:cNvPr id="3" name="Picture 2">
            <a:extLst>
              <a:ext uri="{FF2B5EF4-FFF2-40B4-BE49-F238E27FC236}">
                <a16:creationId xmlns:a16="http://schemas.microsoft.com/office/drawing/2014/main" id="{428A0167-51D4-40E9-D13F-E96C5F01E955}"/>
              </a:ext>
            </a:extLst>
          </p:cNvPr>
          <p:cNvPicPr>
            <a:picLocks noChangeAspect="1"/>
          </p:cNvPicPr>
          <p:nvPr/>
        </p:nvPicPr>
        <p:blipFill>
          <a:blip r:embed="rId3"/>
          <a:stretch>
            <a:fillRect/>
          </a:stretch>
        </p:blipFill>
        <p:spPr>
          <a:xfrm>
            <a:off x="5585812" y="3796383"/>
            <a:ext cx="5942330" cy="2561590"/>
          </a:xfrm>
          <a:prstGeom prst="rect">
            <a:avLst/>
          </a:prstGeom>
        </p:spPr>
      </p:pic>
    </p:spTree>
    <p:extLst>
      <p:ext uri="{BB962C8B-B14F-4D97-AF65-F5344CB8AC3E}">
        <p14:creationId xmlns:p14="http://schemas.microsoft.com/office/powerpoint/2010/main" val="4402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DC83-F25C-581F-3E8D-6587D6089D0B}"/>
              </a:ext>
            </a:extLst>
          </p:cNvPr>
          <p:cNvSpPr>
            <a:spLocks noGrp="1"/>
          </p:cNvSpPr>
          <p:nvPr>
            <p:ph type="title"/>
          </p:nvPr>
        </p:nvSpPr>
        <p:spPr/>
        <p:txBody>
          <a:bodyPr/>
          <a:lstStyle/>
          <a:p>
            <a:r>
              <a:rPr lang="en-US" dirty="0"/>
              <a:t>Streamlines</a:t>
            </a:r>
          </a:p>
        </p:txBody>
      </p:sp>
      <p:sp>
        <p:nvSpPr>
          <p:cNvPr id="3" name="Content Placeholder 2">
            <a:extLst>
              <a:ext uri="{FF2B5EF4-FFF2-40B4-BE49-F238E27FC236}">
                <a16:creationId xmlns:a16="http://schemas.microsoft.com/office/drawing/2014/main" id="{07FD9709-B330-ACE4-525C-35140D2681AF}"/>
              </a:ext>
            </a:extLst>
          </p:cNvPr>
          <p:cNvSpPr>
            <a:spLocks noGrp="1"/>
          </p:cNvSpPr>
          <p:nvPr>
            <p:ph idx="1"/>
          </p:nvPr>
        </p:nvSpPr>
        <p:spPr/>
        <p:txBody>
          <a:bodyPr/>
          <a:lstStyle/>
          <a:p>
            <a:r>
              <a:rPr lang="en-US" dirty="0"/>
              <a:t>Different colored streamlines were released from different zones:</a:t>
            </a:r>
          </a:p>
          <a:p>
            <a:pPr lvl="1"/>
            <a:r>
              <a:rPr lang="en-US" dirty="0"/>
              <a:t>Blue streamlines at the downstream lip of the 14 foot deflector (bays 4-15)</a:t>
            </a:r>
          </a:p>
          <a:p>
            <a:pPr lvl="1"/>
            <a:r>
              <a:rPr lang="en-US" dirty="0"/>
              <a:t>Pink streamlines at the downstream lip of the 7 foot deflectors (bays 1-3 and 16-18)</a:t>
            </a:r>
          </a:p>
          <a:p>
            <a:pPr lvl="1"/>
            <a:r>
              <a:rPr lang="en-US" dirty="0"/>
              <a:t>Green streamlines in the upper 10 feet of the water column downstream of the flow deflectors (across the whole spillway)  (Vertical column is TW-10)</a:t>
            </a:r>
          </a:p>
          <a:p>
            <a:r>
              <a:rPr lang="en-US" dirty="0"/>
              <a:t>The depth available for the streamlines is very different depending upon tailwater elevation</a:t>
            </a:r>
          </a:p>
          <a:p>
            <a:r>
              <a:rPr lang="en-US" dirty="0"/>
              <a:t>When depth is too little several streamlines leave the fluid domain</a:t>
            </a:r>
          </a:p>
          <a:p>
            <a:r>
              <a:rPr lang="en-US" dirty="0"/>
              <a:t>Very interesting interaction between streamlines</a:t>
            </a:r>
          </a:p>
        </p:txBody>
      </p:sp>
    </p:spTree>
    <p:extLst>
      <p:ext uri="{BB962C8B-B14F-4D97-AF65-F5344CB8AC3E}">
        <p14:creationId xmlns:p14="http://schemas.microsoft.com/office/powerpoint/2010/main" val="16690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BCD3C1-6266-66A7-5800-0606428BE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33" y="504429"/>
            <a:ext cx="5943600" cy="2564765"/>
          </a:xfrm>
          <a:prstGeom prst="rect">
            <a:avLst/>
          </a:prstGeom>
        </p:spPr>
      </p:pic>
      <p:pic>
        <p:nvPicPr>
          <p:cNvPr id="3" name="Picture 2">
            <a:extLst>
              <a:ext uri="{FF2B5EF4-FFF2-40B4-BE49-F238E27FC236}">
                <a16:creationId xmlns:a16="http://schemas.microsoft.com/office/drawing/2014/main" id="{4676BA11-A11B-E874-77F9-A813CBD6C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33" y="3788807"/>
            <a:ext cx="5943600" cy="2740025"/>
          </a:xfrm>
          <a:prstGeom prst="rect">
            <a:avLst/>
          </a:prstGeom>
        </p:spPr>
      </p:pic>
    </p:spTree>
    <p:extLst>
      <p:ext uri="{BB962C8B-B14F-4D97-AF65-F5344CB8AC3E}">
        <p14:creationId xmlns:p14="http://schemas.microsoft.com/office/powerpoint/2010/main" val="395006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33A396B-9CA2-0F9D-1D68-0FB9311A3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444676"/>
            <a:ext cx="5943600" cy="2740025"/>
          </a:xfrm>
          <a:prstGeom prst="rect">
            <a:avLst/>
          </a:prstGeom>
        </p:spPr>
      </p:pic>
      <p:pic>
        <p:nvPicPr>
          <p:cNvPr id="3" name="Picture 2">
            <a:extLst>
              <a:ext uri="{FF2B5EF4-FFF2-40B4-BE49-F238E27FC236}">
                <a16:creationId xmlns:a16="http://schemas.microsoft.com/office/drawing/2014/main" id="{9898CAE3-8B57-A59C-92F7-0FDB9E75720F}"/>
              </a:ext>
            </a:extLst>
          </p:cNvPr>
          <p:cNvPicPr>
            <a:picLocks noChangeAspect="1"/>
          </p:cNvPicPr>
          <p:nvPr/>
        </p:nvPicPr>
        <p:blipFill>
          <a:blip r:embed="rId3"/>
          <a:stretch>
            <a:fillRect/>
          </a:stretch>
        </p:blipFill>
        <p:spPr>
          <a:xfrm>
            <a:off x="5687413" y="3570428"/>
            <a:ext cx="5942330" cy="2742565"/>
          </a:xfrm>
          <a:prstGeom prst="rect">
            <a:avLst/>
          </a:prstGeom>
        </p:spPr>
      </p:pic>
    </p:spTree>
    <p:extLst>
      <p:ext uri="{BB962C8B-B14F-4D97-AF65-F5344CB8AC3E}">
        <p14:creationId xmlns:p14="http://schemas.microsoft.com/office/powerpoint/2010/main" val="289328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BE02D5D-8F08-5127-8EBF-66CB29F06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46097"/>
            <a:ext cx="5943600" cy="3566160"/>
          </a:xfrm>
          <a:prstGeom prst="rect">
            <a:avLst/>
          </a:prstGeom>
        </p:spPr>
      </p:pic>
      <p:pic>
        <p:nvPicPr>
          <p:cNvPr id="3" name="Picture 2">
            <a:extLst>
              <a:ext uri="{FF2B5EF4-FFF2-40B4-BE49-F238E27FC236}">
                <a16:creationId xmlns:a16="http://schemas.microsoft.com/office/drawing/2014/main" id="{6A9C0310-CC53-75AC-036C-7A3C8CC13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33" y="3871878"/>
            <a:ext cx="5943600" cy="2740025"/>
          </a:xfrm>
          <a:prstGeom prst="rect">
            <a:avLst/>
          </a:prstGeom>
        </p:spPr>
      </p:pic>
    </p:spTree>
    <p:extLst>
      <p:ext uri="{BB962C8B-B14F-4D97-AF65-F5344CB8AC3E}">
        <p14:creationId xmlns:p14="http://schemas.microsoft.com/office/powerpoint/2010/main" val="244335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hread&#10;&#10;Description automatically generated">
            <a:extLst>
              <a:ext uri="{FF2B5EF4-FFF2-40B4-BE49-F238E27FC236}">
                <a16:creationId xmlns:a16="http://schemas.microsoft.com/office/drawing/2014/main" id="{3E661BDB-F624-E90E-28E1-46D73E8EF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4325"/>
            <a:ext cx="5943600" cy="3114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FE083B6-92C0-F9FE-2B5F-D1CF25DA6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200" y="3978910"/>
            <a:ext cx="5943600" cy="2564765"/>
          </a:xfrm>
          <a:prstGeom prst="rect">
            <a:avLst/>
          </a:prstGeom>
        </p:spPr>
      </p:pic>
    </p:spTree>
    <p:extLst>
      <p:ext uri="{BB962C8B-B14F-4D97-AF65-F5344CB8AC3E}">
        <p14:creationId xmlns:p14="http://schemas.microsoft.com/office/powerpoint/2010/main" val="345267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9B-3FA9-641E-AEF3-91C353B502A6}"/>
              </a:ext>
            </a:extLst>
          </p:cNvPr>
          <p:cNvSpPr>
            <a:spLocks noGrp="1"/>
          </p:cNvSpPr>
          <p:nvPr>
            <p:ph type="title"/>
          </p:nvPr>
        </p:nvSpPr>
        <p:spPr/>
        <p:txBody>
          <a:bodyPr/>
          <a:lstStyle/>
          <a:p>
            <a:r>
              <a:rPr lang="en-US" dirty="0"/>
              <a:t>Following are all of the model images</a:t>
            </a:r>
          </a:p>
        </p:txBody>
      </p:sp>
      <p:sp>
        <p:nvSpPr>
          <p:cNvPr id="3" name="Content Placeholder 2">
            <a:extLst>
              <a:ext uri="{FF2B5EF4-FFF2-40B4-BE49-F238E27FC236}">
                <a16:creationId xmlns:a16="http://schemas.microsoft.com/office/drawing/2014/main" id="{419F8EBA-E67C-7B5A-5E15-BD33AF084143}"/>
              </a:ext>
            </a:extLst>
          </p:cNvPr>
          <p:cNvSpPr>
            <a:spLocks noGrp="1"/>
          </p:cNvSpPr>
          <p:nvPr>
            <p:ph idx="1"/>
          </p:nvPr>
        </p:nvSpPr>
        <p:spPr/>
        <p:txBody>
          <a:bodyPr/>
          <a:lstStyle/>
          <a:p>
            <a:pPr marL="0" indent="0">
              <a:buNone/>
            </a:pPr>
            <a:endParaRPr lang="en-US" b="1" dirty="0">
              <a:solidFill>
                <a:srgbClr val="FF0000"/>
              </a:solidFill>
            </a:endParaRPr>
          </a:p>
          <a:p>
            <a:r>
              <a:rPr lang="en-US" b="1" dirty="0">
                <a:solidFill>
                  <a:srgbClr val="FF0000"/>
                </a:solidFill>
              </a:rPr>
              <a:t>Questions</a:t>
            </a:r>
          </a:p>
        </p:txBody>
      </p:sp>
    </p:spTree>
    <p:extLst>
      <p:ext uri="{BB962C8B-B14F-4D97-AF65-F5344CB8AC3E}">
        <p14:creationId xmlns:p14="http://schemas.microsoft.com/office/powerpoint/2010/main" val="43889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6EE922-3F3F-4C1D-D9F5-2C0EE67B5327}"/>
              </a:ext>
            </a:extLst>
          </p:cNvPr>
          <p:cNvGraphicFramePr>
            <a:graphicFrameLocks noGrp="1"/>
          </p:cNvGraphicFramePr>
          <p:nvPr/>
        </p:nvGraphicFramePr>
        <p:xfrm>
          <a:off x="4368800" y="2789238"/>
          <a:ext cx="3454400" cy="1280160"/>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val="892520004"/>
                    </a:ext>
                  </a:extLst>
                </a:gridCol>
                <a:gridCol w="2374900">
                  <a:extLst>
                    <a:ext uri="{9D8B030D-6E8A-4147-A177-3AD203B41FA5}">
                      <a16:colId xmlns:a16="http://schemas.microsoft.com/office/drawing/2014/main" val="2049763045"/>
                    </a:ext>
                  </a:extLst>
                </a:gridCol>
              </a:tblGrid>
              <a:tr h="182880">
                <a:tc>
                  <a:txBody>
                    <a:bodyPr/>
                    <a:lstStyle/>
                    <a:p>
                      <a:pPr algn="l" fontAlgn="b"/>
                      <a:r>
                        <a:rPr lang="en-US" sz="1100" u="none" strike="noStrike">
                          <a:effectLst/>
                        </a:rPr>
                        <a:t>CFD Model Runs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70332567"/>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80 Kcfs at TW of 9, 12,15,18.9,24,28</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73786231"/>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100 Kcfs at TW of 11,15,20.3,24,29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94729555"/>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125 Kcfs at TW of 13,15,20,21.8,25,30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52895753"/>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150 Kcfs at TW of 14,20,23.3,25,31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84526452"/>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200 Kcfs at TW of 17,20,25.9,30,33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74411977"/>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Saw Tooth Pattern at 80 </a:t>
                      </a:r>
                      <a:r>
                        <a:rPr lang="en-US" sz="1100" u="none" strike="noStrike" dirty="0" err="1">
                          <a:effectLst/>
                        </a:rPr>
                        <a:t>Kcfs</a:t>
                      </a:r>
                      <a:r>
                        <a:rPr lang="en-US" sz="1100" u="none" strike="noStrike" dirty="0">
                          <a:effectLst/>
                        </a:rPr>
                        <a:t> TW of 18.9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76014687"/>
                  </a:ext>
                </a:extLst>
              </a:tr>
            </a:tbl>
          </a:graphicData>
        </a:graphic>
      </p:graphicFrame>
    </p:spTree>
    <p:extLst>
      <p:ext uri="{BB962C8B-B14F-4D97-AF65-F5344CB8AC3E}">
        <p14:creationId xmlns:p14="http://schemas.microsoft.com/office/powerpoint/2010/main" val="171015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A7A2-D1E7-EB2C-B03E-A8C89B4ABE64}"/>
              </a:ext>
            </a:extLst>
          </p:cNvPr>
          <p:cNvSpPr>
            <a:spLocks noGrp="1"/>
          </p:cNvSpPr>
          <p:nvPr>
            <p:ph type="title"/>
          </p:nvPr>
        </p:nvSpPr>
        <p:spPr/>
        <p:txBody>
          <a:bodyPr/>
          <a:lstStyle/>
          <a:p>
            <a:r>
              <a:rPr lang="en-US" dirty="0"/>
              <a:t>Major Findings</a:t>
            </a:r>
          </a:p>
        </p:txBody>
      </p:sp>
      <p:sp>
        <p:nvSpPr>
          <p:cNvPr id="3" name="Content Placeholder 2">
            <a:extLst>
              <a:ext uri="{FF2B5EF4-FFF2-40B4-BE49-F238E27FC236}">
                <a16:creationId xmlns:a16="http://schemas.microsoft.com/office/drawing/2014/main" id="{E008EFB6-D19C-C2E9-2679-1D47477C27B0}"/>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 dam safety concerns were identified with the high spill volume and lack of tailwater support (not an expected outcome).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TDG characteristics should be revisited based on the high spill volumes and the range of tailwater evaluated.  The flow deflector jets are rarely skimming and meeting the original TDG design characteristics.  CFD results are compared to available physical model results and the limitations of the physical model results are identified.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Particles were not released in the CFD model to represent juvenile fish but streamlines in the CFD model to provide insight into the flow characteristics downstream of the flow deflectors.  Streamlines have been released off of the Elevation 14 foot flow deflectors (bays 4 – 15) and the Elevation 7 foot flow deflectors (bays 1-3 and 16-18). There is a strong interaction shown in the streamlines between the deflectors of different elevations (bays 3 and 4 and bays 15 and 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3139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F7432-925C-A865-2592-9850C7BF8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pic>
        <p:nvPicPr>
          <p:cNvPr id="5" name="Picture 4">
            <a:extLst>
              <a:ext uri="{FF2B5EF4-FFF2-40B4-BE49-F238E27FC236}">
                <a16:creationId xmlns:a16="http://schemas.microsoft.com/office/drawing/2014/main" id="{DF56EB7A-281C-EAAD-F0F8-F2BA7A449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363997"/>
            <a:ext cx="6096001" cy="2065003"/>
          </a:xfrm>
          <a:prstGeom prst="rect">
            <a:avLst/>
          </a:prstGeom>
        </p:spPr>
      </p:pic>
      <p:pic>
        <p:nvPicPr>
          <p:cNvPr id="7" name="Picture 6">
            <a:extLst>
              <a:ext uri="{FF2B5EF4-FFF2-40B4-BE49-F238E27FC236}">
                <a16:creationId xmlns:a16="http://schemas.microsoft.com/office/drawing/2014/main" id="{23DD0432-9416-7A74-71C0-B14AF0AC1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065002"/>
          </a:xfrm>
          <a:prstGeom prst="rect">
            <a:avLst/>
          </a:prstGeom>
        </p:spPr>
      </p:pic>
      <p:pic>
        <p:nvPicPr>
          <p:cNvPr id="9" name="Picture 8">
            <a:extLst>
              <a:ext uri="{FF2B5EF4-FFF2-40B4-BE49-F238E27FC236}">
                <a16:creationId xmlns:a16="http://schemas.microsoft.com/office/drawing/2014/main" id="{63544EA1-0134-3028-1C44-9D7FDC84A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065003"/>
          </a:xfrm>
          <a:prstGeom prst="rect">
            <a:avLst/>
          </a:prstGeom>
        </p:spPr>
      </p:pic>
    </p:spTree>
    <p:extLst>
      <p:ext uri="{BB962C8B-B14F-4D97-AF65-F5344CB8AC3E}">
        <p14:creationId xmlns:p14="http://schemas.microsoft.com/office/powerpoint/2010/main" val="2936100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FA0EB-06D6-1514-5263-7A2F3115D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pic>
        <p:nvPicPr>
          <p:cNvPr id="5" name="Picture 4">
            <a:extLst>
              <a:ext uri="{FF2B5EF4-FFF2-40B4-BE49-F238E27FC236}">
                <a16:creationId xmlns:a16="http://schemas.microsoft.com/office/drawing/2014/main" id="{3B5181A7-F1DC-B8A9-901B-5532C144B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429000"/>
            <a:ext cx="6096001" cy="206500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C519108-ACEB-2F89-E5BD-2F8886CD3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1"/>
            <a:ext cx="6095998" cy="2065002"/>
          </a:xfrm>
          <a:prstGeom prst="rect">
            <a:avLst/>
          </a:prstGeom>
        </p:spPr>
      </p:pic>
      <p:pic>
        <p:nvPicPr>
          <p:cNvPr id="9" name="Picture 8">
            <a:extLst>
              <a:ext uri="{FF2B5EF4-FFF2-40B4-BE49-F238E27FC236}">
                <a16:creationId xmlns:a16="http://schemas.microsoft.com/office/drawing/2014/main" id="{46E96871-0B1B-DBF6-3AC7-35ED5CC8A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63998"/>
            <a:ext cx="6095999" cy="2065002"/>
          </a:xfrm>
          <a:prstGeom prst="rect">
            <a:avLst/>
          </a:prstGeom>
        </p:spPr>
      </p:pic>
    </p:spTree>
    <p:extLst>
      <p:ext uri="{BB962C8B-B14F-4D97-AF65-F5344CB8AC3E}">
        <p14:creationId xmlns:p14="http://schemas.microsoft.com/office/powerpoint/2010/main" val="415152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1AB2F-FCFF-128E-965D-F60D9C233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spTree>
    <p:extLst>
      <p:ext uri="{BB962C8B-B14F-4D97-AF65-F5344CB8AC3E}">
        <p14:creationId xmlns:p14="http://schemas.microsoft.com/office/powerpoint/2010/main" val="131355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8A8EA-2386-53AF-BD33-A4EA2087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1736CF18-52C2-5C68-8C2B-4B262276D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363997"/>
            <a:ext cx="6096001" cy="2065003"/>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851B4BD0-AFFA-AE29-598A-F9144DB84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065002"/>
          </a:xfrm>
          <a:prstGeom prst="rect">
            <a:avLst/>
          </a:prstGeom>
        </p:spPr>
      </p:pic>
      <p:pic>
        <p:nvPicPr>
          <p:cNvPr id="9" name="Picture 8">
            <a:extLst>
              <a:ext uri="{FF2B5EF4-FFF2-40B4-BE49-F238E27FC236}">
                <a16:creationId xmlns:a16="http://schemas.microsoft.com/office/drawing/2014/main" id="{FDD7114A-56D8-D77B-16FE-713C9A7D1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1" cy="2065003"/>
          </a:xfrm>
          <a:prstGeom prst="rect">
            <a:avLst/>
          </a:prstGeom>
        </p:spPr>
      </p:pic>
    </p:spTree>
    <p:extLst>
      <p:ext uri="{BB962C8B-B14F-4D97-AF65-F5344CB8AC3E}">
        <p14:creationId xmlns:p14="http://schemas.microsoft.com/office/powerpoint/2010/main" val="1206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64C7DD1-11D6-88FB-A756-41BF5848A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pic>
        <p:nvPicPr>
          <p:cNvPr id="5" name="Picture 4">
            <a:extLst>
              <a:ext uri="{FF2B5EF4-FFF2-40B4-BE49-F238E27FC236}">
                <a16:creationId xmlns:a16="http://schemas.microsoft.com/office/drawing/2014/main" id="{FC12EE9B-7CB4-C2B5-5A13-A6E3F7CA5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363997"/>
            <a:ext cx="6096001" cy="206500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B359CBA-C1A0-2EC6-9EC5-B1188B2D7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065002"/>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168E09E-E893-5F50-90FC-4080D67B4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1" cy="2065003"/>
          </a:xfrm>
          <a:prstGeom prst="rect">
            <a:avLst/>
          </a:prstGeom>
        </p:spPr>
      </p:pic>
    </p:spTree>
    <p:extLst>
      <p:ext uri="{BB962C8B-B14F-4D97-AF65-F5344CB8AC3E}">
        <p14:creationId xmlns:p14="http://schemas.microsoft.com/office/powerpoint/2010/main" val="143204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8EA6B504-088D-FF14-1B99-D2F6265FC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997"/>
            <a:ext cx="6096000" cy="2065003"/>
          </a:xfrm>
          <a:prstGeom prst="rect">
            <a:avLst/>
          </a:prstGeom>
        </p:spPr>
      </p:pic>
    </p:spTree>
    <p:extLst>
      <p:ext uri="{BB962C8B-B14F-4D97-AF65-F5344CB8AC3E}">
        <p14:creationId xmlns:p14="http://schemas.microsoft.com/office/powerpoint/2010/main" val="189624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61B2E-267B-BAB8-93DC-2DA06F8BC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Chart, line chart&#10;&#10;Description automatically generated">
            <a:extLst>
              <a:ext uri="{FF2B5EF4-FFF2-40B4-BE49-F238E27FC236}">
                <a16:creationId xmlns:a16="http://schemas.microsoft.com/office/drawing/2014/main" id="{2618A9EE-C55E-21A8-668F-3255FE162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Chart, surface chart&#10;&#10;Description automatically generated">
            <a:extLst>
              <a:ext uri="{FF2B5EF4-FFF2-40B4-BE49-F238E27FC236}">
                <a16:creationId xmlns:a16="http://schemas.microsoft.com/office/drawing/2014/main" id="{8790B142-3155-32B4-24B9-518CD8A3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descr="Chart, line chart&#10;&#10;Description automatically generated">
            <a:extLst>
              <a:ext uri="{FF2B5EF4-FFF2-40B4-BE49-F238E27FC236}">
                <a16:creationId xmlns:a16="http://schemas.microsoft.com/office/drawing/2014/main" id="{EE5674CD-50E6-6807-873E-769BACFFF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630757"/>
          </a:xfrm>
          <a:prstGeom prst="rect">
            <a:avLst/>
          </a:prstGeom>
        </p:spPr>
      </p:pic>
    </p:spTree>
    <p:extLst>
      <p:ext uri="{BB962C8B-B14F-4D97-AF65-F5344CB8AC3E}">
        <p14:creationId xmlns:p14="http://schemas.microsoft.com/office/powerpoint/2010/main" val="67791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AD4BEFE9-5F5F-114F-AF90-0168302BC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1" cy="2630757"/>
          </a:xfrm>
          <a:prstGeom prst="rect">
            <a:avLst/>
          </a:prstGeom>
        </p:spPr>
      </p:pic>
      <p:pic>
        <p:nvPicPr>
          <p:cNvPr id="5" name="Picture 4" descr="Chart, line chart&#10;&#10;Description automatically generated">
            <a:extLst>
              <a:ext uri="{FF2B5EF4-FFF2-40B4-BE49-F238E27FC236}">
                <a16:creationId xmlns:a16="http://schemas.microsoft.com/office/drawing/2014/main" id="{F7560580-DAF5-C9F5-C04D-43BE3E08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1363582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diagram&#10;&#10;Description automatically generated with medium confidence">
            <a:extLst>
              <a:ext uri="{FF2B5EF4-FFF2-40B4-BE49-F238E27FC236}">
                <a16:creationId xmlns:a16="http://schemas.microsoft.com/office/drawing/2014/main" id="{12FBCDD2-A678-6314-1BB4-A22B7E047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Chart, line chart&#10;&#10;Description automatically generated">
            <a:extLst>
              <a:ext uri="{FF2B5EF4-FFF2-40B4-BE49-F238E27FC236}">
                <a16:creationId xmlns:a16="http://schemas.microsoft.com/office/drawing/2014/main" id="{8DEBB26A-A9DE-9331-15B8-AEC7BFFA7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Chart, surface chart&#10;&#10;Description automatically generated">
            <a:extLst>
              <a:ext uri="{FF2B5EF4-FFF2-40B4-BE49-F238E27FC236}">
                <a16:creationId xmlns:a16="http://schemas.microsoft.com/office/drawing/2014/main" id="{82725AD8-DA75-222F-D186-6A0FD48E9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descr="Chart, line chart&#10;&#10;Description automatically generated">
            <a:extLst>
              <a:ext uri="{FF2B5EF4-FFF2-40B4-BE49-F238E27FC236}">
                <a16:creationId xmlns:a16="http://schemas.microsoft.com/office/drawing/2014/main" id="{4283147F-162E-139A-99DA-742BEEC3C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630757"/>
          </a:xfrm>
          <a:prstGeom prst="rect">
            <a:avLst/>
          </a:prstGeom>
        </p:spPr>
      </p:pic>
    </p:spTree>
    <p:extLst>
      <p:ext uri="{BB962C8B-B14F-4D97-AF65-F5344CB8AC3E}">
        <p14:creationId xmlns:p14="http://schemas.microsoft.com/office/powerpoint/2010/main" val="321437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keyboard&#10;&#10;Description automatically generated with low confidence">
            <a:extLst>
              <a:ext uri="{FF2B5EF4-FFF2-40B4-BE49-F238E27FC236}">
                <a16:creationId xmlns:a16="http://schemas.microsoft.com/office/drawing/2014/main" id="{B3A81179-826F-81A7-F3E7-FAAB30C4E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39D5D43-CA86-E250-3ACE-B07177555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BF794CF-CEF7-EE21-F8D5-2E5F60DE9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500590AF-B8E7-3D03-1847-E8776B06C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280936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7308-21D7-277B-2F1E-2F72768B2AC2}"/>
              </a:ext>
            </a:extLst>
          </p:cNvPr>
          <p:cNvSpPr>
            <a:spLocks noGrp="1"/>
          </p:cNvSpPr>
          <p:nvPr>
            <p:ph type="title"/>
          </p:nvPr>
        </p:nvSpPr>
        <p:spPr/>
        <p:txBody>
          <a:bodyPr/>
          <a:lstStyle/>
          <a:p>
            <a:r>
              <a:rPr lang="en-US" dirty="0"/>
              <a:t>Dam Safety Concerns	</a:t>
            </a:r>
          </a:p>
        </p:txBody>
      </p:sp>
      <p:sp>
        <p:nvSpPr>
          <p:cNvPr id="3" name="Content Placeholder 2">
            <a:extLst>
              <a:ext uri="{FF2B5EF4-FFF2-40B4-BE49-F238E27FC236}">
                <a16:creationId xmlns:a16="http://schemas.microsoft.com/office/drawing/2014/main" id="{AC1353CC-F9E8-05B7-8727-A1885AF4C2CB}"/>
              </a:ext>
            </a:extLst>
          </p:cNvPr>
          <p:cNvSpPr>
            <a:spLocks noGrp="1"/>
          </p:cNvSpPr>
          <p:nvPr>
            <p:ph idx="1"/>
          </p:nvPr>
        </p:nvSpPr>
        <p:spPr/>
        <p:txBody>
          <a:bodyPr/>
          <a:lstStyle/>
          <a:p>
            <a:r>
              <a:rPr lang="en-US" dirty="0"/>
              <a:t>At tailwater elevations lower than considered during the original design anticipated seeing hydraulic conditions that would be detrimental to the spillway.</a:t>
            </a:r>
          </a:p>
          <a:p>
            <a:pPr lvl="1"/>
            <a:r>
              <a:rPr lang="en-US" dirty="0"/>
              <a:t>The spill conditions are pushing too much energy downstream. </a:t>
            </a:r>
          </a:p>
          <a:p>
            <a:pPr lvl="1"/>
            <a:r>
              <a:rPr lang="en-US" dirty="0"/>
              <a:t>These conditions are not occurring during the freshet – they are occurring when spill is being maximized at low total river conditions.</a:t>
            </a:r>
          </a:p>
          <a:p>
            <a:pPr lvl="1"/>
            <a:r>
              <a:rPr lang="en-US" dirty="0"/>
              <a:t>Anticipated seeing low pressures and cavitation over the majority of the stilling basin – yes low but cavitation level is only around baffle blocks which is true for the design tailwater.</a:t>
            </a:r>
          </a:p>
          <a:p>
            <a:r>
              <a:rPr lang="en-US" b="1" dirty="0">
                <a:solidFill>
                  <a:srgbClr val="FF0000"/>
                </a:solidFill>
              </a:rPr>
              <a:t>Rocks moving into the stilling basin are still a dam safety concern and monitoring needs to continue.</a:t>
            </a:r>
          </a:p>
          <a:p>
            <a:pPr lvl="1"/>
            <a:endParaRPr lang="en-US" dirty="0"/>
          </a:p>
        </p:txBody>
      </p:sp>
    </p:spTree>
    <p:extLst>
      <p:ext uri="{BB962C8B-B14F-4D97-AF65-F5344CB8AC3E}">
        <p14:creationId xmlns:p14="http://schemas.microsoft.com/office/powerpoint/2010/main" val="2556543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ircuit board&#10;&#10;Description automatically generated with low confidence">
            <a:extLst>
              <a:ext uri="{FF2B5EF4-FFF2-40B4-BE49-F238E27FC236}">
                <a16:creationId xmlns:a16="http://schemas.microsoft.com/office/drawing/2014/main" id="{A825A723-79A0-55A8-B3F8-74BD93B9E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A picture containing text, stationary&#10;&#10;Description automatically generated">
            <a:extLst>
              <a:ext uri="{FF2B5EF4-FFF2-40B4-BE49-F238E27FC236}">
                <a16:creationId xmlns:a16="http://schemas.microsoft.com/office/drawing/2014/main" id="{9F1842E6-6D9C-31DA-F388-5321F7945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587200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B6E7-4531-7D10-1D87-F753A9CC7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A close-up of a flag&#10;&#10;Description automatically generated with medium confidence">
            <a:extLst>
              <a:ext uri="{FF2B5EF4-FFF2-40B4-BE49-F238E27FC236}">
                <a16:creationId xmlns:a16="http://schemas.microsoft.com/office/drawing/2014/main" id="{91BF93A5-7A9E-D754-7E67-2E81458F5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C91D20C-A187-84AC-C63F-D3E7B1D5B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2692474-855F-45DE-C523-CD8A6F349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219534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ag flying in the air&#10;&#10;Description automatically generated with low confidence">
            <a:extLst>
              <a:ext uri="{FF2B5EF4-FFF2-40B4-BE49-F238E27FC236}">
                <a16:creationId xmlns:a16="http://schemas.microsoft.com/office/drawing/2014/main" id="{2563F15E-11B5-D012-15F5-6E9D5EBFD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a:extLst>
              <a:ext uri="{FF2B5EF4-FFF2-40B4-BE49-F238E27FC236}">
                <a16:creationId xmlns:a16="http://schemas.microsoft.com/office/drawing/2014/main" id="{418DAE0B-A468-C6E1-05F8-CD39E9675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1484546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D0B1CE90-B472-FEA5-1CAA-4138289FB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A picture containing text, sky, indoor&#10;&#10;Description automatically generated">
            <a:extLst>
              <a:ext uri="{FF2B5EF4-FFF2-40B4-BE49-F238E27FC236}">
                <a16:creationId xmlns:a16="http://schemas.microsoft.com/office/drawing/2014/main" id="{8281EA7B-3416-6D65-D30E-B37C8CD28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174BE7BE-77A1-975C-C8D3-784A20D07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8999"/>
            <a:ext cx="6096001" cy="2630757"/>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C1252BB5-691F-DE4C-4C53-DF9BA3D75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484369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keyboard&#10;&#10;Description automatically generated with low confidence">
            <a:extLst>
              <a:ext uri="{FF2B5EF4-FFF2-40B4-BE49-F238E27FC236}">
                <a16:creationId xmlns:a16="http://schemas.microsoft.com/office/drawing/2014/main" id="{A9903348-E15B-D7A5-42B4-1086EC148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1" cy="2630757"/>
          </a:xfrm>
          <a:prstGeom prst="rect">
            <a:avLst/>
          </a:prstGeom>
        </p:spPr>
      </p:pic>
      <p:pic>
        <p:nvPicPr>
          <p:cNvPr id="5" name="Picture 4" descr="A close-up of a keyboard&#10;&#10;Description automatically generated with low confidence">
            <a:extLst>
              <a:ext uri="{FF2B5EF4-FFF2-40B4-BE49-F238E27FC236}">
                <a16:creationId xmlns:a16="http://schemas.microsoft.com/office/drawing/2014/main" id="{0AFDE144-523A-75D1-A96B-B7C39B92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4005944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41E622B-E437-A838-46FE-97423526D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FAF6D66-8074-195B-116B-916EA86AC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BFBE85B-F4C8-E2A0-2FF2-9C47F33C6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1D56CA9-AF9D-D8EF-D855-81235CAE7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1844219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8B6518C-1794-8B3D-9C12-CE7207DFB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a:extLst>
              <a:ext uri="{FF2B5EF4-FFF2-40B4-BE49-F238E27FC236}">
                <a16:creationId xmlns:a16="http://schemas.microsoft.com/office/drawing/2014/main" id="{A55C172F-142F-159C-A212-4B1480CC1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4080525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BEF429-5C01-0F48-6E1F-95F9DB0B1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a:extLst>
              <a:ext uri="{FF2B5EF4-FFF2-40B4-BE49-F238E27FC236}">
                <a16:creationId xmlns:a16="http://schemas.microsoft.com/office/drawing/2014/main" id="{EF5F6860-AD0E-7D54-E132-BF51B86A0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a:extLst>
              <a:ext uri="{FF2B5EF4-FFF2-40B4-BE49-F238E27FC236}">
                <a16:creationId xmlns:a16="http://schemas.microsoft.com/office/drawing/2014/main" id="{D2BACD09-E53A-1F64-A3EF-90D30140F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28999"/>
            <a:ext cx="6096001" cy="263075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6243823-B67A-28B2-4D7B-FE7C54606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128284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A5A262-9DC5-2729-1F27-75AAD6142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Diagram&#10;&#10;Description automatically generated">
            <a:extLst>
              <a:ext uri="{FF2B5EF4-FFF2-40B4-BE49-F238E27FC236}">
                <a16:creationId xmlns:a16="http://schemas.microsoft.com/office/drawing/2014/main" id="{188B9881-F160-C566-B35E-E185DEA73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pic>
        <p:nvPicPr>
          <p:cNvPr id="7" name="Picture 6" descr="Diagram&#10;&#10;Description automatically generated">
            <a:extLst>
              <a:ext uri="{FF2B5EF4-FFF2-40B4-BE49-F238E27FC236}">
                <a16:creationId xmlns:a16="http://schemas.microsoft.com/office/drawing/2014/main" id="{21325D21-80CD-8BDF-F6B6-8645A21DE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630756"/>
          </a:xfrm>
          <a:prstGeom prst="rect">
            <a:avLst/>
          </a:prstGeom>
        </p:spPr>
      </p:pic>
      <p:pic>
        <p:nvPicPr>
          <p:cNvPr id="9" name="Picture 8">
            <a:extLst>
              <a:ext uri="{FF2B5EF4-FFF2-40B4-BE49-F238E27FC236}">
                <a16:creationId xmlns:a16="http://schemas.microsoft.com/office/drawing/2014/main" id="{8D51F635-B3E4-6BB1-563B-5189D05CF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5999" cy="3194450"/>
          </a:xfrm>
          <a:prstGeom prst="rect">
            <a:avLst/>
          </a:prstGeom>
        </p:spPr>
      </p:pic>
    </p:spTree>
    <p:extLst>
      <p:ext uri="{BB962C8B-B14F-4D97-AF65-F5344CB8AC3E}">
        <p14:creationId xmlns:p14="http://schemas.microsoft.com/office/powerpoint/2010/main" val="1071269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719DA-09AE-3FAC-6349-6C97E32D5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549"/>
            <a:ext cx="6096001" cy="3194451"/>
          </a:xfrm>
          <a:prstGeom prst="rect">
            <a:avLst/>
          </a:prstGeom>
        </p:spPr>
      </p:pic>
      <p:pic>
        <p:nvPicPr>
          <p:cNvPr id="5" name="Picture 4" descr="A picture containing bedclothes&#10;&#10;Description automatically generated">
            <a:extLst>
              <a:ext uri="{FF2B5EF4-FFF2-40B4-BE49-F238E27FC236}">
                <a16:creationId xmlns:a16="http://schemas.microsoft.com/office/drawing/2014/main" id="{37C07DD3-F28C-4E87-693C-BF69363F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220793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1A23D-24C1-490C-26FF-160298E1C8B0}"/>
              </a:ext>
            </a:extLst>
          </p:cNvPr>
          <p:cNvPicPr>
            <a:picLocks noChangeAspect="1"/>
          </p:cNvPicPr>
          <p:nvPr/>
        </p:nvPicPr>
        <p:blipFill>
          <a:blip r:embed="rId2"/>
          <a:stretch>
            <a:fillRect/>
          </a:stretch>
        </p:blipFill>
        <p:spPr>
          <a:xfrm>
            <a:off x="3124200" y="1271905"/>
            <a:ext cx="5943600" cy="4314190"/>
          </a:xfrm>
          <a:prstGeom prst="rect">
            <a:avLst/>
          </a:prstGeom>
        </p:spPr>
      </p:pic>
    </p:spTree>
    <p:extLst>
      <p:ext uri="{BB962C8B-B14F-4D97-AF65-F5344CB8AC3E}">
        <p14:creationId xmlns:p14="http://schemas.microsoft.com/office/powerpoint/2010/main" val="4259170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urface chart&#10;&#10;Description automatically generated">
            <a:extLst>
              <a:ext uri="{FF2B5EF4-FFF2-40B4-BE49-F238E27FC236}">
                <a16:creationId xmlns:a16="http://schemas.microsoft.com/office/drawing/2014/main" id="{F066755A-D526-08CD-C5AB-E6908300A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0" cy="3161225"/>
          </a:xfrm>
          <a:prstGeom prst="rect">
            <a:avLst/>
          </a:prstGeom>
        </p:spPr>
      </p:pic>
      <p:pic>
        <p:nvPicPr>
          <p:cNvPr id="8" name="Picture 7" descr="Chart, line chart&#10;&#10;Description automatically generated">
            <a:extLst>
              <a:ext uri="{FF2B5EF4-FFF2-40B4-BE49-F238E27FC236}">
                <a16:creationId xmlns:a16="http://schemas.microsoft.com/office/drawing/2014/main" id="{6F1670A6-444D-199B-F49D-5AB5BB714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267775"/>
            <a:ext cx="6096001" cy="3161225"/>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C28098EB-5107-7105-3A96-DD8F2BA75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780790"/>
          </a:xfrm>
          <a:prstGeom prst="rect">
            <a:avLst/>
          </a:prstGeom>
        </p:spPr>
      </p:pic>
      <p:pic>
        <p:nvPicPr>
          <p:cNvPr id="13" name="Picture 12" descr="Chart, line chart&#10;&#10;Description automatically generated">
            <a:extLst>
              <a:ext uri="{FF2B5EF4-FFF2-40B4-BE49-F238E27FC236}">
                <a16:creationId xmlns:a16="http://schemas.microsoft.com/office/drawing/2014/main" id="{3FF5B152-9A29-A290-0E16-4D6993BC7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780791"/>
          </a:xfrm>
          <a:prstGeom prst="rect">
            <a:avLst/>
          </a:prstGeom>
        </p:spPr>
      </p:pic>
    </p:spTree>
    <p:extLst>
      <p:ext uri="{BB962C8B-B14F-4D97-AF65-F5344CB8AC3E}">
        <p14:creationId xmlns:p14="http://schemas.microsoft.com/office/powerpoint/2010/main" val="1616616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diagram&#10;&#10;Description automatically generated">
            <a:extLst>
              <a:ext uri="{FF2B5EF4-FFF2-40B4-BE49-F238E27FC236}">
                <a16:creationId xmlns:a16="http://schemas.microsoft.com/office/drawing/2014/main" id="{FB1FAB24-0663-CF86-B6E1-B345A5973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668"/>
            <a:ext cx="6096000" cy="2687332"/>
          </a:xfrm>
          <a:prstGeom prst="rect">
            <a:avLst/>
          </a:prstGeom>
        </p:spPr>
      </p:pic>
      <p:pic>
        <p:nvPicPr>
          <p:cNvPr id="5" name="Picture 4" descr="Chart, line chart&#10;&#10;Description automatically generated">
            <a:extLst>
              <a:ext uri="{FF2B5EF4-FFF2-40B4-BE49-F238E27FC236}">
                <a16:creationId xmlns:a16="http://schemas.microsoft.com/office/drawing/2014/main" id="{0CBA9D42-0FAF-43D9-82F4-74335D415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41668"/>
            <a:ext cx="6096000" cy="2687332"/>
          </a:xfrm>
          <a:prstGeom prst="rect">
            <a:avLst/>
          </a:prstGeom>
        </p:spPr>
      </p:pic>
      <p:pic>
        <p:nvPicPr>
          <p:cNvPr id="6" name="Picture 5" descr="Chart&#10;&#10;Description automatically generated">
            <a:extLst>
              <a:ext uri="{FF2B5EF4-FFF2-40B4-BE49-F238E27FC236}">
                <a16:creationId xmlns:a16="http://schemas.microsoft.com/office/drawing/2014/main" id="{893E68D9-969B-3E91-6373-1F561524A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8999"/>
            <a:ext cx="6096000" cy="3161225"/>
          </a:xfrm>
          <a:prstGeom prst="rect">
            <a:avLst/>
          </a:prstGeom>
        </p:spPr>
      </p:pic>
      <p:pic>
        <p:nvPicPr>
          <p:cNvPr id="8" name="Picture 7" descr="Chart, line chart&#10;&#10;Description automatically generated">
            <a:extLst>
              <a:ext uri="{FF2B5EF4-FFF2-40B4-BE49-F238E27FC236}">
                <a16:creationId xmlns:a16="http://schemas.microsoft.com/office/drawing/2014/main" id="{7D816B65-F44E-3A8E-A9A2-764F1521A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1" cy="3161225"/>
          </a:xfrm>
          <a:prstGeom prst="rect">
            <a:avLst/>
          </a:prstGeom>
        </p:spPr>
      </p:pic>
    </p:spTree>
    <p:extLst>
      <p:ext uri="{BB962C8B-B14F-4D97-AF65-F5344CB8AC3E}">
        <p14:creationId xmlns:p14="http://schemas.microsoft.com/office/powerpoint/2010/main" val="302786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2148BEFC-EF25-DF46-0167-DDBA20816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1" cy="3161225"/>
          </a:xfrm>
          <a:prstGeom prst="rect">
            <a:avLst/>
          </a:prstGeom>
        </p:spPr>
      </p:pic>
      <p:pic>
        <p:nvPicPr>
          <p:cNvPr id="7" name="Picture 6" descr="Chart, line chart&#10;&#10;Description automatically generated">
            <a:extLst>
              <a:ext uri="{FF2B5EF4-FFF2-40B4-BE49-F238E27FC236}">
                <a16:creationId xmlns:a16="http://schemas.microsoft.com/office/drawing/2014/main" id="{D80E46E7-E92C-46F2-E77B-E9955806B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267775"/>
            <a:ext cx="6096001" cy="3161225"/>
          </a:xfrm>
          <a:prstGeom prst="rect">
            <a:avLst/>
          </a:prstGeom>
        </p:spPr>
      </p:pic>
    </p:spTree>
    <p:extLst>
      <p:ext uri="{BB962C8B-B14F-4D97-AF65-F5344CB8AC3E}">
        <p14:creationId xmlns:p14="http://schemas.microsoft.com/office/powerpoint/2010/main" val="1414613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keyboard&#10;&#10;Description automatically generated with low confidence">
            <a:extLst>
              <a:ext uri="{FF2B5EF4-FFF2-40B4-BE49-F238E27FC236}">
                <a16:creationId xmlns:a16="http://schemas.microsoft.com/office/drawing/2014/main" id="{300ABA7E-496E-AACB-D9FE-3B530D7FF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0" cy="316122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DBD8DE2-B617-D090-0DE2-5CD9581B4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267775"/>
            <a:ext cx="6096001" cy="3161225"/>
          </a:xfrm>
          <a:prstGeom prst="rect">
            <a:avLst/>
          </a:prstGeom>
        </p:spPr>
      </p:pic>
      <p:pic>
        <p:nvPicPr>
          <p:cNvPr id="7" name="Picture 6" descr="A screenshot of a video game&#10;&#10;Description automatically generated with low confidence">
            <a:extLst>
              <a:ext uri="{FF2B5EF4-FFF2-40B4-BE49-F238E27FC236}">
                <a16:creationId xmlns:a16="http://schemas.microsoft.com/office/drawing/2014/main" id="{83CDC11F-6B95-9D54-1A85-7BE40D93E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095998" cy="3161223"/>
          </a:xfrm>
          <a:prstGeom prst="rect">
            <a:avLst/>
          </a:prstGeom>
        </p:spPr>
      </p:pic>
      <p:pic>
        <p:nvPicPr>
          <p:cNvPr id="9" name="Picture 8" descr="A picture containing text, stationary&#10;&#10;Description automatically generated">
            <a:extLst>
              <a:ext uri="{FF2B5EF4-FFF2-40B4-BE49-F238E27FC236}">
                <a16:creationId xmlns:a16="http://schemas.microsoft.com/office/drawing/2014/main" id="{274945F8-DDBD-F9AE-8BD5-28B653D28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61226"/>
          </a:xfrm>
          <a:prstGeom prst="rect">
            <a:avLst/>
          </a:prstGeom>
        </p:spPr>
      </p:pic>
    </p:spTree>
    <p:extLst>
      <p:ext uri="{BB962C8B-B14F-4D97-AF65-F5344CB8AC3E}">
        <p14:creationId xmlns:p14="http://schemas.microsoft.com/office/powerpoint/2010/main" val="207290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ationary&#10;&#10;Description automatically generated">
            <a:extLst>
              <a:ext uri="{FF2B5EF4-FFF2-40B4-BE49-F238E27FC236}">
                <a16:creationId xmlns:a16="http://schemas.microsoft.com/office/drawing/2014/main" id="{995DC2A5-0976-9E98-F2A5-BF6473C63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0" cy="3161225"/>
          </a:xfrm>
          <a:prstGeom prst="rect">
            <a:avLst/>
          </a:prstGeom>
        </p:spPr>
      </p:pic>
      <p:sp>
        <p:nvSpPr>
          <p:cNvPr id="4" name="TextBox 3">
            <a:extLst>
              <a:ext uri="{FF2B5EF4-FFF2-40B4-BE49-F238E27FC236}">
                <a16:creationId xmlns:a16="http://schemas.microsoft.com/office/drawing/2014/main" id="{F03553F1-FB76-2E9E-8FBD-ECA2B9B09C03}"/>
              </a:ext>
            </a:extLst>
          </p:cNvPr>
          <p:cNvSpPr txBox="1"/>
          <p:nvPr/>
        </p:nvSpPr>
        <p:spPr>
          <a:xfrm>
            <a:off x="4419600" y="4010025"/>
            <a:ext cx="6296025" cy="1200329"/>
          </a:xfrm>
          <a:prstGeom prst="rect">
            <a:avLst/>
          </a:prstGeom>
          <a:noFill/>
        </p:spPr>
        <p:txBody>
          <a:bodyPr wrap="square" rtlCol="0">
            <a:spAutoFit/>
          </a:bodyPr>
          <a:lstStyle/>
          <a:p>
            <a:r>
              <a:rPr lang="en-US" dirty="0"/>
              <a:t>Pressures on the stilling basin floor are positive for the last two runs.  There are low pressures over most of the stilling basin for the lowest tailwater and transitioning to the middle tailwater to localized spots on the baffle blocks.</a:t>
            </a:r>
          </a:p>
        </p:txBody>
      </p:sp>
    </p:spTree>
    <p:extLst>
      <p:ext uri="{BB962C8B-B14F-4D97-AF65-F5344CB8AC3E}">
        <p14:creationId xmlns:p14="http://schemas.microsoft.com/office/powerpoint/2010/main" val="2867475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14C7671-C4D3-EEF6-A8FB-99A5E7D9D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1" cy="316122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7A18605-2B22-EEEC-4E42-74A6F2F17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A14058A-96A9-DBC8-900D-7328F1BEB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095998" cy="316122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10F420E-BED9-4FCC-75C5-F2FE05B87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61226"/>
          </a:xfrm>
          <a:prstGeom prst="rect">
            <a:avLst/>
          </a:prstGeom>
        </p:spPr>
      </p:pic>
    </p:spTree>
    <p:extLst>
      <p:ext uri="{BB962C8B-B14F-4D97-AF65-F5344CB8AC3E}">
        <p14:creationId xmlns:p14="http://schemas.microsoft.com/office/powerpoint/2010/main" val="3372131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513978B-4644-6EA3-A255-6A8763704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1" cy="3161225"/>
          </a:xfrm>
          <a:prstGeom prst="rect">
            <a:avLst/>
          </a:prstGeom>
        </p:spPr>
      </p:pic>
      <p:sp>
        <p:nvSpPr>
          <p:cNvPr id="2" name="TextBox 1">
            <a:extLst>
              <a:ext uri="{FF2B5EF4-FFF2-40B4-BE49-F238E27FC236}">
                <a16:creationId xmlns:a16="http://schemas.microsoft.com/office/drawing/2014/main" id="{51795AB9-F1BA-DD6A-9119-7DF764BAE650}"/>
              </a:ext>
            </a:extLst>
          </p:cNvPr>
          <p:cNvSpPr txBox="1"/>
          <p:nvPr/>
        </p:nvSpPr>
        <p:spPr>
          <a:xfrm>
            <a:off x="4884821" y="4130842"/>
            <a:ext cx="5694947" cy="1477328"/>
          </a:xfrm>
          <a:prstGeom prst="rect">
            <a:avLst/>
          </a:prstGeom>
          <a:noFill/>
        </p:spPr>
        <p:txBody>
          <a:bodyPr wrap="square" rtlCol="0">
            <a:spAutoFit/>
          </a:bodyPr>
          <a:lstStyle/>
          <a:p>
            <a:r>
              <a:rPr lang="en-US" dirty="0"/>
              <a:t>All images are based on a VOF of 0.5.  See discussion on how it changes based on different values.</a:t>
            </a:r>
          </a:p>
          <a:p>
            <a:endParaRPr lang="en-US" dirty="0"/>
          </a:p>
          <a:p>
            <a:r>
              <a:rPr lang="en-US" dirty="0"/>
              <a:t>The jets (-7 foot deflector vs -14 foot deflector) have different behavior depending on the TW.  </a:t>
            </a:r>
          </a:p>
        </p:txBody>
      </p:sp>
    </p:spTree>
    <p:extLst>
      <p:ext uri="{BB962C8B-B14F-4D97-AF65-F5344CB8AC3E}">
        <p14:creationId xmlns:p14="http://schemas.microsoft.com/office/powerpoint/2010/main" val="323308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E5883031-5714-1840-AF84-BC21ED205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1" cy="3161225"/>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9E225612-222A-2678-A41D-0195E1928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8985B6A8-11FD-771C-539C-2D57002FE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095998" cy="3161223"/>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61883A6C-2244-48D2-97EC-5A8B8FEF9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1" cy="3161225"/>
          </a:xfrm>
          <a:prstGeom prst="rect">
            <a:avLst/>
          </a:prstGeom>
        </p:spPr>
      </p:pic>
    </p:spTree>
    <p:extLst>
      <p:ext uri="{BB962C8B-B14F-4D97-AF65-F5344CB8AC3E}">
        <p14:creationId xmlns:p14="http://schemas.microsoft.com/office/powerpoint/2010/main" val="2062134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D36BCC6B-B74A-0152-BB58-FB4E689B9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75"/>
            <a:ext cx="6096001" cy="3161225"/>
          </a:xfrm>
          <a:prstGeom prst="rect">
            <a:avLst/>
          </a:prstGeom>
        </p:spPr>
      </p:pic>
      <p:sp>
        <p:nvSpPr>
          <p:cNvPr id="2" name="TextBox 1">
            <a:extLst>
              <a:ext uri="{FF2B5EF4-FFF2-40B4-BE49-F238E27FC236}">
                <a16:creationId xmlns:a16="http://schemas.microsoft.com/office/drawing/2014/main" id="{CB4224B8-686F-6388-BDC6-B54A315981E0}"/>
              </a:ext>
            </a:extLst>
          </p:cNvPr>
          <p:cNvSpPr txBox="1"/>
          <p:nvPr/>
        </p:nvSpPr>
        <p:spPr>
          <a:xfrm>
            <a:off x="4476750" y="4010025"/>
            <a:ext cx="6419850" cy="923330"/>
          </a:xfrm>
          <a:prstGeom prst="rect">
            <a:avLst/>
          </a:prstGeom>
          <a:noFill/>
        </p:spPr>
        <p:txBody>
          <a:bodyPr wrap="square" rtlCol="0">
            <a:spAutoFit/>
          </a:bodyPr>
          <a:lstStyle/>
          <a:p>
            <a:r>
              <a:rPr lang="en-US" dirty="0"/>
              <a:t>The jets are very thin at the 11 foot and 15 foot tailwater.  As the tailwater increases you start to see the energy recirculate above the flow deflector.</a:t>
            </a:r>
          </a:p>
        </p:txBody>
      </p:sp>
    </p:spTree>
    <p:extLst>
      <p:ext uri="{BB962C8B-B14F-4D97-AF65-F5344CB8AC3E}">
        <p14:creationId xmlns:p14="http://schemas.microsoft.com/office/powerpoint/2010/main" val="2803350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1DEDFFE-126E-CAC1-5642-BB05E9EAB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936AAFD7-A9F7-D5FE-8D06-740351BAE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715000" cy="3429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5AD3737-F725-59BD-56CB-E65A395C0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9000"/>
            <a:ext cx="5715000" cy="3429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87273AB-06AB-0479-24C5-2E3237A01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5715000" cy="3429000"/>
          </a:xfrm>
          <a:prstGeom prst="rect">
            <a:avLst/>
          </a:prstGeom>
        </p:spPr>
      </p:pic>
    </p:spTree>
    <p:extLst>
      <p:ext uri="{BB962C8B-B14F-4D97-AF65-F5344CB8AC3E}">
        <p14:creationId xmlns:p14="http://schemas.microsoft.com/office/powerpoint/2010/main" val="81690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3AD0AC-C7B0-8EA4-2166-43BE1C373795}"/>
              </a:ext>
            </a:extLst>
          </p:cNvPr>
          <p:cNvPicPr>
            <a:picLocks noChangeAspect="1"/>
          </p:cNvPicPr>
          <p:nvPr/>
        </p:nvPicPr>
        <p:blipFill>
          <a:blip r:embed="rId2"/>
          <a:stretch>
            <a:fillRect/>
          </a:stretch>
        </p:blipFill>
        <p:spPr>
          <a:xfrm>
            <a:off x="3124200" y="1902460"/>
            <a:ext cx="5943600" cy="3053080"/>
          </a:xfrm>
          <a:prstGeom prst="rect">
            <a:avLst/>
          </a:prstGeom>
        </p:spPr>
      </p:pic>
    </p:spTree>
    <p:extLst>
      <p:ext uri="{BB962C8B-B14F-4D97-AF65-F5344CB8AC3E}">
        <p14:creationId xmlns:p14="http://schemas.microsoft.com/office/powerpoint/2010/main" val="2629097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D9F6663-1941-7BF3-5955-38C7FB7A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sp>
        <p:nvSpPr>
          <p:cNvPr id="4" name="TextBox 3">
            <a:extLst>
              <a:ext uri="{FF2B5EF4-FFF2-40B4-BE49-F238E27FC236}">
                <a16:creationId xmlns:a16="http://schemas.microsoft.com/office/drawing/2014/main" id="{511113A5-DE22-A0CE-5B52-55F18A0A6431}"/>
              </a:ext>
            </a:extLst>
          </p:cNvPr>
          <p:cNvSpPr txBox="1"/>
          <p:nvPr/>
        </p:nvSpPr>
        <p:spPr>
          <a:xfrm>
            <a:off x="4476750" y="4010025"/>
            <a:ext cx="6419850" cy="1754326"/>
          </a:xfrm>
          <a:prstGeom prst="rect">
            <a:avLst/>
          </a:prstGeom>
          <a:noFill/>
        </p:spPr>
        <p:txBody>
          <a:bodyPr wrap="square" rtlCol="0">
            <a:spAutoFit/>
          </a:bodyPr>
          <a:lstStyle/>
          <a:p>
            <a:r>
              <a:rPr lang="en-US" dirty="0"/>
              <a:t>These series of slides highlight how thin the volume of flow is at low tailwater.   VOF set at 0.5.</a:t>
            </a:r>
          </a:p>
          <a:p>
            <a:endParaRPr lang="en-US" dirty="0"/>
          </a:p>
          <a:p>
            <a:r>
              <a:rPr lang="en-US" dirty="0"/>
              <a:t>At the 11 foot tailwater there isn’t a solid column of water at the downstream slice.  Fully aerated flow is getting all the way to the bottom of the stilling basin.</a:t>
            </a:r>
          </a:p>
        </p:txBody>
      </p:sp>
    </p:spTree>
    <p:extLst>
      <p:ext uri="{BB962C8B-B14F-4D97-AF65-F5344CB8AC3E}">
        <p14:creationId xmlns:p14="http://schemas.microsoft.com/office/powerpoint/2010/main" val="3531666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7AC9E723-7867-CE83-ACBA-4F73E95E2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B534BF5-4A58-FCE0-A9B2-802FFE126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715000" cy="3429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3381B50-ADE0-E679-532A-767711062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9000"/>
            <a:ext cx="5715000" cy="3429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430CAB1-98B5-AE03-AE89-D5A8BA3E5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5715002" cy="3429001"/>
          </a:xfrm>
          <a:prstGeom prst="rect">
            <a:avLst/>
          </a:prstGeom>
        </p:spPr>
      </p:pic>
    </p:spTree>
    <p:extLst>
      <p:ext uri="{BB962C8B-B14F-4D97-AF65-F5344CB8AC3E}">
        <p14:creationId xmlns:p14="http://schemas.microsoft.com/office/powerpoint/2010/main" val="3982737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7E95084-C41F-6C23-78C8-F897E14DC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sp>
        <p:nvSpPr>
          <p:cNvPr id="2" name="TextBox 1">
            <a:extLst>
              <a:ext uri="{FF2B5EF4-FFF2-40B4-BE49-F238E27FC236}">
                <a16:creationId xmlns:a16="http://schemas.microsoft.com/office/drawing/2014/main" id="{816A2C22-8231-28A8-F9EB-80DD565CBFC2}"/>
              </a:ext>
            </a:extLst>
          </p:cNvPr>
          <p:cNvSpPr txBox="1"/>
          <p:nvPr/>
        </p:nvSpPr>
        <p:spPr>
          <a:xfrm>
            <a:off x="7202906" y="521368"/>
            <a:ext cx="4122820" cy="5355312"/>
          </a:xfrm>
          <a:prstGeom prst="rect">
            <a:avLst/>
          </a:prstGeom>
          <a:noFill/>
        </p:spPr>
        <p:txBody>
          <a:bodyPr wrap="square" rtlCol="0">
            <a:spAutoFit/>
          </a:bodyPr>
          <a:lstStyle/>
          <a:p>
            <a:r>
              <a:rPr lang="en-US" dirty="0"/>
              <a:t>The pink streamlines are released at the downstream end of the -14 foot deflector, the blue streamlines are released at the downstream end of the -7 foot deflectors and the green streamlines are released downstream of the stilling basin in a band that is from the tailwater elevation down 10 feet.  So for the 29 foot tailwater the ban is from 19 feet to 29 feet.  </a:t>
            </a:r>
          </a:p>
          <a:p>
            <a:endParaRPr lang="en-US" dirty="0"/>
          </a:p>
          <a:p>
            <a:r>
              <a:rPr lang="en-US" dirty="0"/>
              <a:t>Streamlines are only moving in the positive time and any movement upstream of the release location is due to recirculation – there is lots of that.</a:t>
            </a:r>
          </a:p>
          <a:p>
            <a:endParaRPr lang="en-US" dirty="0"/>
          </a:p>
          <a:p>
            <a:r>
              <a:rPr lang="en-US" dirty="0"/>
              <a:t>If the streamlines are not there it means it is either exiting the model at the free surface or hitting the walls, floors, bathymetry and dying.</a:t>
            </a:r>
          </a:p>
        </p:txBody>
      </p:sp>
    </p:spTree>
    <p:extLst>
      <p:ext uri="{BB962C8B-B14F-4D97-AF65-F5344CB8AC3E}">
        <p14:creationId xmlns:p14="http://schemas.microsoft.com/office/powerpoint/2010/main" val="1934368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211388F6-EE5A-6A0F-9B88-C3F6DCE4E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pic>
        <p:nvPicPr>
          <p:cNvPr id="5" name="Picture 4" descr="A picture containing furniture&#10;&#10;Description automatically generated">
            <a:extLst>
              <a:ext uri="{FF2B5EF4-FFF2-40B4-BE49-F238E27FC236}">
                <a16:creationId xmlns:a16="http://schemas.microsoft.com/office/drawing/2014/main" id="{05AA250F-05C4-058F-D668-215150595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715000" cy="3429000"/>
          </a:xfrm>
          <a:prstGeom prst="rect">
            <a:avLst/>
          </a:prstGeom>
        </p:spPr>
      </p:pic>
      <p:pic>
        <p:nvPicPr>
          <p:cNvPr id="7" name="Picture 6">
            <a:extLst>
              <a:ext uri="{FF2B5EF4-FFF2-40B4-BE49-F238E27FC236}">
                <a16:creationId xmlns:a16="http://schemas.microsoft.com/office/drawing/2014/main" id="{17C75008-B772-D0CE-084B-2C98E0F0A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9000"/>
            <a:ext cx="5715000" cy="3429000"/>
          </a:xfrm>
          <a:prstGeom prst="rect">
            <a:avLst/>
          </a:prstGeom>
        </p:spPr>
      </p:pic>
      <p:pic>
        <p:nvPicPr>
          <p:cNvPr id="9" name="Picture 8" descr="A picture containing bedclothes&#10;&#10;Description automatically generated">
            <a:extLst>
              <a:ext uri="{FF2B5EF4-FFF2-40B4-BE49-F238E27FC236}">
                <a16:creationId xmlns:a16="http://schemas.microsoft.com/office/drawing/2014/main" id="{8244C3F1-3D93-EB43-4489-B7513F33E6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5715000" cy="3429000"/>
          </a:xfrm>
          <a:prstGeom prst="rect">
            <a:avLst/>
          </a:prstGeom>
        </p:spPr>
      </p:pic>
    </p:spTree>
    <p:extLst>
      <p:ext uri="{BB962C8B-B14F-4D97-AF65-F5344CB8AC3E}">
        <p14:creationId xmlns:p14="http://schemas.microsoft.com/office/powerpoint/2010/main" val="3070543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93E647-A962-A967-DE26-9A278FA99794}"/>
              </a:ext>
            </a:extLst>
          </p:cNvPr>
          <p:cNvSpPr txBox="1"/>
          <p:nvPr/>
        </p:nvSpPr>
        <p:spPr>
          <a:xfrm>
            <a:off x="4476750" y="4010025"/>
            <a:ext cx="6419850" cy="1754326"/>
          </a:xfrm>
          <a:prstGeom prst="rect">
            <a:avLst/>
          </a:prstGeom>
          <a:noFill/>
        </p:spPr>
        <p:txBody>
          <a:bodyPr wrap="square" rtlCol="0">
            <a:spAutoFit/>
          </a:bodyPr>
          <a:lstStyle/>
          <a:p>
            <a:r>
              <a:rPr lang="en-US" dirty="0"/>
              <a:t>At a tailwater of 11 feet the streamlines are not moving downstream.  They are either hitting the bottom or exiting the fluid volume into the air.</a:t>
            </a:r>
          </a:p>
          <a:p>
            <a:endParaRPr lang="en-US" dirty="0"/>
          </a:p>
          <a:p>
            <a:r>
              <a:rPr lang="en-US" dirty="0"/>
              <a:t>You can see the interaction between the two different elevation of flow deflectors.</a:t>
            </a:r>
          </a:p>
        </p:txBody>
      </p:sp>
      <p:pic>
        <p:nvPicPr>
          <p:cNvPr id="5" name="Picture 4" descr="A screenshot of a computer&#10;&#10;Description automatically generated with low confidence">
            <a:extLst>
              <a:ext uri="{FF2B5EF4-FFF2-40B4-BE49-F238E27FC236}">
                <a16:creationId xmlns:a16="http://schemas.microsoft.com/office/drawing/2014/main" id="{6ED57C9D-1E04-8E7E-7DA2-6B712D27F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715000" cy="3429000"/>
          </a:xfrm>
          <a:prstGeom prst="rect">
            <a:avLst/>
          </a:prstGeom>
        </p:spPr>
      </p:pic>
    </p:spTree>
    <p:extLst>
      <p:ext uri="{BB962C8B-B14F-4D97-AF65-F5344CB8AC3E}">
        <p14:creationId xmlns:p14="http://schemas.microsoft.com/office/powerpoint/2010/main" val="2304407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diagram&#10;&#10;Description automatically generated">
            <a:extLst>
              <a:ext uri="{FF2B5EF4-FFF2-40B4-BE49-F238E27FC236}">
                <a16:creationId xmlns:a16="http://schemas.microsoft.com/office/drawing/2014/main" id="{255F0886-034D-6D1E-ACF2-C5E3EB6CF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Chart, line chart&#10;&#10;Description automatically generated">
            <a:extLst>
              <a:ext uri="{FF2B5EF4-FFF2-40B4-BE49-F238E27FC236}">
                <a16:creationId xmlns:a16="http://schemas.microsoft.com/office/drawing/2014/main" id="{4954537B-0FA5-3188-0EF5-E7BCA9970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48607"/>
            <a:ext cx="6096000" cy="2780393"/>
          </a:xfrm>
          <a:prstGeom prst="rect">
            <a:avLst/>
          </a:prstGeom>
        </p:spPr>
      </p:pic>
      <p:pic>
        <p:nvPicPr>
          <p:cNvPr id="7" name="Picture 6" descr="Chart&#10;&#10;Description automatically generated">
            <a:extLst>
              <a:ext uri="{FF2B5EF4-FFF2-40B4-BE49-F238E27FC236}">
                <a16:creationId xmlns:a16="http://schemas.microsoft.com/office/drawing/2014/main" id="{ACEE84BF-FF9A-6DB8-82CB-8BBA89BC6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8999"/>
            <a:ext cx="6096001" cy="2780791"/>
          </a:xfrm>
          <a:prstGeom prst="rect">
            <a:avLst/>
          </a:prstGeom>
        </p:spPr>
      </p:pic>
      <p:pic>
        <p:nvPicPr>
          <p:cNvPr id="9" name="Picture 8" descr="Chart, line chart&#10;&#10;Description automatically generated">
            <a:extLst>
              <a:ext uri="{FF2B5EF4-FFF2-40B4-BE49-F238E27FC236}">
                <a16:creationId xmlns:a16="http://schemas.microsoft.com/office/drawing/2014/main" id="{DE152E9F-3D69-D830-2F4E-E52B26E37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9"/>
            <a:ext cx="6096002" cy="2780394"/>
          </a:xfrm>
          <a:prstGeom prst="rect">
            <a:avLst/>
          </a:prstGeom>
        </p:spPr>
      </p:pic>
    </p:spTree>
    <p:extLst>
      <p:ext uri="{BB962C8B-B14F-4D97-AF65-F5344CB8AC3E}">
        <p14:creationId xmlns:p14="http://schemas.microsoft.com/office/powerpoint/2010/main" val="1415444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A27BE9F7-C7F3-B8FD-CDF7-BC0173E12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2687332"/>
          </a:xfrm>
          <a:prstGeom prst="rect">
            <a:avLst/>
          </a:prstGeom>
        </p:spPr>
      </p:pic>
      <p:pic>
        <p:nvPicPr>
          <p:cNvPr id="9" name="Picture 8" descr="Chart, line chart&#10;&#10;Description automatically generated">
            <a:extLst>
              <a:ext uri="{FF2B5EF4-FFF2-40B4-BE49-F238E27FC236}">
                <a16:creationId xmlns:a16="http://schemas.microsoft.com/office/drawing/2014/main" id="{2C5B37EB-ED5A-5DEB-B4D5-90F23808D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81168"/>
            <a:ext cx="6096001" cy="2687332"/>
          </a:xfrm>
          <a:prstGeom prst="rect">
            <a:avLst/>
          </a:prstGeom>
        </p:spPr>
      </p:pic>
      <p:pic>
        <p:nvPicPr>
          <p:cNvPr id="6" name="Picture 5" descr="Chart, diagram&#10;&#10;Description automatically generated">
            <a:extLst>
              <a:ext uri="{FF2B5EF4-FFF2-40B4-BE49-F238E27FC236}">
                <a16:creationId xmlns:a16="http://schemas.microsoft.com/office/drawing/2014/main" id="{214555A6-A615-29A7-CB91-43069D1CB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8210"/>
            <a:ext cx="6429578" cy="2932958"/>
          </a:xfrm>
          <a:prstGeom prst="rect">
            <a:avLst/>
          </a:prstGeom>
        </p:spPr>
      </p:pic>
      <p:pic>
        <p:nvPicPr>
          <p:cNvPr id="10" name="Picture 9" descr="Chart, line chart&#10;&#10;Description automatically generated">
            <a:extLst>
              <a:ext uri="{FF2B5EF4-FFF2-40B4-BE49-F238E27FC236}">
                <a16:creationId xmlns:a16="http://schemas.microsoft.com/office/drawing/2014/main" id="{23699AE9-F8E9-9C89-6835-3BA362935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036" y="817752"/>
            <a:ext cx="5891964" cy="2687332"/>
          </a:xfrm>
          <a:prstGeom prst="rect">
            <a:avLst/>
          </a:prstGeom>
        </p:spPr>
      </p:pic>
    </p:spTree>
    <p:extLst>
      <p:ext uri="{BB962C8B-B14F-4D97-AF65-F5344CB8AC3E}">
        <p14:creationId xmlns:p14="http://schemas.microsoft.com/office/powerpoint/2010/main" val="377555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diagram&#10;&#10;Description automatically generated">
            <a:extLst>
              <a:ext uri="{FF2B5EF4-FFF2-40B4-BE49-F238E27FC236}">
                <a16:creationId xmlns:a16="http://schemas.microsoft.com/office/drawing/2014/main" id="{1AC65AAD-6C2E-E0AE-47B7-18CBF9504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Chart, line chart&#10;&#10;Description automatically generated">
            <a:extLst>
              <a:ext uri="{FF2B5EF4-FFF2-40B4-BE49-F238E27FC236}">
                <a16:creationId xmlns:a16="http://schemas.microsoft.com/office/drawing/2014/main" id="{5D06FE0B-4EE1-0C05-C19B-8A1127A52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48607"/>
            <a:ext cx="6096000" cy="2780393"/>
          </a:xfrm>
          <a:prstGeom prst="rect">
            <a:avLst/>
          </a:prstGeom>
        </p:spPr>
      </p:pic>
      <p:pic>
        <p:nvPicPr>
          <p:cNvPr id="7" name="Picture 6" descr="Chart&#10;&#10;Description automatically generated">
            <a:extLst>
              <a:ext uri="{FF2B5EF4-FFF2-40B4-BE49-F238E27FC236}">
                <a16:creationId xmlns:a16="http://schemas.microsoft.com/office/drawing/2014/main" id="{B088695A-FD07-27D9-F1FE-E7EEF6872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8999"/>
            <a:ext cx="6096000" cy="2780791"/>
          </a:xfrm>
          <a:prstGeom prst="rect">
            <a:avLst/>
          </a:prstGeom>
        </p:spPr>
      </p:pic>
      <p:pic>
        <p:nvPicPr>
          <p:cNvPr id="9" name="Picture 8" descr="Chart, line chart&#10;&#10;Description automatically generated">
            <a:extLst>
              <a:ext uri="{FF2B5EF4-FFF2-40B4-BE49-F238E27FC236}">
                <a16:creationId xmlns:a16="http://schemas.microsoft.com/office/drawing/2014/main" id="{75BFF517-F07F-2B9F-2BD6-8A67C57C1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126" y="3428601"/>
            <a:ext cx="6096873" cy="2780791"/>
          </a:xfrm>
          <a:prstGeom prst="rect">
            <a:avLst/>
          </a:prstGeom>
        </p:spPr>
      </p:pic>
    </p:spTree>
    <p:extLst>
      <p:ext uri="{BB962C8B-B14F-4D97-AF65-F5344CB8AC3E}">
        <p14:creationId xmlns:p14="http://schemas.microsoft.com/office/powerpoint/2010/main" val="2820328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5FB9E1B-FFEA-F978-9681-A4523167B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97AC2E7-89D6-2464-CCDD-052E61AD1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6FD06993-E501-C7FE-ADE3-76FF4B4E9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780790"/>
          </a:xfrm>
          <a:prstGeom prst="rect">
            <a:avLst/>
          </a:prstGeom>
        </p:spPr>
      </p:pic>
      <p:pic>
        <p:nvPicPr>
          <p:cNvPr id="4" name="Picture 3" descr="A screenshot of a video game&#10;&#10;Description automatically generated with medium confidence">
            <a:extLst>
              <a:ext uri="{FF2B5EF4-FFF2-40B4-BE49-F238E27FC236}">
                <a16:creationId xmlns:a16="http://schemas.microsoft.com/office/drawing/2014/main" id="{E50343AA-D4B5-426F-561B-D93AF5D34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5999" cy="3194450"/>
          </a:xfrm>
          <a:prstGeom prst="rect">
            <a:avLst/>
          </a:prstGeom>
        </p:spPr>
      </p:pic>
    </p:spTree>
    <p:extLst>
      <p:ext uri="{BB962C8B-B14F-4D97-AF65-F5344CB8AC3E}">
        <p14:creationId xmlns:p14="http://schemas.microsoft.com/office/powerpoint/2010/main" val="3249015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E93F3383-BD2F-5D64-44F1-705344E63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B7349C5B-B984-BDD3-6976-1B0C9375A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spTree>
    <p:extLst>
      <p:ext uri="{BB962C8B-B14F-4D97-AF65-F5344CB8AC3E}">
        <p14:creationId xmlns:p14="http://schemas.microsoft.com/office/powerpoint/2010/main" val="30075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47F43E-5121-857E-7B8F-59A204132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243" y="722490"/>
            <a:ext cx="9937737" cy="5153608"/>
          </a:xfrm>
          <a:prstGeom prst="rect">
            <a:avLst/>
          </a:prstGeom>
        </p:spPr>
      </p:pic>
    </p:spTree>
    <p:extLst>
      <p:ext uri="{BB962C8B-B14F-4D97-AF65-F5344CB8AC3E}">
        <p14:creationId xmlns:p14="http://schemas.microsoft.com/office/powerpoint/2010/main" val="1140407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D0B4290-D064-6160-84CA-9EC8DD984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A16F0E7-B88B-96ED-0555-FC0D948CE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pic>
        <p:nvPicPr>
          <p:cNvPr id="7" name="Picture 6" descr="A flag flying in the air&#10;&#10;Description automatically generated with low confidence">
            <a:extLst>
              <a:ext uri="{FF2B5EF4-FFF2-40B4-BE49-F238E27FC236}">
                <a16:creationId xmlns:a16="http://schemas.microsoft.com/office/drawing/2014/main" id="{394F8132-A0B3-0D3C-E339-1F2C12B00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780790"/>
          </a:xfrm>
          <a:prstGeom prst="rect">
            <a:avLst/>
          </a:prstGeom>
        </p:spPr>
      </p:pic>
      <p:pic>
        <p:nvPicPr>
          <p:cNvPr id="4" name="Picture 3">
            <a:extLst>
              <a:ext uri="{FF2B5EF4-FFF2-40B4-BE49-F238E27FC236}">
                <a16:creationId xmlns:a16="http://schemas.microsoft.com/office/drawing/2014/main" id="{D81FEC53-3CB1-0F84-4910-15618162A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spTree>
    <p:extLst>
      <p:ext uri="{BB962C8B-B14F-4D97-AF65-F5344CB8AC3E}">
        <p14:creationId xmlns:p14="http://schemas.microsoft.com/office/powerpoint/2010/main" val="2825241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E40F19D-E6E4-C2F5-6FD9-E6ABC58FD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1" cy="27807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49E8CF5-1537-1502-7FC3-26F9F4F3D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spTree>
    <p:extLst>
      <p:ext uri="{BB962C8B-B14F-4D97-AF65-F5344CB8AC3E}">
        <p14:creationId xmlns:p14="http://schemas.microsoft.com/office/powerpoint/2010/main" val="233477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C22791CF-8EAF-8357-B772-73A2F7100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0" cy="2780791"/>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E81FA931-7119-C1F9-B7FA-E64ED4963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AF2E42C3-6BE9-740E-446E-4A2FEA99A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5998" cy="2780790"/>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D9FB7475-22E6-CF27-F76C-61283DFBC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5999" cy="3194450"/>
          </a:xfrm>
          <a:prstGeom prst="rect">
            <a:avLst/>
          </a:prstGeom>
        </p:spPr>
      </p:pic>
    </p:spTree>
    <p:extLst>
      <p:ext uri="{BB962C8B-B14F-4D97-AF65-F5344CB8AC3E}">
        <p14:creationId xmlns:p14="http://schemas.microsoft.com/office/powerpoint/2010/main" val="2461856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1414E691-999C-BF7A-1AB2-92C15188F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209"/>
            <a:ext cx="6096001" cy="2780791"/>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F1536C9F-B9D8-1451-F0AD-86FF0EBBE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48209"/>
            <a:ext cx="6096001" cy="2780791"/>
          </a:xfrm>
          <a:prstGeom prst="rect">
            <a:avLst/>
          </a:prstGeom>
        </p:spPr>
      </p:pic>
    </p:spTree>
    <p:extLst>
      <p:ext uri="{BB962C8B-B14F-4D97-AF65-F5344CB8AC3E}">
        <p14:creationId xmlns:p14="http://schemas.microsoft.com/office/powerpoint/2010/main" val="2630290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097826F-495B-C885-D6D1-C2E86B608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54B604C-3682-A9F1-53A1-0EE778082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5344C55-A022-C13E-8B99-7BF264A1A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281001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721FFE2-3CB7-EE90-709C-C9FA3C766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2810018"/>
          </a:xfrm>
          <a:prstGeom prst="rect">
            <a:avLst/>
          </a:prstGeom>
        </p:spPr>
      </p:pic>
    </p:spTree>
    <p:extLst>
      <p:ext uri="{BB962C8B-B14F-4D97-AF65-F5344CB8AC3E}">
        <p14:creationId xmlns:p14="http://schemas.microsoft.com/office/powerpoint/2010/main" val="366038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8EA0CAD-C133-D8B3-4C2F-7AD8CF45D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9FADA74-7D8B-774B-4047-C15D81198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spTree>
    <p:extLst>
      <p:ext uri="{BB962C8B-B14F-4D97-AF65-F5344CB8AC3E}">
        <p14:creationId xmlns:p14="http://schemas.microsoft.com/office/powerpoint/2010/main" val="4212922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8BC9817-8FC4-74D1-0834-73307012B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DECD49E-4658-0BD3-E88E-ABAA88F4D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F10A853-3509-F362-6CF6-C06B49D3F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28100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26D2AB4-704F-0579-07D6-EE54FA05D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9000"/>
            <a:ext cx="6096001" cy="2810018"/>
          </a:xfrm>
          <a:prstGeom prst="rect">
            <a:avLst/>
          </a:prstGeom>
        </p:spPr>
      </p:pic>
    </p:spTree>
    <p:extLst>
      <p:ext uri="{BB962C8B-B14F-4D97-AF65-F5344CB8AC3E}">
        <p14:creationId xmlns:p14="http://schemas.microsoft.com/office/powerpoint/2010/main" val="3834961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A997CB6-219A-105C-A459-3D601B20C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27D24A0-8374-E8F7-6143-305C5F32C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spTree>
    <p:extLst>
      <p:ext uri="{BB962C8B-B14F-4D97-AF65-F5344CB8AC3E}">
        <p14:creationId xmlns:p14="http://schemas.microsoft.com/office/powerpoint/2010/main" val="3638511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6BC54C4E-9B91-46E8-14FC-AD5D31EDF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998002A-2E3E-420B-49CA-20EA6A427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pic>
        <p:nvPicPr>
          <p:cNvPr id="7" name="Picture 6">
            <a:extLst>
              <a:ext uri="{FF2B5EF4-FFF2-40B4-BE49-F238E27FC236}">
                <a16:creationId xmlns:a16="http://schemas.microsoft.com/office/drawing/2014/main" id="{8E926831-BE06-9368-492F-666E38106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2810018"/>
          </a:xfrm>
          <a:prstGeom prst="rect">
            <a:avLst/>
          </a:prstGeom>
        </p:spPr>
      </p:pic>
      <p:pic>
        <p:nvPicPr>
          <p:cNvPr id="9" name="Picture 8" descr="A picture containing furniture&#10;&#10;Description automatically generated">
            <a:extLst>
              <a:ext uri="{FF2B5EF4-FFF2-40B4-BE49-F238E27FC236}">
                <a16:creationId xmlns:a16="http://schemas.microsoft.com/office/drawing/2014/main" id="{43C5D518-1D9A-BBAA-79D8-45FBEBA61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2810018"/>
          </a:xfrm>
          <a:prstGeom prst="rect">
            <a:avLst/>
          </a:prstGeom>
        </p:spPr>
      </p:pic>
    </p:spTree>
    <p:extLst>
      <p:ext uri="{BB962C8B-B14F-4D97-AF65-F5344CB8AC3E}">
        <p14:creationId xmlns:p14="http://schemas.microsoft.com/office/powerpoint/2010/main" val="3598239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B1386-4A36-318A-4539-3DBA06325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982"/>
            <a:ext cx="6096000" cy="28100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137C555-5A59-E4C7-8AC5-EAE1BFF75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18982"/>
            <a:ext cx="6096000" cy="2810018"/>
          </a:xfrm>
          <a:prstGeom prst="rect">
            <a:avLst/>
          </a:prstGeom>
        </p:spPr>
      </p:pic>
    </p:spTree>
    <p:extLst>
      <p:ext uri="{BB962C8B-B14F-4D97-AF65-F5344CB8AC3E}">
        <p14:creationId xmlns:p14="http://schemas.microsoft.com/office/powerpoint/2010/main" val="141670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0286-6660-A3EC-738D-B43D19D6AD5D}"/>
              </a:ext>
            </a:extLst>
          </p:cNvPr>
          <p:cNvSpPr>
            <a:spLocks noGrp="1"/>
          </p:cNvSpPr>
          <p:nvPr>
            <p:ph type="title"/>
          </p:nvPr>
        </p:nvSpPr>
        <p:spPr/>
        <p:txBody>
          <a:bodyPr/>
          <a:lstStyle/>
          <a:p>
            <a:r>
              <a:rPr lang="en-US" dirty="0"/>
              <a:t>TDG Characteristics</a:t>
            </a:r>
          </a:p>
        </p:txBody>
      </p:sp>
      <p:sp>
        <p:nvSpPr>
          <p:cNvPr id="3" name="Content Placeholder 2">
            <a:extLst>
              <a:ext uri="{FF2B5EF4-FFF2-40B4-BE49-F238E27FC236}">
                <a16:creationId xmlns:a16="http://schemas.microsoft.com/office/drawing/2014/main" id="{63268D9A-2BAF-7843-1F43-02B1699CEFAC}"/>
              </a:ext>
            </a:extLst>
          </p:cNvPr>
          <p:cNvSpPr>
            <a:spLocks noGrp="1"/>
          </p:cNvSpPr>
          <p:nvPr>
            <p:ph idx="1"/>
          </p:nvPr>
        </p:nvSpPr>
        <p:spPr/>
        <p:txBody>
          <a:bodyPr/>
          <a:lstStyle/>
          <a:p>
            <a:r>
              <a:rPr lang="en-US" dirty="0"/>
              <a:t>Physical Model Test were not conducted over the range of TWs we are operating.</a:t>
            </a:r>
          </a:p>
          <a:p>
            <a:r>
              <a:rPr lang="en-US" dirty="0"/>
              <a:t>Physical Model Test did not test two different height flow deflectors adjacent to each other.</a:t>
            </a:r>
          </a:p>
          <a:p>
            <a:r>
              <a:rPr lang="en-US" dirty="0"/>
              <a:t>Still need both height flow deflectors because of spill for juvenile fish and passing high freshet flows.</a:t>
            </a:r>
          </a:p>
          <a:p>
            <a:endParaRPr lang="en-US" dirty="0"/>
          </a:p>
        </p:txBody>
      </p:sp>
    </p:spTree>
    <p:extLst>
      <p:ext uri="{BB962C8B-B14F-4D97-AF65-F5344CB8AC3E}">
        <p14:creationId xmlns:p14="http://schemas.microsoft.com/office/powerpoint/2010/main" val="963779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6A4AB75C-B7D5-A739-5C47-7E8C649AF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2687332"/>
          </a:xfrm>
          <a:prstGeom prst="rect">
            <a:avLst/>
          </a:prstGeom>
        </p:spPr>
      </p:pic>
      <p:pic>
        <p:nvPicPr>
          <p:cNvPr id="5" name="Picture 4" descr="Chart, line chart&#10;&#10;Description automatically generated">
            <a:extLst>
              <a:ext uri="{FF2B5EF4-FFF2-40B4-BE49-F238E27FC236}">
                <a16:creationId xmlns:a16="http://schemas.microsoft.com/office/drawing/2014/main" id="{DD7282B6-6248-074B-2CF2-7D3C9D1C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3428998"/>
            <a:ext cx="6096002" cy="2687333"/>
          </a:xfrm>
          <a:prstGeom prst="rect">
            <a:avLst/>
          </a:prstGeom>
        </p:spPr>
      </p:pic>
      <p:pic>
        <p:nvPicPr>
          <p:cNvPr id="4" name="Picture 3" descr="Chart, diagram, surface chart&#10;&#10;Description automatically generated">
            <a:extLst>
              <a:ext uri="{FF2B5EF4-FFF2-40B4-BE49-F238E27FC236}">
                <a16:creationId xmlns:a16="http://schemas.microsoft.com/office/drawing/2014/main" id="{C1EF3708-1ADF-73AC-F44E-5EC737F0C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3998"/>
            <a:ext cx="6095998" cy="2065002"/>
          </a:xfrm>
          <a:prstGeom prst="rect">
            <a:avLst/>
          </a:prstGeom>
        </p:spPr>
      </p:pic>
      <p:pic>
        <p:nvPicPr>
          <p:cNvPr id="7" name="Picture 6" descr="Chart, line chart&#10;&#10;Description automatically generated">
            <a:extLst>
              <a:ext uri="{FF2B5EF4-FFF2-40B4-BE49-F238E27FC236}">
                <a16:creationId xmlns:a16="http://schemas.microsoft.com/office/drawing/2014/main" id="{CB14171B-BDA6-4F56-14BB-07DF80EA7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4" y="1363997"/>
            <a:ext cx="6095996" cy="2065001"/>
          </a:xfrm>
          <a:prstGeom prst="rect">
            <a:avLst/>
          </a:prstGeom>
        </p:spPr>
      </p:pic>
    </p:spTree>
    <p:extLst>
      <p:ext uri="{BB962C8B-B14F-4D97-AF65-F5344CB8AC3E}">
        <p14:creationId xmlns:p14="http://schemas.microsoft.com/office/powerpoint/2010/main" val="1045839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DBE9283D-EA09-2383-819B-BDAC7392C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668"/>
            <a:ext cx="6096000" cy="2687332"/>
          </a:xfrm>
          <a:prstGeom prst="rect">
            <a:avLst/>
          </a:prstGeom>
        </p:spPr>
      </p:pic>
      <p:pic>
        <p:nvPicPr>
          <p:cNvPr id="5" name="Picture 4" descr="Chart, line chart&#10;&#10;Description automatically generated">
            <a:extLst>
              <a:ext uri="{FF2B5EF4-FFF2-40B4-BE49-F238E27FC236}">
                <a16:creationId xmlns:a16="http://schemas.microsoft.com/office/drawing/2014/main" id="{47DAB2F3-58B1-08E2-5C57-7C62CC413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41668"/>
            <a:ext cx="6096000" cy="2687332"/>
          </a:xfrm>
          <a:prstGeom prst="rect">
            <a:avLst/>
          </a:prstGeom>
        </p:spPr>
      </p:pic>
      <p:pic>
        <p:nvPicPr>
          <p:cNvPr id="7" name="Picture 6" descr="Chart, diagram, surface chart&#10;&#10;Description automatically generated">
            <a:extLst>
              <a:ext uri="{FF2B5EF4-FFF2-40B4-BE49-F238E27FC236}">
                <a16:creationId xmlns:a16="http://schemas.microsoft.com/office/drawing/2014/main" id="{77611252-EB46-808F-CAB9-670092A8C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2687332"/>
          </a:xfrm>
          <a:prstGeom prst="rect">
            <a:avLst/>
          </a:prstGeom>
        </p:spPr>
      </p:pic>
      <p:pic>
        <p:nvPicPr>
          <p:cNvPr id="9" name="Picture 8" descr="Chart, line chart&#10;&#10;Description automatically generated">
            <a:extLst>
              <a:ext uri="{FF2B5EF4-FFF2-40B4-BE49-F238E27FC236}">
                <a16:creationId xmlns:a16="http://schemas.microsoft.com/office/drawing/2014/main" id="{34BFDC41-14DD-2F43-C828-7F82E4EA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2687332"/>
          </a:xfrm>
          <a:prstGeom prst="rect">
            <a:avLst/>
          </a:prstGeom>
        </p:spPr>
      </p:pic>
    </p:spTree>
    <p:extLst>
      <p:ext uri="{BB962C8B-B14F-4D97-AF65-F5344CB8AC3E}">
        <p14:creationId xmlns:p14="http://schemas.microsoft.com/office/powerpoint/2010/main" val="3494855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5500094F-863D-80A0-6057-CC07F2E9F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Chart, line chart&#10;&#10;Description automatically generated">
            <a:extLst>
              <a:ext uri="{FF2B5EF4-FFF2-40B4-BE49-F238E27FC236}">
                <a16:creationId xmlns:a16="http://schemas.microsoft.com/office/drawing/2014/main" id="{F4581703-DDC4-C167-9C2C-76F2A3F1D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3502745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1F09B357-B936-4318-84DA-624993CF6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 stationary&#10;&#10;Description automatically generated">
            <a:extLst>
              <a:ext uri="{FF2B5EF4-FFF2-40B4-BE49-F238E27FC236}">
                <a16:creationId xmlns:a16="http://schemas.microsoft.com/office/drawing/2014/main" id="{03C745AF-E19A-B17E-1CAC-CB7E49EB6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a:extLst>
              <a:ext uri="{FF2B5EF4-FFF2-40B4-BE49-F238E27FC236}">
                <a16:creationId xmlns:a16="http://schemas.microsoft.com/office/drawing/2014/main" id="{6B38E507-2BE6-6D8A-350E-3357BA5C3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1FB3F00-12A6-EF0C-A31F-580A8AC96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7"/>
            <a:ext cx="6095997" cy="2065001"/>
          </a:xfrm>
          <a:prstGeom prst="rect">
            <a:avLst/>
          </a:prstGeom>
        </p:spPr>
      </p:pic>
    </p:spTree>
    <p:extLst>
      <p:ext uri="{BB962C8B-B14F-4D97-AF65-F5344CB8AC3E}">
        <p14:creationId xmlns:p14="http://schemas.microsoft.com/office/powerpoint/2010/main" val="4047790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ationary&#10;&#10;Description automatically generated">
            <a:extLst>
              <a:ext uri="{FF2B5EF4-FFF2-40B4-BE49-F238E27FC236}">
                <a16:creationId xmlns:a16="http://schemas.microsoft.com/office/drawing/2014/main" id="{99EDBF02-0095-7578-18DF-225DD713A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471715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FD240-D784-A696-0AC0-44C94AB8E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7D36904C-9D0D-A6A3-ABE8-A79BD532E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Diagram&#10;&#10;Description automatically generated">
            <a:extLst>
              <a:ext uri="{FF2B5EF4-FFF2-40B4-BE49-F238E27FC236}">
                <a16:creationId xmlns:a16="http://schemas.microsoft.com/office/drawing/2014/main" id="{E0A4F954-2F4E-9B4E-8C0A-76CDB071E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a:extLst>
              <a:ext uri="{FF2B5EF4-FFF2-40B4-BE49-F238E27FC236}">
                <a16:creationId xmlns:a16="http://schemas.microsoft.com/office/drawing/2014/main" id="{84CFBB45-1CE3-5A82-AD0A-330611728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7"/>
            <a:ext cx="6095997" cy="2065001"/>
          </a:xfrm>
          <a:prstGeom prst="rect">
            <a:avLst/>
          </a:prstGeom>
        </p:spPr>
      </p:pic>
    </p:spTree>
    <p:extLst>
      <p:ext uri="{BB962C8B-B14F-4D97-AF65-F5344CB8AC3E}">
        <p14:creationId xmlns:p14="http://schemas.microsoft.com/office/powerpoint/2010/main" val="235535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otwear&#10;&#10;Description automatically generated">
            <a:extLst>
              <a:ext uri="{FF2B5EF4-FFF2-40B4-BE49-F238E27FC236}">
                <a16:creationId xmlns:a16="http://schemas.microsoft.com/office/drawing/2014/main" id="{046B7526-0084-827B-2426-4EEF18CE2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85072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1EB324AD-ED3A-1F7C-3706-DCEC63494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92CC2B7D-DB19-F4A8-5B87-C0D6D5319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2B0AC7A1-C324-B72D-E92C-E1298DAB5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9"/>
            <a:ext cx="6096001" cy="3194451"/>
          </a:xfrm>
          <a:prstGeom prst="rect">
            <a:avLst/>
          </a:prstGeom>
        </p:spPr>
      </p:pic>
      <p:pic>
        <p:nvPicPr>
          <p:cNvPr id="4" name="Picture 3">
            <a:extLst>
              <a:ext uri="{FF2B5EF4-FFF2-40B4-BE49-F238E27FC236}">
                <a16:creationId xmlns:a16="http://schemas.microsoft.com/office/drawing/2014/main" id="{B14F0118-4633-58BC-960F-AC09BA5DE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8"/>
            <a:ext cx="6095998" cy="2065002"/>
          </a:xfrm>
          <a:prstGeom prst="rect">
            <a:avLst/>
          </a:prstGeom>
        </p:spPr>
      </p:pic>
    </p:spTree>
    <p:extLst>
      <p:ext uri="{BB962C8B-B14F-4D97-AF65-F5344CB8AC3E}">
        <p14:creationId xmlns:p14="http://schemas.microsoft.com/office/powerpoint/2010/main" val="924352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keyboard&#10;&#10;Description automatically generated with low confidence">
            <a:extLst>
              <a:ext uri="{FF2B5EF4-FFF2-40B4-BE49-F238E27FC236}">
                <a16:creationId xmlns:a16="http://schemas.microsoft.com/office/drawing/2014/main" id="{1811D274-BFCC-7483-C7D5-EA08F14B7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6201079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CF7FAC2-8834-BF02-9678-82F86F112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54469A8-D3FC-F630-EDE6-BD079230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92CE059-BC59-376C-83DD-ECB4F2A2D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1" cy="3194451"/>
          </a:xfrm>
          <a:prstGeom prst="rect">
            <a:avLst/>
          </a:prstGeom>
        </p:spPr>
      </p:pic>
      <p:pic>
        <p:nvPicPr>
          <p:cNvPr id="4" name="Picture 3">
            <a:extLst>
              <a:ext uri="{FF2B5EF4-FFF2-40B4-BE49-F238E27FC236}">
                <a16:creationId xmlns:a16="http://schemas.microsoft.com/office/drawing/2014/main" id="{C20493A7-FB9A-4188-C593-FD7C70AAB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8"/>
            <a:ext cx="6095998" cy="2065002"/>
          </a:xfrm>
          <a:prstGeom prst="rect">
            <a:avLst/>
          </a:prstGeom>
        </p:spPr>
      </p:pic>
    </p:spTree>
    <p:extLst>
      <p:ext uri="{BB962C8B-B14F-4D97-AF65-F5344CB8AC3E}">
        <p14:creationId xmlns:p14="http://schemas.microsoft.com/office/powerpoint/2010/main" val="317617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7D63E-A4B0-6F6F-0516-CAAFAAA69F6B}"/>
              </a:ext>
            </a:extLst>
          </p:cNvPr>
          <p:cNvPicPr>
            <a:picLocks noChangeAspect="1"/>
          </p:cNvPicPr>
          <p:nvPr/>
        </p:nvPicPr>
        <p:blipFill>
          <a:blip r:embed="rId2" cstate="print"/>
          <a:srcRect/>
          <a:stretch>
            <a:fillRect/>
          </a:stretch>
        </p:blipFill>
        <p:spPr bwMode="auto">
          <a:xfrm>
            <a:off x="735576" y="729544"/>
            <a:ext cx="4331335" cy="2057400"/>
          </a:xfrm>
          <a:prstGeom prst="rect">
            <a:avLst/>
          </a:prstGeom>
          <a:noFill/>
          <a:ln w="9525">
            <a:noFill/>
            <a:miter lim="800000"/>
            <a:headEnd/>
            <a:tailEnd/>
          </a:ln>
        </p:spPr>
      </p:pic>
      <p:pic>
        <p:nvPicPr>
          <p:cNvPr id="3" name="Picture 2">
            <a:extLst>
              <a:ext uri="{FF2B5EF4-FFF2-40B4-BE49-F238E27FC236}">
                <a16:creationId xmlns:a16="http://schemas.microsoft.com/office/drawing/2014/main" id="{A5FE5F66-039F-EAFE-C5FC-42D7114DFCDD}"/>
              </a:ext>
            </a:extLst>
          </p:cNvPr>
          <p:cNvPicPr>
            <a:picLocks noChangeAspect="1"/>
          </p:cNvPicPr>
          <p:nvPr/>
        </p:nvPicPr>
        <p:blipFill>
          <a:blip r:embed="rId3" cstate="print"/>
          <a:srcRect/>
          <a:stretch>
            <a:fillRect/>
          </a:stretch>
        </p:blipFill>
        <p:spPr bwMode="auto">
          <a:xfrm>
            <a:off x="4955823" y="2684801"/>
            <a:ext cx="6235806" cy="3825466"/>
          </a:xfrm>
          <a:prstGeom prst="rect">
            <a:avLst/>
          </a:prstGeom>
          <a:noFill/>
          <a:ln w="9525">
            <a:noFill/>
            <a:miter lim="800000"/>
            <a:headEnd/>
            <a:tailEnd/>
          </a:ln>
        </p:spPr>
      </p:pic>
    </p:spTree>
    <p:extLst>
      <p:ext uri="{BB962C8B-B14F-4D97-AF65-F5344CB8AC3E}">
        <p14:creationId xmlns:p14="http://schemas.microsoft.com/office/powerpoint/2010/main" val="19784943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09C504F-E972-2319-FDD8-A6E7ED55E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2592805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hread&#10;&#10;Description automatically generated">
            <a:extLst>
              <a:ext uri="{FF2B5EF4-FFF2-40B4-BE49-F238E27FC236}">
                <a16:creationId xmlns:a16="http://schemas.microsoft.com/office/drawing/2014/main" id="{8EA5C273-0E74-F59E-AD5D-64CB8B68D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FCB9869-72E4-2842-475F-6CB0D2A5A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text, skirt&#10;&#10;Description automatically generated">
            <a:extLst>
              <a:ext uri="{FF2B5EF4-FFF2-40B4-BE49-F238E27FC236}">
                <a16:creationId xmlns:a16="http://schemas.microsoft.com/office/drawing/2014/main" id="{2C18640B-BA5D-56F0-EC8C-0A56C1E19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descr="A picture containing skirt&#10;&#10;Description automatically generated">
            <a:extLst>
              <a:ext uri="{FF2B5EF4-FFF2-40B4-BE49-F238E27FC236}">
                <a16:creationId xmlns:a16="http://schemas.microsoft.com/office/drawing/2014/main" id="{E78EADC0-403D-07E7-4A5E-5B16DF988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7"/>
            <a:ext cx="6095997" cy="2065001"/>
          </a:xfrm>
          <a:prstGeom prst="rect">
            <a:avLst/>
          </a:prstGeom>
        </p:spPr>
      </p:pic>
    </p:spTree>
    <p:extLst>
      <p:ext uri="{BB962C8B-B14F-4D97-AF65-F5344CB8AC3E}">
        <p14:creationId xmlns:p14="http://schemas.microsoft.com/office/powerpoint/2010/main" val="210682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D5EAD-6F7F-A528-42ED-482B715FD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1332111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DCDC2-0E19-5C8F-7CB4-F09821FB3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a:extLst>
              <a:ext uri="{FF2B5EF4-FFF2-40B4-BE49-F238E27FC236}">
                <a16:creationId xmlns:a16="http://schemas.microsoft.com/office/drawing/2014/main" id="{D46F903B-6A75-A8E1-B2E5-5ED4C6255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a:extLst>
              <a:ext uri="{FF2B5EF4-FFF2-40B4-BE49-F238E27FC236}">
                <a16:creationId xmlns:a16="http://schemas.microsoft.com/office/drawing/2014/main" id="{DA504FF4-9AEB-6C5F-1B21-6EDC147BA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9"/>
            <a:ext cx="6096001" cy="3194451"/>
          </a:xfrm>
          <a:prstGeom prst="rect">
            <a:avLst/>
          </a:prstGeom>
        </p:spPr>
      </p:pic>
      <p:pic>
        <p:nvPicPr>
          <p:cNvPr id="4" name="Picture 3">
            <a:extLst>
              <a:ext uri="{FF2B5EF4-FFF2-40B4-BE49-F238E27FC236}">
                <a16:creationId xmlns:a16="http://schemas.microsoft.com/office/drawing/2014/main" id="{5CDD0378-DFDD-EC31-D4D7-C7F552AA5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3998"/>
            <a:ext cx="6095998" cy="2065002"/>
          </a:xfrm>
          <a:prstGeom prst="rect">
            <a:avLst/>
          </a:prstGeom>
        </p:spPr>
      </p:pic>
    </p:spTree>
    <p:extLst>
      <p:ext uri="{BB962C8B-B14F-4D97-AF65-F5344CB8AC3E}">
        <p14:creationId xmlns:p14="http://schemas.microsoft.com/office/powerpoint/2010/main" val="735779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BAA81-8F08-86AE-8609-E3B624C98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682699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ECB0FA9C-3419-A1FB-F56B-97E8A37B3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2687332"/>
          </a:xfrm>
          <a:prstGeom prst="rect">
            <a:avLst/>
          </a:prstGeom>
        </p:spPr>
      </p:pic>
      <p:pic>
        <p:nvPicPr>
          <p:cNvPr id="5" name="Picture 4" descr="Chart, line chart&#10;&#10;Description automatically generated">
            <a:extLst>
              <a:ext uri="{FF2B5EF4-FFF2-40B4-BE49-F238E27FC236}">
                <a16:creationId xmlns:a16="http://schemas.microsoft.com/office/drawing/2014/main" id="{C6F678CA-0796-A6E8-4F63-4FB5F9469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6096000" cy="2687332"/>
          </a:xfrm>
          <a:prstGeom prst="rect">
            <a:avLst/>
          </a:prstGeom>
        </p:spPr>
      </p:pic>
      <p:pic>
        <p:nvPicPr>
          <p:cNvPr id="4" name="Picture 3" descr="Diagram&#10;&#10;Description automatically generated">
            <a:extLst>
              <a:ext uri="{FF2B5EF4-FFF2-40B4-BE49-F238E27FC236}">
                <a16:creationId xmlns:a16="http://schemas.microsoft.com/office/drawing/2014/main" id="{DD1B82C6-793E-2296-ACB8-388D9BDB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7" name="Picture 6" descr="Chart, line chart&#10;&#10;Description automatically generated">
            <a:extLst>
              <a:ext uri="{FF2B5EF4-FFF2-40B4-BE49-F238E27FC236}">
                <a16:creationId xmlns:a16="http://schemas.microsoft.com/office/drawing/2014/main" id="{817E9D35-0DC3-067A-DDFB-07A3EFCB9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900" y="798243"/>
            <a:ext cx="6227099" cy="2687333"/>
          </a:xfrm>
          <a:prstGeom prst="rect">
            <a:avLst/>
          </a:prstGeom>
        </p:spPr>
      </p:pic>
    </p:spTree>
    <p:extLst>
      <p:ext uri="{BB962C8B-B14F-4D97-AF65-F5344CB8AC3E}">
        <p14:creationId xmlns:p14="http://schemas.microsoft.com/office/powerpoint/2010/main" val="839934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5D2DE784-A2E6-C8A5-8E8F-443728DE8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668"/>
            <a:ext cx="6096000" cy="2687332"/>
          </a:xfrm>
          <a:prstGeom prst="rect">
            <a:avLst/>
          </a:prstGeom>
        </p:spPr>
      </p:pic>
      <p:pic>
        <p:nvPicPr>
          <p:cNvPr id="5" name="Picture 4" descr="Chart, surface chart&#10;&#10;Description automatically generated">
            <a:extLst>
              <a:ext uri="{FF2B5EF4-FFF2-40B4-BE49-F238E27FC236}">
                <a16:creationId xmlns:a16="http://schemas.microsoft.com/office/drawing/2014/main" id="{F541E862-DFFB-69AC-98F2-7E09450DA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2687332"/>
          </a:xfrm>
          <a:prstGeom prst="rect">
            <a:avLst/>
          </a:prstGeom>
        </p:spPr>
      </p:pic>
      <p:pic>
        <p:nvPicPr>
          <p:cNvPr id="7" name="Picture 6" descr="Chart, line chart&#10;&#10;Description automatically generated">
            <a:extLst>
              <a:ext uri="{FF2B5EF4-FFF2-40B4-BE49-F238E27FC236}">
                <a16:creationId xmlns:a16="http://schemas.microsoft.com/office/drawing/2014/main" id="{40F2D821-42EA-0CBC-7DC3-C434AA2C5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9000"/>
            <a:ext cx="6096001" cy="2687332"/>
          </a:xfrm>
          <a:prstGeom prst="rect">
            <a:avLst/>
          </a:prstGeom>
        </p:spPr>
      </p:pic>
    </p:spTree>
    <p:extLst>
      <p:ext uri="{BB962C8B-B14F-4D97-AF65-F5344CB8AC3E}">
        <p14:creationId xmlns:p14="http://schemas.microsoft.com/office/powerpoint/2010/main" val="2950966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83B1D-ECDA-E284-453B-28303975F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pic>
        <p:nvPicPr>
          <p:cNvPr id="5" name="Picture 4" descr="Chart, line chart&#10;&#10;Description automatically generated">
            <a:extLst>
              <a:ext uri="{FF2B5EF4-FFF2-40B4-BE49-F238E27FC236}">
                <a16:creationId xmlns:a16="http://schemas.microsoft.com/office/drawing/2014/main" id="{01CC6D03-8C95-42C1-508D-B59A7EFF2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798243"/>
            <a:ext cx="6096001" cy="2630757"/>
          </a:xfrm>
          <a:prstGeom prst="rect">
            <a:avLst/>
          </a:prstGeom>
        </p:spPr>
      </p:pic>
    </p:spTree>
    <p:extLst>
      <p:ext uri="{BB962C8B-B14F-4D97-AF65-F5344CB8AC3E}">
        <p14:creationId xmlns:p14="http://schemas.microsoft.com/office/powerpoint/2010/main" val="1718835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A59CF56-1D48-6738-5A35-4715BAE3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14AFEBF-EB93-0163-0A9D-01675FBBC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text, stationary&#10;&#10;Description automatically generated">
            <a:extLst>
              <a:ext uri="{FF2B5EF4-FFF2-40B4-BE49-F238E27FC236}">
                <a16:creationId xmlns:a16="http://schemas.microsoft.com/office/drawing/2014/main" id="{D9CD1112-CB85-5D39-B165-D9DD87BFE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a:extLst>
              <a:ext uri="{FF2B5EF4-FFF2-40B4-BE49-F238E27FC236}">
                <a16:creationId xmlns:a16="http://schemas.microsoft.com/office/drawing/2014/main" id="{943DB61E-899D-D050-7E13-A2BEC10D0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243"/>
            <a:ext cx="6095997" cy="2630755"/>
          </a:xfrm>
          <a:prstGeom prst="rect">
            <a:avLst/>
          </a:prstGeom>
        </p:spPr>
      </p:pic>
    </p:spTree>
    <p:extLst>
      <p:ext uri="{BB962C8B-B14F-4D97-AF65-F5344CB8AC3E}">
        <p14:creationId xmlns:p14="http://schemas.microsoft.com/office/powerpoint/2010/main" val="1097167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40582-46D0-9561-B85B-1E85C525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66585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0BBD6-5C36-FDF1-3DBD-50953B8A5D05}"/>
              </a:ext>
            </a:extLst>
          </p:cNvPr>
          <p:cNvPicPr>
            <a:picLocks noChangeAspect="1"/>
          </p:cNvPicPr>
          <p:nvPr/>
        </p:nvPicPr>
        <p:blipFill>
          <a:blip r:embed="rId2"/>
          <a:stretch>
            <a:fillRect/>
          </a:stretch>
        </p:blipFill>
        <p:spPr>
          <a:xfrm>
            <a:off x="214629" y="161677"/>
            <a:ext cx="6004459" cy="4082945"/>
          </a:xfrm>
          <a:prstGeom prst="rect">
            <a:avLst/>
          </a:prstGeom>
        </p:spPr>
      </p:pic>
      <p:pic>
        <p:nvPicPr>
          <p:cNvPr id="3" name="Picture 2">
            <a:extLst>
              <a:ext uri="{FF2B5EF4-FFF2-40B4-BE49-F238E27FC236}">
                <a16:creationId xmlns:a16="http://schemas.microsoft.com/office/drawing/2014/main" id="{83EEA59D-AA40-2FD1-3B12-5657E066929A}"/>
              </a:ext>
            </a:extLst>
          </p:cNvPr>
          <p:cNvPicPr>
            <a:picLocks noChangeAspect="1"/>
          </p:cNvPicPr>
          <p:nvPr/>
        </p:nvPicPr>
        <p:blipFill>
          <a:blip r:embed="rId3"/>
          <a:stretch>
            <a:fillRect/>
          </a:stretch>
        </p:blipFill>
        <p:spPr>
          <a:xfrm>
            <a:off x="6445956" y="2581538"/>
            <a:ext cx="5407553" cy="3954693"/>
          </a:xfrm>
          <a:prstGeom prst="rect">
            <a:avLst/>
          </a:prstGeom>
        </p:spPr>
      </p:pic>
    </p:spTree>
    <p:extLst>
      <p:ext uri="{BB962C8B-B14F-4D97-AF65-F5344CB8AC3E}">
        <p14:creationId xmlns:p14="http://schemas.microsoft.com/office/powerpoint/2010/main" val="13084471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69F076FF-FD83-5108-EF77-21061593A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8120E43-41DF-C651-8F5B-347BCBF4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2CA2AE7C-6A8F-F570-8E74-E7F98BB60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9"/>
            <a:ext cx="6096001" cy="3194451"/>
          </a:xfrm>
          <a:prstGeom prst="rect">
            <a:avLst/>
          </a:prstGeom>
        </p:spPr>
      </p:pic>
      <p:pic>
        <p:nvPicPr>
          <p:cNvPr id="4" name="Picture 3" descr="A picture containing footwear&#10;&#10;Description automatically generated">
            <a:extLst>
              <a:ext uri="{FF2B5EF4-FFF2-40B4-BE49-F238E27FC236}">
                <a16:creationId xmlns:a16="http://schemas.microsoft.com/office/drawing/2014/main" id="{D8DA3AF5-4103-2CAC-CC0F-5FFC495E9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98243"/>
            <a:ext cx="6095998" cy="2630755"/>
          </a:xfrm>
          <a:prstGeom prst="rect">
            <a:avLst/>
          </a:prstGeom>
        </p:spPr>
      </p:pic>
    </p:spTree>
    <p:extLst>
      <p:ext uri="{BB962C8B-B14F-4D97-AF65-F5344CB8AC3E}">
        <p14:creationId xmlns:p14="http://schemas.microsoft.com/office/powerpoint/2010/main" val="30087063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1B45C-9874-F589-B85E-B64A20445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60518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F45D0BFF-3C5E-8918-19D0-C598FF687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3254C669-B1A5-582F-24FB-B34AE735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2415439F-0C50-3C36-2F69-B92EB8491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40F86F24-D6BD-83B8-EF4D-513B06E13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243"/>
            <a:ext cx="6095997" cy="2630755"/>
          </a:xfrm>
          <a:prstGeom prst="rect">
            <a:avLst/>
          </a:prstGeom>
        </p:spPr>
      </p:pic>
    </p:spTree>
    <p:extLst>
      <p:ext uri="{BB962C8B-B14F-4D97-AF65-F5344CB8AC3E}">
        <p14:creationId xmlns:p14="http://schemas.microsoft.com/office/powerpoint/2010/main" val="5349152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6E17A807-A0F7-AA5E-EED3-B8FD36A82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16381700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E6FC108-889D-F8E4-255D-65288355D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20D97D82-4390-64A4-15B0-95ADDC5A6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6096001" cy="319445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DBE2001-5501-6607-0806-3572D3B10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a:extLst>
              <a:ext uri="{FF2B5EF4-FFF2-40B4-BE49-F238E27FC236}">
                <a16:creationId xmlns:a16="http://schemas.microsoft.com/office/drawing/2014/main" id="{F7FD88A3-AD13-A997-8414-E477F1281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243"/>
            <a:ext cx="6095997" cy="2630755"/>
          </a:xfrm>
          <a:prstGeom prst="rect">
            <a:avLst/>
          </a:prstGeom>
        </p:spPr>
      </p:pic>
    </p:spTree>
    <p:extLst>
      <p:ext uri="{BB962C8B-B14F-4D97-AF65-F5344CB8AC3E}">
        <p14:creationId xmlns:p14="http://schemas.microsoft.com/office/powerpoint/2010/main" val="24378861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792D6F-3A63-E07B-5B22-D8BB497A4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863299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irt&#10;&#10;Description automatically generated">
            <a:extLst>
              <a:ext uri="{FF2B5EF4-FFF2-40B4-BE49-F238E27FC236}">
                <a16:creationId xmlns:a16="http://schemas.microsoft.com/office/drawing/2014/main" id="{959452C0-5639-2DB2-DCFA-078EB3E77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 skirt&#10;&#10;Description automatically generated">
            <a:extLst>
              <a:ext uri="{FF2B5EF4-FFF2-40B4-BE49-F238E27FC236}">
                <a16:creationId xmlns:a16="http://schemas.microsoft.com/office/drawing/2014/main" id="{91D70F67-D2E9-F4C1-9A66-3D8C2BB3F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6096001" cy="319445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C86C2A7-7791-3981-DA9B-4DD196EB4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8"/>
            <a:ext cx="6096002" cy="3194452"/>
          </a:xfrm>
          <a:prstGeom prst="rect">
            <a:avLst/>
          </a:prstGeom>
        </p:spPr>
      </p:pic>
      <p:pic>
        <p:nvPicPr>
          <p:cNvPr id="4" name="Picture 3" descr="A picture containing text, skirt&#10;&#10;Description automatically generated">
            <a:extLst>
              <a:ext uri="{FF2B5EF4-FFF2-40B4-BE49-F238E27FC236}">
                <a16:creationId xmlns:a16="http://schemas.microsoft.com/office/drawing/2014/main" id="{651207DF-AA08-BF8E-B8A6-201B378DB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243"/>
            <a:ext cx="6095997" cy="2630755"/>
          </a:xfrm>
          <a:prstGeom prst="rect">
            <a:avLst/>
          </a:prstGeom>
        </p:spPr>
      </p:pic>
    </p:spTree>
    <p:extLst>
      <p:ext uri="{BB962C8B-B14F-4D97-AF65-F5344CB8AC3E}">
        <p14:creationId xmlns:p14="http://schemas.microsoft.com/office/powerpoint/2010/main" val="10323771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irt&#10;&#10;Description automatically generated">
            <a:extLst>
              <a:ext uri="{FF2B5EF4-FFF2-40B4-BE49-F238E27FC236}">
                <a16:creationId xmlns:a16="http://schemas.microsoft.com/office/drawing/2014/main" id="{73F15ACD-09F9-8B4E-BE81-EE61058DA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3961389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13F7F-03F0-9F47-BAA3-E9E835804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234549"/>
            <a:ext cx="6096001" cy="31944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6494F05-D8E5-8FD3-0E07-5A310E717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194449"/>
          </a:xfrm>
          <a:prstGeom prst="rect">
            <a:avLst/>
          </a:prstGeom>
        </p:spPr>
      </p:pic>
      <p:pic>
        <p:nvPicPr>
          <p:cNvPr id="7" name="Picture 6">
            <a:extLst>
              <a:ext uri="{FF2B5EF4-FFF2-40B4-BE49-F238E27FC236}">
                <a16:creationId xmlns:a16="http://schemas.microsoft.com/office/drawing/2014/main" id="{EBFF1827-7277-13D0-548F-6D5A100C3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8999"/>
            <a:ext cx="6096001" cy="3194451"/>
          </a:xfrm>
          <a:prstGeom prst="rect">
            <a:avLst/>
          </a:prstGeom>
        </p:spPr>
      </p:pic>
      <p:pic>
        <p:nvPicPr>
          <p:cNvPr id="4" name="Picture 3">
            <a:extLst>
              <a:ext uri="{FF2B5EF4-FFF2-40B4-BE49-F238E27FC236}">
                <a16:creationId xmlns:a16="http://schemas.microsoft.com/office/drawing/2014/main" id="{C79CAB6F-E21E-4128-9A48-3F17763DE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244"/>
            <a:ext cx="6095998" cy="2630756"/>
          </a:xfrm>
          <a:prstGeom prst="rect">
            <a:avLst/>
          </a:prstGeom>
        </p:spPr>
      </p:pic>
    </p:spTree>
    <p:extLst>
      <p:ext uri="{BB962C8B-B14F-4D97-AF65-F5344CB8AC3E}">
        <p14:creationId xmlns:p14="http://schemas.microsoft.com/office/powerpoint/2010/main" val="2617665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2C106-1AFC-876C-1B13-D3EBD0E12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243"/>
            <a:ext cx="6096000" cy="2630757"/>
          </a:xfrm>
          <a:prstGeom prst="rect">
            <a:avLst/>
          </a:prstGeom>
        </p:spPr>
      </p:pic>
    </p:spTree>
    <p:extLst>
      <p:ext uri="{BB962C8B-B14F-4D97-AF65-F5344CB8AC3E}">
        <p14:creationId xmlns:p14="http://schemas.microsoft.com/office/powerpoint/2010/main" val="2271869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856</Words>
  <Application>Microsoft Office PowerPoint</Application>
  <PresentationFormat>Widescreen</PresentationFormat>
  <Paragraphs>57</Paragraphs>
  <Slides>106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Calibri</vt:lpstr>
      <vt:lpstr>Calibri Light</vt:lpstr>
      <vt:lpstr>Symbol</vt:lpstr>
      <vt:lpstr>Times New Roman</vt:lpstr>
      <vt:lpstr>Office Theme</vt:lpstr>
      <vt:lpstr>Bonneville Spill and Tailwater Impacts</vt:lpstr>
      <vt:lpstr>Major Findings</vt:lpstr>
      <vt:lpstr>Dam Safety Concerns </vt:lpstr>
      <vt:lpstr>PowerPoint Presentation</vt:lpstr>
      <vt:lpstr>PowerPoint Presentation</vt:lpstr>
      <vt:lpstr>PowerPoint Presentation</vt:lpstr>
      <vt:lpstr>TDG Characteristics</vt:lpstr>
      <vt:lpstr>PowerPoint Presentation</vt:lpstr>
      <vt:lpstr>PowerPoint Presentation</vt:lpstr>
      <vt:lpstr>PowerPoint Presentation</vt:lpstr>
      <vt:lpstr>PowerPoint Presentation</vt:lpstr>
      <vt:lpstr>PowerPoint Presentation</vt:lpstr>
      <vt:lpstr>Streamlines</vt:lpstr>
      <vt:lpstr>PowerPoint Presentation</vt:lpstr>
      <vt:lpstr>PowerPoint Presentation</vt:lpstr>
      <vt:lpstr>PowerPoint Presentation</vt:lpstr>
      <vt:lpstr>PowerPoint Presentation</vt:lpstr>
      <vt:lpstr>Following are all of the model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Ebner, Laurie L CIV USARMY CENWP (USA)</dc:creator>
  <cp:lastModifiedBy>Ebner, Laurie L CIV USARMY CENWP (USA)</cp:lastModifiedBy>
  <cp:revision>32</cp:revision>
  <dcterms:created xsi:type="dcterms:W3CDTF">2023-11-16T22:15:57Z</dcterms:created>
  <dcterms:modified xsi:type="dcterms:W3CDTF">2025-02-06T15:16:14Z</dcterms:modified>
</cp:coreProperties>
</file>