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19"/>
  </p:notesMasterIdLst>
  <p:handoutMasterIdLst>
    <p:handoutMasterId r:id="rId20"/>
  </p:handoutMasterIdLst>
  <p:sldIdLst>
    <p:sldId id="264" r:id="rId11"/>
    <p:sldId id="292" r:id="rId12"/>
    <p:sldId id="286" r:id="rId13"/>
    <p:sldId id="288" r:id="rId14"/>
    <p:sldId id="294" r:id="rId15"/>
    <p:sldId id="291" r:id="rId16"/>
    <p:sldId id="289" r:id="rId17"/>
    <p:sldId id="2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FFFFF"/>
    <a:srgbClr val="4D4D4D"/>
    <a:srgbClr val="E4E4E4"/>
    <a:srgbClr val="DEDEDE"/>
    <a:srgbClr val="A29A92"/>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27" autoAdjust="0"/>
    <p:restoredTop sz="96357" autoAdjust="0"/>
  </p:normalViewPr>
  <p:slideViewPr>
    <p:cSldViewPr snapToGrid="0">
      <p:cViewPr varScale="1">
        <p:scale>
          <a:sx n="110" d="100"/>
          <a:sy n="110" d="100"/>
        </p:scale>
        <p:origin x="504" y="10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1/8/2026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4" name="Picture 3" descr="A picture containing sky, outdoor, day&#10;&#10;Description automatically generated">
            <a:extLst>
              <a:ext uri="{FF2B5EF4-FFF2-40B4-BE49-F238E27FC236}">
                <a16:creationId xmlns:a16="http://schemas.microsoft.com/office/drawing/2014/main" id="{29E6B4FC-E671-35E7-8FC5-AD827F4A1338}"/>
              </a:ext>
            </a:extLst>
          </p:cNvPr>
          <p:cNvPicPr>
            <a:picLocks noChangeAspect="1"/>
          </p:cNvPicPr>
          <p:nvPr userDrawn="1"/>
        </p:nvPicPr>
        <p:blipFill rotWithShape="1">
          <a:blip r:embed="rId4"/>
          <a:srcRect t="20593" r="7523"/>
          <a:stretch/>
        </p:blipFill>
        <p:spPr>
          <a:xfrm>
            <a:off x="6220046" y="3539396"/>
            <a:ext cx="5705253" cy="3061813"/>
          </a:xfrm>
          <a:prstGeom prst="rect">
            <a:avLst/>
          </a:prstGeom>
        </p:spPr>
      </p:pic>
      <p:pic>
        <p:nvPicPr>
          <p:cNvPr id="8" name="Picture 7" descr="A group of men wearing safety vests and reflectors&#10;&#10;Description automatically generated with medium confidence">
            <a:extLst>
              <a:ext uri="{FF2B5EF4-FFF2-40B4-BE49-F238E27FC236}">
                <a16:creationId xmlns:a16="http://schemas.microsoft.com/office/drawing/2014/main" id="{2F08A81C-6948-439D-1D51-CDD606AAC49D}"/>
              </a:ext>
            </a:extLst>
          </p:cNvPr>
          <p:cNvPicPr>
            <a:picLocks noChangeAspect="1"/>
          </p:cNvPicPr>
          <p:nvPr userDrawn="1"/>
        </p:nvPicPr>
        <p:blipFill rotWithShape="1">
          <a:blip r:embed="rId5"/>
          <a:srcRect t="12948"/>
          <a:stretch/>
        </p:blipFill>
        <p:spPr>
          <a:xfrm>
            <a:off x="6220046" y="248478"/>
            <a:ext cx="5695068" cy="3098525"/>
          </a:xfrm>
          <a:prstGeom prst="rect">
            <a:avLst/>
          </a:prstGeom>
        </p:spPr>
      </p:pic>
      <p:sp>
        <p:nvSpPr>
          <p:cNvPr id="9" name="TextBox 8">
            <a:extLst>
              <a:ext uri="{FF2B5EF4-FFF2-40B4-BE49-F238E27FC236}">
                <a16:creationId xmlns:a16="http://schemas.microsoft.com/office/drawing/2014/main" id="{AC5530A9-4D76-F38B-0CCE-B7BAB7320DCE}"/>
              </a:ext>
            </a:extLst>
          </p:cNvPr>
          <p:cNvSpPr txBox="1"/>
          <p:nvPr userDrawn="1"/>
        </p:nvSpPr>
        <p:spPr>
          <a:xfrm rot="18120796">
            <a:off x="8586601" y="82614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0" name="TextBox 9">
            <a:extLst>
              <a:ext uri="{FF2B5EF4-FFF2-40B4-BE49-F238E27FC236}">
                <a16:creationId xmlns:a16="http://schemas.microsoft.com/office/drawing/2014/main" id="{6EEDD5FD-8BE5-F25C-A093-1E02D43DEEFC}"/>
              </a:ext>
            </a:extLst>
          </p:cNvPr>
          <p:cNvSpPr txBox="1"/>
          <p:nvPr userDrawn="1"/>
        </p:nvSpPr>
        <p:spPr>
          <a:xfrm rot="18120796">
            <a:off x="8902899" y="4066502"/>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group of workers at a construction site&#10;&#10;Description automatically generated with medium confidence">
            <a:extLst>
              <a:ext uri="{FF2B5EF4-FFF2-40B4-BE49-F238E27FC236}">
                <a16:creationId xmlns:a16="http://schemas.microsoft.com/office/drawing/2014/main" id="{3E1F045C-DE4D-9FC1-81D0-D500FE3D08CA}"/>
              </a:ext>
            </a:extLst>
          </p:cNvPr>
          <p:cNvPicPr>
            <a:picLocks noChangeAspect="1"/>
          </p:cNvPicPr>
          <p:nvPr userDrawn="1"/>
        </p:nvPicPr>
        <p:blipFill rotWithShape="1">
          <a:blip r:embed="rId4"/>
          <a:srcRect l="32660"/>
          <a:stretch/>
        </p:blipFill>
        <p:spPr>
          <a:xfrm>
            <a:off x="8623458" y="3532549"/>
            <a:ext cx="3301841" cy="3064520"/>
          </a:xfrm>
          <a:prstGeom prst="rect">
            <a:avLst/>
          </a:prstGeom>
        </p:spPr>
      </p:pic>
      <p:pic>
        <p:nvPicPr>
          <p:cNvPr id="8" name="Picture 7" descr="A picture containing indoor, ceiling, station, pulling&#10;&#10;Description automatically generated">
            <a:extLst>
              <a:ext uri="{FF2B5EF4-FFF2-40B4-BE49-F238E27FC236}">
                <a16:creationId xmlns:a16="http://schemas.microsoft.com/office/drawing/2014/main" id="{A8938B86-234E-9DAD-139A-AB1A3AC2DA4B}"/>
              </a:ext>
            </a:extLst>
          </p:cNvPr>
          <p:cNvPicPr>
            <a:picLocks noChangeAspect="1"/>
          </p:cNvPicPr>
          <p:nvPr userDrawn="1"/>
        </p:nvPicPr>
        <p:blipFill rotWithShape="1">
          <a:blip r:embed="rId5"/>
          <a:srcRect t="11729"/>
          <a:stretch/>
        </p:blipFill>
        <p:spPr>
          <a:xfrm>
            <a:off x="6359275" y="256825"/>
            <a:ext cx="5586053" cy="3081786"/>
          </a:xfrm>
          <a:prstGeom prst="rect">
            <a:avLst/>
          </a:prstGeom>
        </p:spPr>
      </p:pic>
      <p:pic>
        <p:nvPicPr>
          <p:cNvPr id="12" name="Picture 11" descr="A picture containing sky, road, outdoor, airplane&#10;&#10;Description automatically generated">
            <a:extLst>
              <a:ext uri="{FF2B5EF4-FFF2-40B4-BE49-F238E27FC236}">
                <a16:creationId xmlns:a16="http://schemas.microsoft.com/office/drawing/2014/main" id="{368DED70-12E1-0626-6C6D-23D1E738E0EE}"/>
              </a:ext>
            </a:extLst>
          </p:cNvPr>
          <p:cNvPicPr>
            <a:picLocks noChangeAspect="1"/>
          </p:cNvPicPr>
          <p:nvPr userDrawn="1"/>
        </p:nvPicPr>
        <p:blipFill rotWithShape="1">
          <a:blip r:embed="rId6"/>
          <a:srcRect l="32762" t="-408" b="-1"/>
          <a:stretch/>
        </p:blipFill>
        <p:spPr>
          <a:xfrm>
            <a:off x="5140942" y="3503350"/>
            <a:ext cx="3314701" cy="3093720"/>
          </a:xfrm>
          <a:prstGeom prst="rect">
            <a:avLst/>
          </a:prstGeom>
        </p:spPr>
      </p:pic>
      <p:sp>
        <p:nvSpPr>
          <p:cNvPr id="13" name="TextBox 12">
            <a:extLst>
              <a:ext uri="{FF2B5EF4-FFF2-40B4-BE49-F238E27FC236}">
                <a16:creationId xmlns:a16="http://schemas.microsoft.com/office/drawing/2014/main" id="{0F65F237-7498-35B5-EF20-54339F2A9618}"/>
              </a:ext>
            </a:extLst>
          </p:cNvPr>
          <p:cNvSpPr txBox="1"/>
          <p:nvPr userDrawn="1"/>
        </p:nvSpPr>
        <p:spPr>
          <a:xfrm rot="18120796">
            <a:off x="7481701" y="106395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6" name="TextBox 15">
            <a:extLst>
              <a:ext uri="{FF2B5EF4-FFF2-40B4-BE49-F238E27FC236}">
                <a16:creationId xmlns:a16="http://schemas.microsoft.com/office/drawing/2014/main" id="{E89651AE-458A-E0C4-8828-73945463DF47}"/>
              </a:ext>
            </a:extLst>
          </p:cNvPr>
          <p:cNvSpPr txBox="1"/>
          <p:nvPr userDrawn="1"/>
        </p:nvSpPr>
        <p:spPr>
          <a:xfrm rot="18120796">
            <a:off x="5319649" y="401130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17" name="TextBox 16">
            <a:extLst>
              <a:ext uri="{FF2B5EF4-FFF2-40B4-BE49-F238E27FC236}">
                <a16:creationId xmlns:a16="http://schemas.microsoft.com/office/drawing/2014/main" id="{A442C513-DBED-EE47-6A31-09F4C4387718}"/>
              </a:ext>
            </a:extLst>
          </p:cNvPr>
          <p:cNvSpPr txBox="1"/>
          <p:nvPr userDrawn="1"/>
        </p:nvSpPr>
        <p:spPr>
          <a:xfrm rot="18120796">
            <a:off x="8569740" y="4008179"/>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8" name="Picture 7" descr="A person in a red hat talks on a cell phone&#10;&#10;Description automatically generated with medium confidence">
            <a:extLst>
              <a:ext uri="{FF2B5EF4-FFF2-40B4-BE49-F238E27FC236}">
                <a16:creationId xmlns:a16="http://schemas.microsoft.com/office/drawing/2014/main" id="{6B2D9D29-FE25-4E2E-F92C-760420110D12}"/>
              </a:ext>
            </a:extLst>
          </p:cNvPr>
          <p:cNvPicPr>
            <a:picLocks noChangeAspect="1"/>
          </p:cNvPicPr>
          <p:nvPr userDrawn="1"/>
        </p:nvPicPr>
        <p:blipFill rotWithShape="1">
          <a:blip r:embed="rId4"/>
          <a:srcRect l="-573" r="33699"/>
          <a:stretch/>
        </p:blipFill>
        <p:spPr>
          <a:xfrm>
            <a:off x="5371264" y="3423957"/>
            <a:ext cx="3201819" cy="2992376"/>
          </a:xfrm>
          <a:prstGeom prst="rect">
            <a:avLst/>
          </a:prstGeom>
        </p:spPr>
      </p:pic>
      <p:pic>
        <p:nvPicPr>
          <p:cNvPr id="12" name="Picture 11" descr="A person in a kayak in a river&#10;&#10;Description automatically generated with medium confidence">
            <a:extLst>
              <a:ext uri="{FF2B5EF4-FFF2-40B4-BE49-F238E27FC236}">
                <a16:creationId xmlns:a16="http://schemas.microsoft.com/office/drawing/2014/main" id="{A327D15D-1A27-8226-A6CF-92C8367610A5}"/>
              </a:ext>
            </a:extLst>
          </p:cNvPr>
          <p:cNvPicPr>
            <a:picLocks noChangeAspect="1"/>
          </p:cNvPicPr>
          <p:nvPr userDrawn="1"/>
        </p:nvPicPr>
        <p:blipFill rotWithShape="1">
          <a:blip r:embed="rId5"/>
          <a:srcRect r="33036"/>
          <a:stretch/>
        </p:blipFill>
        <p:spPr>
          <a:xfrm>
            <a:off x="5371264" y="265873"/>
            <a:ext cx="3201819" cy="2988364"/>
          </a:xfrm>
          <a:prstGeom prst="rect">
            <a:avLst/>
          </a:prstGeom>
        </p:spPr>
      </p:pic>
      <p:pic>
        <p:nvPicPr>
          <p:cNvPr id="15" name="Picture 14" descr="A picture containing sky, outdoor&#10;&#10;Description automatically generated">
            <a:extLst>
              <a:ext uri="{FF2B5EF4-FFF2-40B4-BE49-F238E27FC236}">
                <a16:creationId xmlns:a16="http://schemas.microsoft.com/office/drawing/2014/main" id="{17ADAFB0-E3A7-5C95-5A1B-21C81826F580}"/>
              </a:ext>
            </a:extLst>
          </p:cNvPr>
          <p:cNvPicPr>
            <a:picLocks noChangeAspect="1"/>
          </p:cNvPicPr>
          <p:nvPr userDrawn="1"/>
        </p:nvPicPr>
        <p:blipFill rotWithShape="1">
          <a:blip r:embed="rId6"/>
          <a:srcRect l="33126"/>
          <a:stretch/>
        </p:blipFill>
        <p:spPr>
          <a:xfrm>
            <a:off x="8722300" y="3429001"/>
            <a:ext cx="3201819" cy="2992376"/>
          </a:xfrm>
          <a:prstGeom prst="rect">
            <a:avLst/>
          </a:prstGeom>
        </p:spPr>
      </p:pic>
      <p:pic>
        <p:nvPicPr>
          <p:cNvPr id="17" name="Picture 16" descr="A close-up of a drone&#10;&#10;Description automatically generated with low confidence">
            <a:extLst>
              <a:ext uri="{FF2B5EF4-FFF2-40B4-BE49-F238E27FC236}">
                <a16:creationId xmlns:a16="http://schemas.microsoft.com/office/drawing/2014/main" id="{4F538D58-3701-8C91-A23C-D2FB8BB4C9F4}"/>
              </a:ext>
            </a:extLst>
          </p:cNvPr>
          <p:cNvPicPr>
            <a:picLocks noChangeAspect="1"/>
          </p:cNvPicPr>
          <p:nvPr userDrawn="1"/>
        </p:nvPicPr>
        <p:blipFill rotWithShape="1">
          <a:blip r:embed="rId7"/>
          <a:srcRect l="32595"/>
          <a:stretch/>
        </p:blipFill>
        <p:spPr>
          <a:xfrm>
            <a:off x="8722300" y="271587"/>
            <a:ext cx="3203000" cy="2969950"/>
          </a:xfrm>
          <a:prstGeom prst="rect">
            <a:avLst/>
          </a:prstGeom>
        </p:spPr>
      </p:pic>
      <p:sp>
        <p:nvSpPr>
          <p:cNvPr id="22" name="TextBox 21">
            <a:extLst>
              <a:ext uri="{FF2B5EF4-FFF2-40B4-BE49-F238E27FC236}">
                <a16:creationId xmlns:a16="http://schemas.microsoft.com/office/drawing/2014/main" id="{D93801AF-9851-84B2-3C69-D3D2B3409D76}"/>
              </a:ext>
            </a:extLst>
          </p:cNvPr>
          <p:cNvSpPr txBox="1"/>
          <p:nvPr userDrawn="1"/>
        </p:nvSpPr>
        <p:spPr>
          <a:xfrm rot="18120796">
            <a:off x="8780944" y="725213"/>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3" name="TextBox 22">
            <a:extLst>
              <a:ext uri="{FF2B5EF4-FFF2-40B4-BE49-F238E27FC236}">
                <a16:creationId xmlns:a16="http://schemas.microsoft.com/office/drawing/2014/main" id="{542D5D56-D7D5-C830-9C90-9B36D71E7AA4}"/>
              </a:ext>
            </a:extLst>
          </p:cNvPr>
          <p:cNvSpPr txBox="1"/>
          <p:nvPr userDrawn="1"/>
        </p:nvSpPr>
        <p:spPr>
          <a:xfrm rot="18120796">
            <a:off x="5535350" y="911128"/>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4" name="TextBox 23">
            <a:extLst>
              <a:ext uri="{FF2B5EF4-FFF2-40B4-BE49-F238E27FC236}">
                <a16:creationId xmlns:a16="http://schemas.microsoft.com/office/drawing/2014/main" id="{68BDA852-708D-E438-8E22-A6E1D07FE36E}"/>
              </a:ext>
            </a:extLst>
          </p:cNvPr>
          <p:cNvSpPr txBox="1"/>
          <p:nvPr userDrawn="1"/>
        </p:nvSpPr>
        <p:spPr>
          <a:xfrm rot="18120796">
            <a:off x="5462400" y="4502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5" name="TextBox 24">
            <a:extLst>
              <a:ext uri="{FF2B5EF4-FFF2-40B4-BE49-F238E27FC236}">
                <a16:creationId xmlns:a16="http://schemas.microsoft.com/office/drawing/2014/main" id="{0A9A956E-DEEE-C030-7C27-F0321CBD9875}"/>
              </a:ext>
            </a:extLst>
          </p:cNvPr>
          <p:cNvSpPr txBox="1"/>
          <p:nvPr userDrawn="1"/>
        </p:nvSpPr>
        <p:spPr>
          <a:xfrm rot="18120796">
            <a:off x="8650100" y="38679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13" name="Picture 12" descr="A picture containing text, sky, outdoor, scaffolding&#10;&#10;Description automatically generated">
            <a:extLst>
              <a:ext uri="{FF2B5EF4-FFF2-40B4-BE49-F238E27FC236}">
                <a16:creationId xmlns:a16="http://schemas.microsoft.com/office/drawing/2014/main" id="{6E140E97-9601-C5BD-32BC-B5E25856E5FC}"/>
              </a:ext>
            </a:extLst>
          </p:cNvPr>
          <p:cNvPicPr>
            <a:picLocks noChangeAspect="1"/>
          </p:cNvPicPr>
          <p:nvPr userDrawn="1"/>
        </p:nvPicPr>
        <p:blipFill rotWithShape="1">
          <a:blip r:embed="rId4"/>
          <a:srcRect r="16021"/>
          <a:stretch/>
        </p:blipFill>
        <p:spPr>
          <a:xfrm>
            <a:off x="8500460" y="3880885"/>
            <a:ext cx="3424840" cy="2548886"/>
          </a:xfrm>
          <a:prstGeom prst="rect">
            <a:avLst/>
          </a:prstGeom>
        </p:spPr>
      </p:pic>
      <p:pic>
        <p:nvPicPr>
          <p:cNvPr id="15" name="Picture 14" descr="A picture containing person, military uniform, military, indoor&#10;&#10;Description automatically generated">
            <a:extLst>
              <a:ext uri="{FF2B5EF4-FFF2-40B4-BE49-F238E27FC236}">
                <a16:creationId xmlns:a16="http://schemas.microsoft.com/office/drawing/2014/main" id="{A6E45D2D-6507-3CF3-51AC-D1A9DD902AEC}"/>
              </a:ext>
            </a:extLst>
          </p:cNvPr>
          <p:cNvPicPr>
            <a:picLocks noChangeAspect="1"/>
          </p:cNvPicPr>
          <p:nvPr userDrawn="1"/>
        </p:nvPicPr>
        <p:blipFill rotWithShape="1">
          <a:blip r:embed="rId5"/>
          <a:srcRect l="9443" t="4575" r="11589"/>
          <a:stretch/>
        </p:blipFill>
        <p:spPr>
          <a:xfrm>
            <a:off x="8513160" y="1235049"/>
            <a:ext cx="3412139" cy="2548886"/>
          </a:xfrm>
          <a:prstGeom prst="rect">
            <a:avLst/>
          </a:prstGeom>
        </p:spPr>
      </p:pic>
      <p:pic>
        <p:nvPicPr>
          <p:cNvPr id="23" name="Picture 22" descr="A picture containing sky, outdoor&#10;&#10;Description automatically generated">
            <a:extLst>
              <a:ext uri="{FF2B5EF4-FFF2-40B4-BE49-F238E27FC236}">
                <a16:creationId xmlns:a16="http://schemas.microsoft.com/office/drawing/2014/main" id="{CCB3B118-E8E7-4700-D6F3-48640C693BE0}"/>
              </a:ext>
            </a:extLst>
          </p:cNvPr>
          <p:cNvPicPr>
            <a:picLocks noChangeAspect="1"/>
          </p:cNvPicPr>
          <p:nvPr userDrawn="1"/>
        </p:nvPicPr>
        <p:blipFill rotWithShape="1">
          <a:blip r:embed="rId6"/>
          <a:srcRect l="6053" r="49988"/>
          <a:stretch/>
        </p:blipFill>
        <p:spPr>
          <a:xfrm>
            <a:off x="4749800" y="1217241"/>
            <a:ext cx="3665663" cy="5211649"/>
          </a:xfrm>
          <a:prstGeom prst="rect">
            <a:avLst/>
          </a:prstGeom>
        </p:spPr>
      </p:pic>
      <p:sp>
        <p:nvSpPr>
          <p:cNvPr id="24" name="TextBox 23">
            <a:extLst>
              <a:ext uri="{FF2B5EF4-FFF2-40B4-BE49-F238E27FC236}">
                <a16:creationId xmlns:a16="http://schemas.microsoft.com/office/drawing/2014/main" id="{60D4FD91-997E-60AD-7839-389BFF1152C2}"/>
              </a:ext>
            </a:extLst>
          </p:cNvPr>
          <p:cNvSpPr txBox="1"/>
          <p:nvPr userDrawn="1"/>
        </p:nvSpPr>
        <p:spPr>
          <a:xfrm rot="18120796">
            <a:off x="6042081" y="2726145"/>
            <a:ext cx="1735138" cy="1200329"/>
          </a:xfrm>
          <a:prstGeom prst="rect">
            <a:avLst/>
          </a:prstGeom>
          <a:noFill/>
        </p:spPr>
        <p:txBody>
          <a:bodyPr wrap="square">
            <a:spAutoFit/>
          </a:bodyPr>
          <a:lstStyle/>
          <a:p>
            <a:r>
              <a:rPr lang="en-US" sz="3600" dirty="0">
                <a:solidFill>
                  <a:srgbClr val="FFFFFF"/>
                </a:solidFill>
              </a:rPr>
              <a:t>Sample photo</a:t>
            </a:r>
          </a:p>
        </p:txBody>
      </p:sp>
      <p:sp>
        <p:nvSpPr>
          <p:cNvPr id="25" name="TextBox 24">
            <a:extLst>
              <a:ext uri="{FF2B5EF4-FFF2-40B4-BE49-F238E27FC236}">
                <a16:creationId xmlns:a16="http://schemas.microsoft.com/office/drawing/2014/main" id="{60A7D2A9-5DC6-40F2-EC81-C06B28D2F16F}"/>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
        <p:nvSpPr>
          <p:cNvPr id="26" name="TextBox 25">
            <a:extLst>
              <a:ext uri="{FF2B5EF4-FFF2-40B4-BE49-F238E27FC236}">
                <a16:creationId xmlns:a16="http://schemas.microsoft.com/office/drawing/2014/main" id="{713D9A13-0818-B372-1617-BAF71E2992C3}"/>
              </a:ext>
            </a:extLst>
          </p:cNvPr>
          <p:cNvSpPr txBox="1"/>
          <p:nvPr userDrawn="1"/>
        </p:nvSpPr>
        <p:spPr>
          <a:xfrm rot="18120796">
            <a:off x="9005699" y="4187361"/>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pic>
        <p:nvPicPr>
          <p:cNvPr id="6" name="Picture 5" descr="A picture containing sky, outdoor&#10;&#10;Description automatically generated">
            <a:extLst>
              <a:ext uri="{FF2B5EF4-FFF2-40B4-BE49-F238E27FC236}">
                <a16:creationId xmlns:a16="http://schemas.microsoft.com/office/drawing/2014/main" id="{BADAF3E5-254B-007A-3FAC-A5C712D7E5CB}"/>
              </a:ext>
            </a:extLst>
          </p:cNvPr>
          <p:cNvPicPr>
            <a:picLocks noChangeAspect="1"/>
          </p:cNvPicPr>
          <p:nvPr userDrawn="1"/>
        </p:nvPicPr>
        <p:blipFill rotWithShape="1">
          <a:blip r:embed="rId4"/>
          <a:srcRect l="6911" r="16866"/>
          <a:stretch/>
        </p:blipFill>
        <p:spPr>
          <a:xfrm>
            <a:off x="5207000" y="457200"/>
            <a:ext cx="6145212" cy="5038825"/>
          </a:xfrm>
          <a:prstGeom prst="rect">
            <a:avLst/>
          </a:prstGeom>
        </p:spPr>
      </p:pic>
      <p:sp>
        <p:nvSpPr>
          <p:cNvPr id="10" name="TextBox 9">
            <a:extLst>
              <a:ext uri="{FF2B5EF4-FFF2-40B4-BE49-F238E27FC236}">
                <a16:creationId xmlns:a16="http://schemas.microsoft.com/office/drawing/2014/main" id="{7A6F8491-AC4C-E486-1B74-28EF74DDB9CB}"/>
              </a:ext>
            </a:extLst>
          </p:cNvPr>
          <p:cNvSpPr txBox="1"/>
          <p:nvPr userDrawn="1"/>
        </p:nvSpPr>
        <p:spPr>
          <a:xfrm rot="18120796">
            <a:off x="7726360" y="1322656"/>
            <a:ext cx="1735138" cy="1200329"/>
          </a:xfrm>
          <a:prstGeom prst="rect">
            <a:avLst/>
          </a:prstGeom>
          <a:noFill/>
        </p:spPr>
        <p:txBody>
          <a:bodyPr wrap="square">
            <a:spAutoFit/>
          </a:bodyPr>
          <a:lstStyle/>
          <a:p>
            <a:r>
              <a:rPr lang="en-US" sz="3600" dirty="0"/>
              <a:t>Sample photo</a:t>
            </a:r>
          </a:p>
        </p:txBody>
      </p:sp>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18.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8.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p:txBody>
          <a:bodyPr/>
          <a:lstStyle/>
          <a:p>
            <a:r>
              <a:rPr lang="en-US" dirty="0"/>
              <a:t>LOMO Ladder cooling</a:t>
            </a:r>
          </a:p>
        </p:txBody>
      </p:sp>
      <p:pic>
        <p:nvPicPr>
          <p:cNvPr id="6" name="Picture Placeholder 5">
            <a:extLst>
              <a:ext uri="{FF2B5EF4-FFF2-40B4-BE49-F238E27FC236}">
                <a16:creationId xmlns:a16="http://schemas.microsoft.com/office/drawing/2014/main" id="{E8F768ED-47A9-48FD-6EF0-80C453937C14}"/>
              </a:ext>
            </a:extLst>
          </p:cNvPr>
          <p:cNvPicPr>
            <a:picLocks noGrp="1" noChangeAspect="1"/>
          </p:cNvPicPr>
          <p:nvPr>
            <p:ph type="pic" sz="quarter" idx="13"/>
          </p:nvPr>
        </p:nvPicPr>
        <p:blipFill>
          <a:blip r:embed="rId2"/>
          <a:srcRect t="1943" b="1943"/>
          <a:stretch>
            <a:fillRect/>
          </a:stretch>
        </p:blipFill>
        <p:spPr>
          <a:prstGeom prst="rect">
            <a:avLst/>
          </a:prstGeom>
        </p:spPr>
      </p:pic>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p:txBody>
          <a:bodyPr/>
          <a:lstStyle/>
          <a:p>
            <a:r>
              <a:rPr lang="en-US" dirty="0"/>
              <a:t>Process</a:t>
            </a:r>
          </a:p>
          <a:p>
            <a:r>
              <a:rPr lang="en-US" dirty="0"/>
              <a:t>Prototyping</a:t>
            </a:r>
          </a:p>
          <a:p>
            <a:r>
              <a:rPr lang="en-US" dirty="0"/>
              <a:t>CFD Modeling</a:t>
            </a:r>
          </a:p>
        </p:txBody>
      </p:sp>
      <p:pic>
        <p:nvPicPr>
          <p:cNvPr id="1026" name="Picture 2" descr="Walla Walla District &gt; Missions &gt; Fish Programs &gt; Lower Granite Fish Ladder  Temperature Improvement">
            <a:extLst>
              <a:ext uri="{FF2B5EF4-FFF2-40B4-BE49-F238E27FC236}">
                <a16:creationId xmlns:a16="http://schemas.microsoft.com/office/drawing/2014/main" id="{034BC260-4CC7-B495-2F10-1BDC98C08970}"/>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3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F48699-62EF-A269-7BA8-B311D400C0BF}"/>
              </a:ext>
            </a:extLst>
          </p:cNvPr>
          <p:cNvSpPr>
            <a:spLocks noGrp="1"/>
          </p:cNvSpPr>
          <p:nvPr>
            <p:ph sz="quarter" idx="10"/>
          </p:nvPr>
        </p:nvSpPr>
        <p:spPr/>
        <p:txBody>
          <a:bodyPr/>
          <a:lstStyle/>
          <a:p>
            <a:pPr marL="342900" indent="-342900">
              <a:buFont typeface="Arial" panose="020B0604020202020204" pitchFamily="34" charset="0"/>
              <a:buChar char="•"/>
            </a:pPr>
            <a:r>
              <a:rPr lang="en-US" dirty="0"/>
              <a:t>Continuing with DDR development </a:t>
            </a:r>
          </a:p>
          <a:p>
            <a:endParaRPr lang="en-US" dirty="0"/>
          </a:p>
          <a:p>
            <a:pPr marL="342900" indent="-342900">
              <a:buFont typeface="Arial" panose="020B0604020202020204" pitchFamily="34" charset="0"/>
              <a:buChar char="•"/>
            </a:pPr>
            <a:r>
              <a:rPr lang="en-US" dirty="0"/>
              <a:t>Will develop scope of work with FFDRWG for key the alternatives.</a:t>
            </a:r>
          </a:p>
          <a:p>
            <a:endParaRPr lang="en-US" dirty="0"/>
          </a:p>
          <a:p>
            <a:pPr marL="342900" indent="-342900">
              <a:buFont typeface="Arial" panose="020B0604020202020204" pitchFamily="34" charset="0"/>
              <a:buChar char="•"/>
            </a:pPr>
            <a:r>
              <a:rPr lang="en-US" dirty="0"/>
              <a:t>Intent is to develop and award contract for A/E 100% design while prototype testing on going.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Lower Monumental – Modified Spray Bar or Pumped Fish Exit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McNary  - Air Lift Pump or Gravity Chimney w/ Pumped Fish Exit</a:t>
            </a:r>
          </a:p>
        </p:txBody>
      </p:sp>
      <p:sp>
        <p:nvSpPr>
          <p:cNvPr id="3" name="Title 2">
            <a:extLst>
              <a:ext uri="{FF2B5EF4-FFF2-40B4-BE49-F238E27FC236}">
                <a16:creationId xmlns:a16="http://schemas.microsoft.com/office/drawing/2014/main" id="{B635CC9B-7E10-7D34-2DAC-1362B673752B}"/>
              </a:ext>
            </a:extLst>
          </p:cNvPr>
          <p:cNvSpPr>
            <a:spLocks noGrp="1"/>
          </p:cNvSpPr>
          <p:nvPr>
            <p:ph type="title"/>
          </p:nvPr>
        </p:nvSpPr>
        <p:spPr/>
        <p:txBody>
          <a:bodyPr/>
          <a:lstStyle/>
          <a:p>
            <a:r>
              <a:rPr lang="en-US" dirty="0"/>
              <a:t>Overview</a:t>
            </a:r>
          </a:p>
        </p:txBody>
      </p:sp>
      <p:sp>
        <p:nvSpPr>
          <p:cNvPr id="4" name="Footer Placeholder 3">
            <a:extLst>
              <a:ext uri="{FF2B5EF4-FFF2-40B4-BE49-F238E27FC236}">
                <a16:creationId xmlns:a16="http://schemas.microsoft.com/office/drawing/2014/main" id="{0C354CF2-636D-EFF5-B398-583376AC970F}"/>
              </a:ext>
            </a:extLst>
          </p:cNvPr>
          <p:cNvSpPr>
            <a:spLocks noGrp="1"/>
          </p:cNvSpPr>
          <p:nvPr>
            <p:ph type="ftr" sz="quarter" idx="12"/>
          </p:nvPr>
        </p:nvSpPr>
        <p:spPr/>
        <p:txBody>
          <a:bodyPr/>
          <a:lstStyle/>
          <a:p>
            <a:endParaRPr lang="en-US" dirty="0"/>
          </a:p>
        </p:txBody>
      </p:sp>
      <p:pic>
        <p:nvPicPr>
          <p:cNvPr id="6" name="Picture 5">
            <a:extLst>
              <a:ext uri="{FF2B5EF4-FFF2-40B4-BE49-F238E27FC236}">
                <a16:creationId xmlns:a16="http://schemas.microsoft.com/office/drawing/2014/main" id="{C135299F-8BAE-72E0-A65E-3801CDDC2970}"/>
              </a:ext>
            </a:extLst>
          </p:cNvPr>
          <p:cNvPicPr>
            <a:picLocks noChangeAspect="1"/>
          </p:cNvPicPr>
          <p:nvPr/>
        </p:nvPicPr>
        <p:blipFill>
          <a:blip r:embed="rId2"/>
          <a:stretch>
            <a:fillRect/>
          </a:stretch>
        </p:blipFill>
        <p:spPr>
          <a:xfrm>
            <a:off x="6401668" y="1207392"/>
            <a:ext cx="5523632" cy="4443215"/>
          </a:xfrm>
          <a:prstGeom prst="rect">
            <a:avLst/>
          </a:prstGeom>
        </p:spPr>
      </p:pic>
    </p:spTree>
    <p:extLst>
      <p:ext uri="{BB962C8B-B14F-4D97-AF65-F5344CB8AC3E}">
        <p14:creationId xmlns:p14="http://schemas.microsoft.com/office/powerpoint/2010/main" val="1955572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52284" y="1298083"/>
            <a:ext cx="5829300" cy="5337495"/>
          </a:xfrm>
        </p:spPr>
        <p:txBody>
          <a:bodyPr/>
          <a:lstStyle/>
          <a:p>
            <a:pPr marL="342900" indent="-342900">
              <a:buFont typeface="Arial" panose="020B0604020202020204" pitchFamily="34" charset="0"/>
              <a:buChar char="•"/>
            </a:pPr>
            <a:r>
              <a:rPr lang="en-US" dirty="0"/>
              <a:t>Bubbler alternative had the lowest cost and least O&amp;M among the alternatives considered and can be implemented in a short timeframe. </a:t>
            </a:r>
          </a:p>
          <a:p>
            <a:pPr marL="569913" lvl="1" indent="-342900">
              <a:buFont typeface="Courier New" panose="02070309020205020404" pitchFamily="49" charset="0"/>
              <a:buChar char="o"/>
            </a:pPr>
            <a:r>
              <a:rPr lang="en-US" dirty="0"/>
              <a:t>Uncertainty in performance</a:t>
            </a:r>
          </a:p>
          <a:p>
            <a:pPr marL="342900" indent="-342900">
              <a:buFont typeface="Arial" panose="020B0604020202020204" pitchFamily="34" charset="0"/>
              <a:buChar char="•"/>
            </a:pPr>
            <a:r>
              <a:rPr lang="en-US" dirty="0"/>
              <a:t>Observed air wand test at anticipated diffuser location to assess initial flow patterns. </a:t>
            </a:r>
          </a:p>
          <a:p>
            <a:pPr marL="342900" indent="-342900">
              <a:buFont typeface="Arial" panose="020B0604020202020204" pitchFamily="34" charset="0"/>
              <a:buChar char="•"/>
            </a:pPr>
            <a:r>
              <a:rPr lang="en-US" dirty="0"/>
              <a:t>Hoping to implement and test before the end of February 2026.</a:t>
            </a:r>
          </a:p>
          <a:p>
            <a:pPr marL="342900" indent="-342900">
              <a:buFont typeface="Arial" panose="020B0604020202020204" pitchFamily="34" charset="0"/>
              <a:buChar char="•"/>
            </a:pPr>
            <a:r>
              <a:rPr lang="en-US" dirty="0"/>
              <a:t>Doubles as debris management tool for the project, have significant debris build up near ladder exit and inside corner near parking area.</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r>
              <a:rPr lang="en-US" dirty="0"/>
              <a:t>The Bubbler</a:t>
            </a:r>
          </a:p>
        </p:txBody>
      </p:sp>
      <p:pic>
        <p:nvPicPr>
          <p:cNvPr id="2" name="Content Placeholder 5" descr="A picture containing person, yellow&#10;&#10;AI-generated content may be incorrect.">
            <a:extLst>
              <a:ext uri="{FF2B5EF4-FFF2-40B4-BE49-F238E27FC236}">
                <a16:creationId xmlns:a16="http://schemas.microsoft.com/office/drawing/2014/main" id="{9DA07DFA-9610-592B-8D49-8B634224C185}"/>
              </a:ext>
            </a:extLst>
          </p:cNvPr>
          <p:cNvPicPr>
            <a:picLocks noChangeAspect="1"/>
          </p:cNvPicPr>
          <p:nvPr/>
        </p:nvPicPr>
        <p:blipFill>
          <a:blip r:embed="rId2"/>
          <a:srcRect l="12105" t="20859" r="13468" b="32183"/>
          <a:stretch/>
        </p:blipFill>
        <p:spPr bwMode="auto">
          <a:xfrm>
            <a:off x="7624634" y="1014239"/>
            <a:ext cx="4315082" cy="3629957"/>
          </a:xfrm>
          <a:prstGeom prst="rect">
            <a:avLst/>
          </a:prstGeom>
          <a:noFill/>
          <a:ln w="9525">
            <a:noFill/>
            <a:miter lim="800000"/>
            <a:headEnd/>
            <a:tailEnd/>
          </a:ln>
        </p:spPr>
      </p:pic>
      <p:pic>
        <p:nvPicPr>
          <p:cNvPr id="3" name="Picture 2">
            <a:extLst>
              <a:ext uri="{FF2B5EF4-FFF2-40B4-BE49-F238E27FC236}">
                <a16:creationId xmlns:a16="http://schemas.microsoft.com/office/drawing/2014/main" id="{2FA97871-D21A-9184-8665-28DF33DF1C39}"/>
              </a:ext>
            </a:extLst>
          </p:cNvPr>
          <p:cNvPicPr>
            <a:picLocks noChangeAspect="1"/>
          </p:cNvPicPr>
          <p:nvPr/>
        </p:nvPicPr>
        <p:blipFill>
          <a:blip r:embed="rId3"/>
          <a:srcRect l="63862" r="882" b="2620"/>
          <a:stretch/>
        </p:blipFill>
        <p:spPr>
          <a:xfrm>
            <a:off x="6290590" y="3078257"/>
            <a:ext cx="1991262" cy="3236553"/>
          </a:xfrm>
          <a:prstGeom prst="rect">
            <a:avLst/>
          </a:prstGeom>
        </p:spPr>
      </p:pic>
      <p:pic>
        <p:nvPicPr>
          <p:cNvPr id="5" name="Picture 4">
            <a:extLst>
              <a:ext uri="{FF2B5EF4-FFF2-40B4-BE49-F238E27FC236}">
                <a16:creationId xmlns:a16="http://schemas.microsoft.com/office/drawing/2014/main" id="{BE9112A2-02C3-D836-4B25-4835CF80AB72}"/>
              </a:ext>
            </a:extLst>
          </p:cNvPr>
          <p:cNvPicPr>
            <a:picLocks noChangeAspect="1"/>
          </p:cNvPicPr>
          <p:nvPr/>
        </p:nvPicPr>
        <p:blipFill>
          <a:blip r:embed="rId4"/>
          <a:stretch>
            <a:fillRect/>
          </a:stretch>
        </p:blipFill>
        <p:spPr>
          <a:xfrm>
            <a:off x="9518308" y="4435069"/>
            <a:ext cx="2421408" cy="2373503"/>
          </a:xfrm>
          <a:prstGeom prst="rect">
            <a:avLst/>
          </a:prstGeom>
        </p:spPr>
      </p:pic>
    </p:spTree>
    <p:extLst>
      <p:ext uri="{BB962C8B-B14F-4D97-AF65-F5344CB8AC3E}">
        <p14:creationId xmlns:p14="http://schemas.microsoft.com/office/powerpoint/2010/main" val="311853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EEC7-3AA3-5451-768D-95374A82DB0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CDE175F-A48F-395D-FCEA-6E98086CFDEA}"/>
              </a:ext>
            </a:extLst>
          </p:cNvPr>
          <p:cNvSpPr>
            <a:spLocks noGrp="1"/>
          </p:cNvSpPr>
          <p:nvPr>
            <p:ph sz="quarter" idx="10"/>
          </p:nvPr>
        </p:nvSpPr>
        <p:spPr>
          <a:xfrm>
            <a:off x="266700" y="1291904"/>
            <a:ext cx="6674031" cy="5337495"/>
          </a:xfrm>
        </p:spPr>
        <p:txBody>
          <a:bodyPr/>
          <a:lstStyle/>
          <a:p>
            <a:pPr marL="342900" indent="-342900">
              <a:buFont typeface="Arial" panose="020B0604020202020204" pitchFamily="34" charset="0"/>
              <a:buChar char="•"/>
            </a:pPr>
            <a:r>
              <a:rPr lang="en-US" dirty="0"/>
              <a:t>Our prototyping materials are onsite at Lower Monumental Lock and Dam.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Walla Walla District employees were onsite Wednesday to ensure everything is accounted for and develop a rigging and deployment plan.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Have plans to deploy the first bubbler before the end of February and testing shortly after. We have the means to measure velocities using an ADCP (acoustic doppler current profiler) system and plan to be onsite for tests following deployment.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Plan to deploy second bubbler near Lomo’s south fish ladder exit and diffuser on bubbler 1 testing day. </a:t>
            </a:r>
          </a:p>
          <a:p>
            <a:pPr marL="342900" indent="-342900">
              <a:buFont typeface="Arial" panose="020B0604020202020204" pitchFamily="34" charset="0"/>
              <a:buChar char="•"/>
            </a:pPr>
            <a:endParaRPr lang="en-US" dirty="0"/>
          </a:p>
          <a:p>
            <a:endParaRPr lang="en-US" dirty="0"/>
          </a:p>
          <a:p>
            <a:endParaRPr lang="en-US" dirty="0"/>
          </a:p>
        </p:txBody>
      </p:sp>
      <p:sp>
        <p:nvSpPr>
          <p:cNvPr id="7" name="Title 6">
            <a:extLst>
              <a:ext uri="{FF2B5EF4-FFF2-40B4-BE49-F238E27FC236}">
                <a16:creationId xmlns:a16="http://schemas.microsoft.com/office/drawing/2014/main" id="{AD4639E1-C6F9-9CA8-7C1D-19810DD12655}"/>
              </a:ext>
            </a:extLst>
          </p:cNvPr>
          <p:cNvSpPr>
            <a:spLocks noGrp="1"/>
          </p:cNvSpPr>
          <p:nvPr>
            <p:ph type="title"/>
          </p:nvPr>
        </p:nvSpPr>
        <p:spPr/>
        <p:txBody>
          <a:bodyPr/>
          <a:lstStyle/>
          <a:p>
            <a:r>
              <a:rPr lang="en-US" dirty="0"/>
              <a:t>Prototyping</a:t>
            </a:r>
          </a:p>
        </p:txBody>
      </p:sp>
      <p:pic>
        <p:nvPicPr>
          <p:cNvPr id="2" name="Picture 1">
            <a:extLst>
              <a:ext uri="{FF2B5EF4-FFF2-40B4-BE49-F238E27FC236}">
                <a16:creationId xmlns:a16="http://schemas.microsoft.com/office/drawing/2014/main" id="{3FF8EB3F-D9B6-0788-2347-E25BF5D43D27}"/>
              </a:ext>
            </a:extLst>
          </p:cNvPr>
          <p:cNvPicPr>
            <a:picLocks noChangeAspect="1"/>
          </p:cNvPicPr>
          <p:nvPr/>
        </p:nvPicPr>
        <p:blipFill>
          <a:blip r:embed="rId2"/>
          <a:stretch>
            <a:fillRect/>
          </a:stretch>
        </p:blipFill>
        <p:spPr>
          <a:xfrm>
            <a:off x="8380607" y="338931"/>
            <a:ext cx="1956468" cy="6390088"/>
          </a:xfrm>
          <a:prstGeom prst="rect">
            <a:avLst/>
          </a:prstGeom>
        </p:spPr>
      </p:pic>
      <p:cxnSp>
        <p:nvCxnSpPr>
          <p:cNvPr id="4" name="Straight Connector 3">
            <a:extLst>
              <a:ext uri="{FF2B5EF4-FFF2-40B4-BE49-F238E27FC236}">
                <a16:creationId xmlns:a16="http://schemas.microsoft.com/office/drawing/2014/main" id="{DF9ADAE4-997C-F22C-2514-EA5BA14A0891}"/>
              </a:ext>
            </a:extLst>
          </p:cNvPr>
          <p:cNvCxnSpPr>
            <a:cxnSpLocks/>
            <a:endCxn id="2" idx="0"/>
          </p:cNvCxnSpPr>
          <p:nvPr/>
        </p:nvCxnSpPr>
        <p:spPr>
          <a:xfrm flipV="1">
            <a:off x="9358841" y="338931"/>
            <a:ext cx="0" cy="293549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AD0B164-26D1-4956-5822-415501C0AEDD}"/>
              </a:ext>
            </a:extLst>
          </p:cNvPr>
          <p:cNvCxnSpPr>
            <a:cxnSpLocks/>
            <a:stCxn id="17" idx="2"/>
          </p:cNvCxnSpPr>
          <p:nvPr/>
        </p:nvCxnSpPr>
        <p:spPr>
          <a:xfrm>
            <a:off x="7157624" y="103477"/>
            <a:ext cx="2201215" cy="255710"/>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4CD55F75-2B7D-621C-7FD5-A32221A289DC}"/>
              </a:ext>
            </a:extLst>
          </p:cNvPr>
          <p:cNvGrpSpPr/>
          <p:nvPr/>
        </p:nvGrpSpPr>
        <p:grpSpPr>
          <a:xfrm rot="379785">
            <a:off x="7149910" y="-82734"/>
            <a:ext cx="2180748" cy="631822"/>
            <a:chOff x="6688976" y="577438"/>
            <a:chExt cx="2180748" cy="631822"/>
          </a:xfrm>
        </p:grpSpPr>
        <p:sp>
          <p:nvSpPr>
            <p:cNvPr id="15" name="Arc 14">
              <a:extLst>
                <a:ext uri="{FF2B5EF4-FFF2-40B4-BE49-F238E27FC236}">
                  <a16:creationId xmlns:a16="http://schemas.microsoft.com/office/drawing/2014/main" id="{54728FF2-B284-5184-4726-3EC2E6827ABB}"/>
                </a:ext>
              </a:extLst>
            </p:cNvPr>
            <p:cNvSpPr/>
            <p:nvPr/>
          </p:nvSpPr>
          <p:spPr>
            <a:xfrm rot="5400000">
              <a:off x="8196327" y="535863"/>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7B5D5298-849F-FC79-B2FB-B5689BE0BED7}"/>
                </a:ext>
              </a:extLst>
            </p:cNvPr>
            <p:cNvSpPr/>
            <p:nvPr/>
          </p:nvSpPr>
          <p:spPr>
            <a:xfrm rot="5400000">
              <a:off x="7472549" y="522350"/>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227A8516-5FA9-810C-5181-4F45BB2C1C25}"/>
                </a:ext>
              </a:extLst>
            </p:cNvPr>
            <p:cNvSpPr/>
            <p:nvPr/>
          </p:nvSpPr>
          <p:spPr>
            <a:xfrm rot="5400000">
              <a:off x="6744064" y="522351"/>
              <a:ext cx="618309" cy="728485"/>
            </a:xfrm>
            <a:prstGeom prst="arc">
              <a:avLst>
                <a:gd name="adj1" fmla="val 16200000"/>
                <a:gd name="adj2" fmla="val 542633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96959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950CF-0B5F-C5C9-C38A-73F974CA502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C2EA4C-748A-BC4B-0A9E-DFB90CA6420F}"/>
              </a:ext>
            </a:extLst>
          </p:cNvPr>
          <p:cNvSpPr>
            <a:spLocks noGrp="1"/>
          </p:cNvSpPr>
          <p:nvPr>
            <p:ph sz="quarter" idx="10"/>
          </p:nvPr>
        </p:nvSpPr>
        <p:spPr>
          <a:xfrm>
            <a:off x="79343" y="975064"/>
            <a:ext cx="7152858" cy="5337495"/>
          </a:xfrm>
        </p:spPr>
        <p:txBody>
          <a:bodyPr/>
          <a:lstStyle/>
          <a:p>
            <a:pPr marL="342900" indent="-342900">
              <a:buFont typeface="Arial" panose="020B0604020202020204" pitchFamily="34" charset="0"/>
              <a:buChar char="•"/>
            </a:pPr>
            <a:r>
              <a:rPr lang="en-US" dirty="0"/>
              <a:t>Project is very optimistic regarding debris management aspect of the bubbler in addition to the cooling effects.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Plan to deploy second bubbler near Lomo’s south fish ladder exit on bubbler 1 testing day.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Temperature strings and TDG sensors will be implemented near each bubbler at both projects to determine bubbler effectiveness, monitor ladder deltas and ensure air is not getting into the diffuser intakes or ladders.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Bubbler for Oregon Shore ladder at McNary also.</a:t>
            </a:r>
          </a:p>
          <a:p>
            <a:pPr marL="569913" lvl="1" indent="-342900">
              <a:buFont typeface="Arial" panose="020B0604020202020204" pitchFamily="34" charset="0"/>
              <a:buChar char="•"/>
            </a:pPr>
            <a:r>
              <a:rPr lang="en-US" dirty="0"/>
              <a:t>Lower Monumental modeling and monitoring will be primary investigation site. McNary currently anticipated to be ladder temp only observation, but looking for feedback.</a:t>
            </a:r>
          </a:p>
          <a:p>
            <a:pPr marL="342900" indent="-342900">
              <a:buFont typeface="Arial" panose="020B0604020202020204" pitchFamily="34" charset="0"/>
              <a:buChar char="•"/>
            </a:pPr>
            <a:endParaRPr lang="en-US" dirty="0"/>
          </a:p>
          <a:p>
            <a:endParaRPr lang="en-US" dirty="0"/>
          </a:p>
          <a:p>
            <a:endParaRPr lang="en-US" dirty="0"/>
          </a:p>
        </p:txBody>
      </p:sp>
      <p:sp>
        <p:nvSpPr>
          <p:cNvPr id="7" name="Title 6">
            <a:extLst>
              <a:ext uri="{FF2B5EF4-FFF2-40B4-BE49-F238E27FC236}">
                <a16:creationId xmlns:a16="http://schemas.microsoft.com/office/drawing/2014/main" id="{C439282B-F982-52AC-0E3C-46E954D5B60B}"/>
              </a:ext>
            </a:extLst>
          </p:cNvPr>
          <p:cNvSpPr>
            <a:spLocks noGrp="1"/>
          </p:cNvSpPr>
          <p:nvPr>
            <p:ph type="title"/>
          </p:nvPr>
        </p:nvSpPr>
        <p:spPr/>
        <p:txBody>
          <a:bodyPr/>
          <a:lstStyle/>
          <a:p>
            <a:r>
              <a:rPr lang="en-US" dirty="0"/>
              <a:t>Prototyping Cont’d</a:t>
            </a:r>
          </a:p>
        </p:txBody>
      </p:sp>
      <p:pic>
        <p:nvPicPr>
          <p:cNvPr id="5" name="Picture 4">
            <a:extLst>
              <a:ext uri="{FF2B5EF4-FFF2-40B4-BE49-F238E27FC236}">
                <a16:creationId xmlns:a16="http://schemas.microsoft.com/office/drawing/2014/main" id="{27B727D6-ED37-B4BE-C47D-8A9AF833EBBC}"/>
              </a:ext>
            </a:extLst>
          </p:cNvPr>
          <p:cNvPicPr>
            <a:picLocks noChangeAspect="1"/>
          </p:cNvPicPr>
          <p:nvPr/>
        </p:nvPicPr>
        <p:blipFill>
          <a:blip r:embed="rId2"/>
          <a:stretch>
            <a:fillRect/>
          </a:stretch>
        </p:blipFill>
        <p:spPr>
          <a:xfrm>
            <a:off x="7235647" y="633583"/>
            <a:ext cx="4638777" cy="2465826"/>
          </a:xfrm>
          <a:prstGeom prst="rect">
            <a:avLst/>
          </a:prstGeom>
        </p:spPr>
      </p:pic>
      <p:pic>
        <p:nvPicPr>
          <p:cNvPr id="10" name="Picture 9">
            <a:extLst>
              <a:ext uri="{FF2B5EF4-FFF2-40B4-BE49-F238E27FC236}">
                <a16:creationId xmlns:a16="http://schemas.microsoft.com/office/drawing/2014/main" id="{5A72C9A0-5D3E-A423-6CF1-A82B9A76B0AB}"/>
              </a:ext>
            </a:extLst>
          </p:cNvPr>
          <p:cNvPicPr>
            <a:picLocks noChangeAspect="1"/>
          </p:cNvPicPr>
          <p:nvPr/>
        </p:nvPicPr>
        <p:blipFill>
          <a:blip r:embed="rId3"/>
          <a:stretch>
            <a:fillRect/>
          </a:stretch>
        </p:blipFill>
        <p:spPr>
          <a:xfrm>
            <a:off x="7122258" y="3353912"/>
            <a:ext cx="4039572" cy="2958647"/>
          </a:xfrm>
          <a:prstGeom prst="rect">
            <a:avLst/>
          </a:prstGeom>
        </p:spPr>
      </p:pic>
      <p:cxnSp>
        <p:nvCxnSpPr>
          <p:cNvPr id="2" name="Straight Arrow Connector 1">
            <a:extLst>
              <a:ext uri="{FF2B5EF4-FFF2-40B4-BE49-F238E27FC236}">
                <a16:creationId xmlns:a16="http://schemas.microsoft.com/office/drawing/2014/main" id="{13BC9EB7-AFD7-D5EA-B815-9F29BE9A83C3}"/>
              </a:ext>
            </a:extLst>
          </p:cNvPr>
          <p:cNvCxnSpPr>
            <a:cxnSpLocks/>
          </p:cNvCxnSpPr>
          <p:nvPr/>
        </p:nvCxnSpPr>
        <p:spPr>
          <a:xfrm>
            <a:off x="8391966" y="1807062"/>
            <a:ext cx="449034" cy="32446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9E41C47F-FB5B-C5FD-7A75-EDB5FDD6A288}"/>
              </a:ext>
            </a:extLst>
          </p:cNvPr>
          <p:cNvSpPr txBox="1"/>
          <p:nvPr/>
        </p:nvSpPr>
        <p:spPr>
          <a:xfrm>
            <a:off x="7596621" y="1607007"/>
            <a:ext cx="795345" cy="400110"/>
          </a:xfrm>
          <a:prstGeom prst="rect">
            <a:avLst/>
          </a:prstGeom>
          <a:solidFill>
            <a:schemeClr val="tx1">
              <a:lumMod val="10000"/>
              <a:lumOff val="90000"/>
            </a:schemeClr>
          </a:solidFill>
        </p:spPr>
        <p:txBody>
          <a:bodyPr wrap="square" rtlCol="0">
            <a:spAutoFit/>
          </a:bodyPr>
          <a:lstStyle/>
          <a:p>
            <a:pPr algn="ctr"/>
            <a:r>
              <a:rPr lang="en-US" sz="1000" dirty="0"/>
              <a:t>1</a:t>
            </a:r>
            <a:r>
              <a:rPr lang="en-US" sz="1000" baseline="30000" dirty="0"/>
              <a:t>st</a:t>
            </a:r>
            <a:r>
              <a:rPr lang="en-US" sz="1000" dirty="0"/>
              <a:t> Bubbler Location</a:t>
            </a:r>
          </a:p>
        </p:txBody>
      </p:sp>
      <p:cxnSp>
        <p:nvCxnSpPr>
          <p:cNvPr id="11" name="Straight Arrow Connector 10">
            <a:extLst>
              <a:ext uri="{FF2B5EF4-FFF2-40B4-BE49-F238E27FC236}">
                <a16:creationId xmlns:a16="http://schemas.microsoft.com/office/drawing/2014/main" id="{DFF7F329-4FDE-377C-5615-BB6D61F18923}"/>
              </a:ext>
            </a:extLst>
          </p:cNvPr>
          <p:cNvCxnSpPr>
            <a:cxnSpLocks/>
          </p:cNvCxnSpPr>
          <p:nvPr/>
        </p:nvCxnSpPr>
        <p:spPr>
          <a:xfrm flipH="1" flipV="1">
            <a:off x="8320401" y="5003304"/>
            <a:ext cx="362044" cy="32150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8E1C94B3-1A84-A4F5-B885-E5133A6215DB}"/>
              </a:ext>
            </a:extLst>
          </p:cNvPr>
          <p:cNvSpPr txBox="1"/>
          <p:nvPr/>
        </p:nvSpPr>
        <p:spPr>
          <a:xfrm>
            <a:off x="8256208" y="5324813"/>
            <a:ext cx="852475" cy="400110"/>
          </a:xfrm>
          <a:prstGeom prst="rect">
            <a:avLst/>
          </a:prstGeom>
          <a:solidFill>
            <a:schemeClr val="tx1">
              <a:lumMod val="10000"/>
              <a:lumOff val="90000"/>
            </a:schemeClr>
          </a:solidFill>
        </p:spPr>
        <p:txBody>
          <a:bodyPr wrap="square" rtlCol="0">
            <a:spAutoFit/>
          </a:bodyPr>
          <a:lstStyle/>
          <a:p>
            <a:pPr algn="ctr"/>
            <a:r>
              <a:rPr lang="en-US" sz="1000" dirty="0"/>
              <a:t>2</a:t>
            </a:r>
            <a:r>
              <a:rPr lang="en-US" sz="1000" baseline="30000" dirty="0"/>
              <a:t>nd</a:t>
            </a:r>
            <a:r>
              <a:rPr lang="en-US" sz="1000" dirty="0"/>
              <a:t> Bubbler Location*</a:t>
            </a:r>
          </a:p>
        </p:txBody>
      </p:sp>
      <p:cxnSp>
        <p:nvCxnSpPr>
          <p:cNvPr id="16" name="Straight Arrow Connector 15">
            <a:extLst>
              <a:ext uri="{FF2B5EF4-FFF2-40B4-BE49-F238E27FC236}">
                <a16:creationId xmlns:a16="http://schemas.microsoft.com/office/drawing/2014/main" id="{6E854D6C-0209-873B-9363-E5030CA615F6}"/>
              </a:ext>
            </a:extLst>
          </p:cNvPr>
          <p:cNvCxnSpPr>
            <a:cxnSpLocks/>
          </p:cNvCxnSpPr>
          <p:nvPr/>
        </p:nvCxnSpPr>
        <p:spPr>
          <a:xfrm>
            <a:off x="9248329" y="1518307"/>
            <a:ext cx="244838"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8910F2A0-ABDE-CFC5-7015-9F8DC2F5AA79}"/>
              </a:ext>
            </a:extLst>
          </p:cNvPr>
          <p:cNvSpPr txBox="1"/>
          <p:nvPr/>
        </p:nvSpPr>
        <p:spPr>
          <a:xfrm>
            <a:off x="8874885" y="1118197"/>
            <a:ext cx="795345" cy="400110"/>
          </a:xfrm>
          <a:prstGeom prst="rect">
            <a:avLst/>
          </a:prstGeom>
          <a:solidFill>
            <a:schemeClr val="tx1">
              <a:lumMod val="10000"/>
              <a:lumOff val="90000"/>
            </a:schemeClr>
          </a:solidFill>
        </p:spPr>
        <p:txBody>
          <a:bodyPr wrap="square" rtlCol="0">
            <a:spAutoFit/>
          </a:bodyPr>
          <a:lstStyle/>
          <a:p>
            <a:pPr algn="ctr"/>
            <a:r>
              <a:rPr lang="en-US" sz="1000" dirty="0"/>
              <a:t>N Diffuser Intake</a:t>
            </a:r>
          </a:p>
        </p:txBody>
      </p:sp>
      <p:cxnSp>
        <p:nvCxnSpPr>
          <p:cNvPr id="19" name="Straight Arrow Connector 18">
            <a:extLst>
              <a:ext uri="{FF2B5EF4-FFF2-40B4-BE49-F238E27FC236}">
                <a16:creationId xmlns:a16="http://schemas.microsoft.com/office/drawing/2014/main" id="{F6AE24C6-85B5-276B-D882-19EA39562F91}"/>
              </a:ext>
            </a:extLst>
          </p:cNvPr>
          <p:cNvCxnSpPr>
            <a:cxnSpLocks/>
          </p:cNvCxnSpPr>
          <p:nvPr/>
        </p:nvCxnSpPr>
        <p:spPr>
          <a:xfrm flipH="1">
            <a:off x="10732650" y="1515466"/>
            <a:ext cx="524493"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A30EF5F2-4B04-5957-C72A-7F4319844FAF}"/>
              </a:ext>
            </a:extLst>
          </p:cNvPr>
          <p:cNvSpPr txBox="1"/>
          <p:nvPr/>
        </p:nvSpPr>
        <p:spPr>
          <a:xfrm>
            <a:off x="10904959" y="1115356"/>
            <a:ext cx="704368" cy="400110"/>
          </a:xfrm>
          <a:prstGeom prst="rect">
            <a:avLst/>
          </a:prstGeom>
          <a:solidFill>
            <a:schemeClr val="tx1">
              <a:lumMod val="10000"/>
              <a:lumOff val="90000"/>
            </a:schemeClr>
          </a:solidFill>
        </p:spPr>
        <p:txBody>
          <a:bodyPr wrap="square" rtlCol="0">
            <a:spAutoFit/>
          </a:bodyPr>
          <a:lstStyle/>
          <a:p>
            <a:pPr algn="ctr"/>
            <a:r>
              <a:rPr lang="en-US" sz="1000" dirty="0"/>
              <a:t>N Ladder Exit</a:t>
            </a:r>
          </a:p>
        </p:txBody>
      </p:sp>
      <p:cxnSp>
        <p:nvCxnSpPr>
          <p:cNvPr id="21" name="Straight Arrow Connector 20">
            <a:extLst>
              <a:ext uri="{FF2B5EF4-FFF2-40B4-BE49-F238E27FC236}">
                <a16:creationId xmlns:a16="http://schemas.microsoft.com/office/drawing/2014/main" id="{ADB669FB-38EF-DA89-8039-402538DF6E17}"/>
              </a:ext>
            </a:extLst>
          </p:cNvPr>
          <p:cNvCxnSpPr>
            <a:cxnSpLocks/>
            <a:stCxn id="22" idx="3"/>
          </p:cNvCxnSpPr>
          <p:nvPr/>
        </p:nvCxnSpPr>
        <p:spPr>
          <a:xfrm flipV="1">
            <a:off x="10092254" y="2409146"/>
            <a:ext cx="469484" cy="36770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A77D0776-3DDB-EB71-38BB-5E88A363F257}"/>
              </a:ext>
            </a:extLst>
          </p:cNvPr>
          <p:cNvSpPr txBox="1"/>
          <p:nvPr/>
        </p:nvSpPr>
        <p:spPr>
          <a:xfrm>
            <a:off x="9473973" y="2653742"/>
            <a:ext cx="618281" cy="246221"/>
          </a:xfrm>
          <a:prstGeom prst="rect">
            <a:avLst/>
          </a:prstGeom>
          <a:solidFill>
            <a:schemeClr val="tx1">
              <a:lumMod val="10000"/>
              <a:lumOff val="90000"/>
            </a:schemeClr>
          </a:solidFill>
        </p:spPr>
        <p:txBody>
          <a:bodyPr wrap="square" rtlCol="0">
            <a:spAutoFit/>
          </a:bodyPr>
          <a:lstStyle/>
          <a:p>
            <a:pPr algn="ctr"/>
            <a:r>
              <a:rPr lang="en-US" sz="1000" dirty="0"/>
              <a:t>Debris</a:t>
            </a:r>
          </a:p>
        </p:txBody>
      </p:sp>
      <p:cxnSp>
        <p:nvCxnSpPr>
          <p:cNvPr id="25" name="Straight Arrow Connector 24">
            <a:extLst>
              <a:ext uri="{FF2B5EF4-FFF2-40B4-BE49-F238E27FC236}">
                <a16:creationId xmlns:a16="http://schemas.microsoft.com/office/drawing/2014/main" id="{B2427745-FC80-EF42-2F6E-4FB3F8A013E6}"/>
              </a:ext>
            </a:extLst>
          </p:cNvPr>
          <p:cNvCxnSpPr>
            <a:cxnSpLocks/>
            <a:stCxn id="22" idx="1"/>
          </p:cNvCxnSpPr>
          <p:nvPr/>
        </p:nvCxnSpPr>
        <p:spPr>
          <a:xfrm flipH="1" flipV="1">
            <a:off x="9004489" y="2470701"/>
            <a:ext cx="469484" cy="30615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6412A348-0F36-70F2-4885-8F4517EE7771}"/>
              </a:ext>
            </a:extLst>
          </p:cNvPr>
          <p:cNvCxnSpPr>
            <a:cxnSpLocks/>
            <a:stCxn id="33" idx="3"/>
          </p:cNvCxnSpPr>
          <p:nvPr/>
        </p:nvCxnSpPr>
        <p:spPr>
          <a:xfrm flipV="1">
            <a:off x="9954349" y="4531774"/>
            <a:ext cx="395558" cy="34842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FD560D68-7700-3179-F72F-E78ADCDD2125}"/>
              </a:ext>
            </a:extLst>
          </p:cNvPr>
          <p:cNvSpPr txBox="1"/>
          <p:nvPr/>
        </p:nvSpPr>
        <p:spPr>
          <a:xfrm>
            <a:off x="9336068" y="4757083"/>
            <a:ext cx="618281" cy="246221"/>
          </a:xfrm>
          <a:prstGeom prst="rect">
            <a:avLst/>
          </a:prstGeom>
          <a:solidFill>
            <a:schemeClr val="tx1">
              <a:lumMod val="10000"/>
              <a:lumOff val="90000"/>
            </a:schemeClr>
          </a:solidFill>
        </p:spPr>
        <p:txBody>
          <a:bodyPr wrap="square" rtlCol="0">
            <a:spAutoFit/>
          </a:bodyPr>
          <a:lstStyle/>
          <a:p>
            <a:pPr algn="ctr"/>
            <a:r>
              <a:rPr lang="en-US" sz="1000" dirty="0"/>
              <a:t>Debris</a:t>
            </a:r>
          </a:p>
        </p:txBody>
      </p:sp>
      <p:cxnSp>
        <p:nvCxnSpPr>
          <p:cNvPr id="34" name="Straight Arrow Connector 33">
            <a:extLst>
              <a:ext uri="{FF2B5EF4-FFF2-40B4-BE49-F238E27FC236}">
                <a16:creationId xmlns:a16="http://schemas.microsoft.com/office/drawing/2014/main" id="{EF434EC7-AF8A-E9EF-BA87-347B2F1288CA}"/>
              </a:ext>
            </a:extLst>
          </p:cNvPr>
          <p:cNvCxnSpPr>
            <a:cxnSpLocks/>
            <a:stCxn id="33" idx="1"/>
          </p:cNvCxnSpPr>
          <p:nvPr/>
        </p:nvCxnSpPr>
        <p:spPr>
          <a:xfrm flipH="1" flipV="1">
            <a:off x="8866584" y="4574042"/>
            <a:ext cx="469484" cy="306152"/>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F2131871-CB27-8AEC-26C2-B8E695CC12C3}"/>
              </a:ext>
            </a:extLst>
          </p:cNvPr>
          <p:cNvCxnSpPr>
            <a:cxnSpLocks/>
          </p:cNvCxnSpPr>
          <p:nvPr/>
        </p:nvCxnSpPr>
        <p:spPr>
          <a:xfrm>
            <a:off x="7559012" y="4226298"/>
            <a:ext cx="166924" cy="47496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38" name="TextBox 37">
            <a:extLst>
              <a:ext uri="{FF2B5EF4-FFF2-40B4-BE49-F238E27FC236}">
                <a16:creationId xmlns:a16="http://schemas.microsoft.com/office/drawing/2014/main" id="{ABB36DC2-985E-9AB3-6002-9B3A5F281CC7}"/>
              </a:ext>
            </a:extLst>
          </p:cNvPr>
          <p:cNvSpPr txBox="1"/>
          <p:nvPr/>
        </p:nvSpPr>
        <p:spPr>
          <a:xfrm>
            <a:off x="7205844" y="3826188"/>
            <a:ext cx="795345" cy="400110"/>
          </a:xfrm>
          <a:prstGeom prst="rect">
            <a:avLst/>
          </a:prstGeom>
          <a:solidFill>
            <a:schemeClr val="tx1">
              <a:lumMod val="10000"/>
              <a:lumOff val="90000"/>
            </a:schemeClr>
          </a:solidFill>
        </p:spPr>
        <p:txBody>
          <a:bodyPr wrap="square" rtlCol="0">
            <a:spAutoFit/>
          </a:bodyPr>
          <a:lstStyle/>
          <a:p>
            <a:pPr algn="ctr"/>
            <a:r>
              <a:rPr lang="en-US" sz="1000" dirty="0"/>
              <a:t>S Diffuser Intake</a:t>
            </a:r>
          </a:p>
        </p:txBody>
      </p:sp>
      <p:cxnSp>
        <p:nvCxnSpPr>
          <p:cNvPr id="40" name="Straight Arrow Connector 39">
            <a:extLst>
              <a:ext uri="{FF2B5EF4-FFF2-40B4-BE49-F238E27FC236}">
                <a16:creationId xmlns:a16="http://schemas.microsoft.com/office/drawing/2014/main" id="{79134913-4600-5A87-E993-55A6068E47E8}"/>
              </a:ext>
            </a:extLst>
          </p:cNvPr>
          <p:cNvCxnSpPr>
            <a:cxnSpLocks/>
            <a:stCxn id="41" idx="2"/>
          </p:cNvCxnSpPr>
          <p:nvPr/>
        </p:nvCxnSpPr>
        <p:spPr>
          <a:xfrm flipH="1">
            <a:off x="8066701" y="3929368"/>
            <a:ext cx="507401" cy="47233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41" name="TextBox 40">
            <a:extLst>
              <a:ext uri="{FF2B5EF4-FFF2-40B4-BE49-F238E27FC236}">
                <a16:creationId xmlns:a16="http://schemas.microsoft.com/office/drawing/2014/main" id="{DB0E8A78-3DA9-F521-762F-2CDAC7D6349D}"/>
              </a:ext>
            </a:extLst>
          </p:cNvPr>
          <p:cNvSpPr txBox="1"/>
          <p:nvPr/>
        </p:nvSpPr>
        <p:spPr>
          <a:xfrm>
            <a:off x="8221918" y="3529258"/>
            <a:ext cx="704368" cy="400110"/>
          </a:xfrm>
          <a:prstGeom prst="rect">
            <a:avLst/>
          </a:prstGeom>
          <a:solidFill>
            <a:schemeClr val="tx1">
              <a:lumMod val="10000"/>
              <a:lumOff val="90000"/>
            </a:schemeClr>
          </a:solidFill>
        </p:spPr>
        <p:txBody>
          <a:bodyPr wrap="square" rtlCol="0">
            <a:spAutoFit/>
          </a:bodyPr>
          <a:lstStyle/>
          <a:p>
            <a:pPr algn="ctr"/>
            <a:r>
              <a:rPr lang="en-US" sz="1000" dirty="0"/>
              <a:t>S Ladder Exit</a:t>
            </a:r>
          </a:p>
        </p:txBody>
      </p:sp>
      <p:sp>
        <p:nvSpPr>
          <p:cNvPr id="47" name="Oval 46">
            <a:extLst>
              <a:ext uri="{FF2B5EF4-FFF2-40B4-BE49-F238E27FC236}">
                <a16:creationId xmlns:a16="http://schemas.microsoft.com/office/drawing/2014/main" id="{CDF85133-28B2-332E-9A05-161A26E514EF}"/>
              </a:ext>
            </a:extLst>
          </p:cNvPr>
          <p:cNvSpPr/>
          <p:nvPr/>
        </p:nvSpPr>
        <p:spPr>
          <a:xfrm>
            <a:off x="8814401" y="2094264"/>
            <a:ext cx="163488" cy="141029"/>
          </a:xfrm>
          <a:prstGeom prst="ellipse">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B62C7FD-62B1-4EEC-C9AA-BBC007230282}"/>
              </a:ext>
            </a:extLst>
          </p:cNvPr>
          <p:cNvSpPr/>
          <p:nvPr/>
        </p:nvSpPr>
        <p:spPr>
          <a:xfrm>
            <a:off x="8221475" y="4906647"/>
            <a:ext cx="163488" cy="141029"/>
          </a:xfrm>
          <a:prstGeom prst="ellipse">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52E5C5CE-7768-4464-DBD4-4D571D7A5E43}"/>
              </a:ext>
            </a:extLst>
          </p:cNvPr>
          <p:cNvSpPr txBox="1"/>
          <p:nvPr/>
        </p:nvSpPr>
        <p:spPr>
          <a:xfrm>
            <a:off x="7122258" y="6312559"/>
            <a:ext cx="4039572" cy="215444"/>
          </a:xfrm>
          <a:prstGeom prst="rect">
            <a:avLst/>
          </a:prstGeom>
          <a:noFill/>
        </p:spPr>
        <p:txBody>
          <a:bodyPr wrap="square" rtlCol="0">
            <a:spAutoFit/>
          </a:bodyPr>
          <a:lstStyle/>
          <a:p>
            <a:r>
              <a:rPr lang="en-US" sz="800" dirty="0"/>
              <a:t>* Approximate location, has not been decided</a:t>
            </a:r>
          </a:p>
        </p:txBody>
      </p:sp>
    </p:spTree>
    <p:extLst>
      <p:ext uri="{BB962C8B-B14F-4D97-AF65-F5344CB8AC3E}">
        <p14:creationId xmlns:p14="http://schemas.microsoft.com/office/powerpoint/2010/main" val="274640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E0ED-58A2-2120-C6CA-D64AF8324701}"/>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E7663AD-5AAA-ADC4-44A0-1D54D45F9612}"/>
              </a:ext>
            </a:extLst>
          </p:cNvPr>
          <p:cNvSpPr>
            <a:spLocks noGrp="1"/>
          </p:cNvSpPr>
          <p:nvPr>
            <p:ph sz="quarter" idx="10"/>
          </p:nvPr>
        </p:nvSpPr>
        <p:spPr>
          <a:xfrm>
            <a:off x="266700" y="1291904"/>
            <a:ext cx="6630489" cy="5337495"/>
          </a:xfrm>
        </p:spPr>
        <p:txBody>
          <a:bodyPr/>
          <a:lstStyle/>
          <a:p>
            <a:pPr marL="342900" indent="-342900">
              <a:buFont typeface="Arial" panose="020B0604020202020204" pitchFamily="34" charset="0"/>
              <a:buChar char="•"/>
            </a:pPr>
            <a:r>
              <a:rPr lang="en-US" dirty="0"/>
              <a:t>Using the computational fluid dynamics (CFD) software, Flow-3D Hydro to model the bubbler with the goal of estimating upwell flow rates, thermal deltas and ladder exit temperatures.</a:t>
            </a:r>
          </a:p>
          <a:p>
            <a:endParaRPr lang="en-US" dirty="0"/>
          </a:p>
          <a:p>
            <a:pPr marL="342900" indent="-342900">
              <a:buFont typeface="Arial" panose="020B0604020202020204" pitchFamily="34" charset="0"/>
              <a:buChar char="•"/>
            </a:pPr>
            <a:r>
              <a:rPr lang="en-US" dirty="0"/>
              <a:t>Currently modeling </a:t>
            </a:r>
            <a:r>
              <a:rPr lang="en-US" dirty="0" err="1"/>
              <a:t>SalmoAir</a:t>
            </a:r>
            <a:r>
              <a:rPr lang="en-US" dirty="0"/>
              <a:t> diffuser tests conducted by ASME to calibrate model parameters to known physical measurements and models.</a:t>
            </a:r>
          </a:p>
          <a:p>
            <a:pPr marL="569913" lvl="1" indent="-342900">
              <a:buFont typeface="Arial" panose="020B0604020202020204" pitchFamily="34" charset="0"/>
              <a:buChar char="•"/>
            </a:pPr>
            <a:endParaRPr lang="en-US" dirty="0"/>
          </a:p>
          <a:p>
            <a:pPr marL="569913" lvl="1" indent="-342900">
              <a:buFont typeface="Arial" panose="020B0604020202020204" pitchFamily="34" charset="0"/>
              <a:buChar char="•"/>
            </a:pPr>
            <a:r>
              <a:rPr lang="en-US" dirty="0"/>
              <a:t>Close to replicating those field tests and working with developers from </a:t>
            </a:r>
            <a:r>
              <a:rPr lang="en-US" dirty="0" err="1"/>
              <a:t>FlowScience</a:t>
            </a:r>
            <a:r>
              <a:rPr lang="en-US" dirty="0"/>
              <a:t> to refine settings. </a:t>
            </a:r>
          </a:p>
        </p:txBody>
      </p:sp>
      <p:sp>
        <p:nvSpPr>
          <p:cNvPr id="7" name="Title 6">
            <a:extLst>
              <a:ext uri="{FF2B5EF4-FFF2-40B4-BE49-F238E27FC236}">
                <a16:creationId xmlns:a16="http://schemas.microsoft.com/office/drawing/2014/main" id="{ED0E69CF-4954-8AC2-82AB-DEB494CD174A}"/>
              </a:ext>
            </a:extLst>
          </p:cNvPr>
          <p:cNvSpPr>
            <a:spLocks noGrp="1"/>
          </p:cNvSpPr>
          <p:nvPr>
            <p:ph type="title"/>
          </p:nvPr>
        </p:nvSpPr>
        <p:spPr/>
        <p:txBody>
          <a:bodyPr/>
          <a:lstStyle/>
          <a:p>
            <a:r>
              <a:rPr lang="en-US" dirty="0"/>
              <a:t>CFD Evaluation</a:t>
            </a:r>
          </a:p>
        </p:txBody>
      </p:sp>
      <p:pic>
        <p:nvPicPr>
          <p:cNvPr id="5" name="Picture 4">
            <a:extLst>
              <a:ext uri="{FF2B5EF4-FFF2-40B4-BE49-F238E27FC236}">
                <a16:creationId xmlns:a16="http://schemas.microsoft.com/office/drawing/2014/main" id="{47A52C39-747B-BEC8-85CF-992B79F14E90}"/>
              </a:ext>
            </a:extLst>
          </p:cNvPr>
          <p:cNvPicPr>
            <a:picLocks noChangeAspect="1"/>
          </p:cNvPicPr>
          <p:nvPr/>
        </p:nvPicPr>
        <p:blipFill>
          <a:blip r:embed="rId2"/>
          <a:stretch>
            <a:fillRect/>
          </a:stretch>
        </p:blipFill>
        <p:spPr>
          <a:xfrm>
            <a:off x="8614354" y="1066404"/>
            <a:ext cx="3238157" cy="4079410"/>
          </a:xfrm>
          <a:prstGeom prst="rect">
            <a:avLst/>
          </a:prstGeom>
        </p:spPr>
      </p:pic>
      <p:pic>
        <p:nvPicPr>
          <p:cNvPr id="6" name="Picture 5">
            <a:extLst>
              <a:ext uri="{FF2B5EF4-FFF2-40B4-BE49-F238E27FC236}">
                <a16:creationId xmlns:a16="http://schemas.microsoft.com/office/drawing/2014/main" id="{3B7182AE-7B04-01BE-5ABE-6712994FF1B5}"/>
              </a:ext>
            </a:extLst>
          </p:cNvPr>
          <p:cNvPicPr>
            <a:picLocks noChangeAspect="1"/>
          </p:cNvPicPr>
          <p:nvPr/>
        </p:nvPicPr>
        <p:blipFill>
          <a:blip r:embed="rId3"/>
          <a:srcRect l="4690" t="6045" r="37395" b="10530"/>
          <a:stretch/>
        </p:blipFill>
        <p:spPr>
          <a:xfrm>
            <a:off x="7106195" y="3610201"/>
            <a:ext cx="2840671" cy="2390401"/>
          </a:xfrm>
          <a:prstGeom prst="rect">
            <a:avLst/>
          </a:prstGeom>
        </p:spPr>
      </p:pic>
      <p:sp>
        <p:nvSpPr>
          <p:cNvPr id="3" name="TextBox 2">
            <a:extLst>
              <a:ext uri="{FF2B5EF4-FFF2-40B4-BE49-F238E27FC236}">
                <a16:creationId xmlns:a16="http://schemas.microsoft.com/office/drawing/2014/main" id="{D6A01DAC-67C7-4FBD-8E0E-319CFF22D99D}"/>
              </a:ext>
            </a:extLst>
          </p:cNvPr>
          <p:cNvSpPr txBox="1"/>
          <p:nvPr/>
        </p:nvSpPr>
        <p:spPr>
          <a:xfrm>
            <a:off x="7161857" y="6000602"/>
            <a:ext cx="4763443" cy="600164"/>
          </a:xfrm>
          <a:prstGeom prst="rect">
            <a:avLst/>
          </a:prstGeom>
          <a:noFill/>
        </p:spPr>
        <p:txBody>
          <a:bodyPr wrap="square">
            <a:spAutoFit/>
          </a:bodyPr>
          <a:lstStyle/>
          <a:p>
            <a:pPr marL="227013" lvl="1"/>
            <a:r>
              <a:rPr lang="en-US" sz="1100" dirty="0"/>
              <a:t>Note - Simulations above have same scale, different units. Top picture is our model using Flow-3D Hydro, bottom is from ASME study using STAR-CCM+.</a:t>
            </a:r>
          </a:p>
        </p:txBody>
      </p:sp>
    </p:spTree>
    <p:extLst>
      <p:ext uri="{BB962C8B-B14F-4D97-AF65-F5344CB8AC3E}">
        <p14:creationId xmlns:p14="http://schemas.microsoft.com/office/powerpoint/2010/main" val="179022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4D0D-33F9-03DC-D3D8-708E54B3E56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B2C76A-56A2-4128-CBE0-1753A9A17044}"/>
              </a:ext>
            </a:extLst>
          </p:cNvPr>
          <p:cNvSpPr>
            <a:spLocks noGrp="1"/>
          </p:cNvSpPr>
          <p:nvPr>
            <p:ph sz="quarter" idx="10"/>
          </p:nvPr>
        </p:nvSpPr>
        <p:spPr>
          <a:xfrm>
            <a:off x="266700" y="1291904"/>
            <a:ext cx="5925094" cy="5337495"/>
          </a:xfrm>
        </p:spPr>
        <p:txBody>
          <a:bodyPr/>
          <a:lstStyle/>
          <a:p>
            <a:pPr marL="342900" indent="-342900">
              <a:buFont typeface="Arial" panose="020B0604020202020204" pitchFamily="34" charset="0"/>
              <a:buChar char="•"/>
            </a:pPr>
            <a:r>
              <a:rPr lang="en-US" dirty="0"/>
              <a:t>LOMO forebay bathymetry data.</a:t>
            </a:r>
          </a:p>
          <a:p>
            <a:pPr marL="342900" indent="-342900">
              <a:buFont typeface="Arial" panose="020B0604020202020204" pitchFamily="34" charset="0"/>
              <a:buChar char="•"/>
            </a:pPr>
            <a:endParaRPr lang="en-US" dirty="0"/>
          </a:p>
          <a:p>
            <a:pPr marL="569913" lvl="1" indent="-342900">
              <a:buFont typeface="Arial" panose="020B0604020202020204" pitchFamily="34" charset="0"/>
              <a:buChar char="•"/>
            </a:pPr>
            <a:r>
              <a:rPr lang="en-US" dirty="0"/>
              <a:t>Modeling known forebay conditions for model validation.</a:t>
            </a:r>
          </a:p>
          <a:p>
            <a:pPr marL="569913" lvl="1" indent="-342900">
              <a:buFont typeface="Arial" panose="020B0604020202020204" pitchFamily="34" charset="0"/>
              <a:buChar char="•"/>
            </a:pPr>
            <a:r>
              <a:rPr lang="en-US" dirty="0"/>
              <a:t>Next, we will model low flow conditions (35 </a:t>
            </a:r>
            <a:r>
              <a:rPr lang="en-US" dirty="0" err="1"/>
              <a:t>kcfs</a:t>
            </a:r>
            <a:r>
              <a:rPr lang="en-US" dirty="0"/>
              <a:t>) seen in July and August. </a:t>
            </a:r>
          </a:p>
          <a:p>
            <a:pPr marL="569913" lvl="1" indent="-342900">
              <a:buFont typeface="Arial" panose="020B0604020202020204" pitchFamily="34" charset="0"/>
              <a:buChar char="•"/>
            </a:pPr>
            <a:r>
              <a:rPr lang="en-US" dirty="0"/>
              <a:t>Will use these results as boundary conditions for the bubbler model to determine the anticipated flow pattern and upwell conditions the bubbler creates. </a:t>
            </a:r>
          </a:p>
          <a:p>
            <a:pPr marL="569913" lvl="1" indent="-342900">
              <a:buFont typeface="Arial" panose="020B0604020202020204" pitchFamily="34" charset="0"/>
              <a:buChar char="•"/>
            </a:pPr>
            <a:r>
              <a:rPr lang="en-US" dirty="0"/>
              <a:t>Once the bubbler model is complete, we will add stratified temperature layers to the forebay to predict ladder exit and diffuser intake temperatures.</a:t>
            </a:r>
          </a:p>
          <a:p>
            <a:pPr marL="569913" lvl="1" indent="-342900">
              <a:buFont typeface="Arial" panose="020B0604020202020204" pitchFamily="34" charset="0"/>
              <a:buChar char="•"/>
            </a:pPr>
            <a:endParaRPr lang="en-US" dirty="0"/>
          </a:p>
        </p:txBody>
      </p:sp>
      <p:sp>
        <p:nvSpPr>
          <p:cNvPr id="7" name="Title 6">
            <a:extLst>
              <a:ext uri="{FF2B5EF4-FFF2-40B4-BE49-F238E27FC236}">
                <a16:creationId xmlns:a16="http://schemas.microsoft.com/office/drawing/2014/main" id="{653A0321-9FD3-4858-5A71-4DF8F09B31F8}"/>
              </a:ext>
            </a:extLst>
          </p:cNvPr>
          <p:cNvSpPr>
            <a:spLocks noGrp="1"/>
          </p:cNvSpPr>
          <p:nvPr>
            <p:ph type="title"/>
          </p:nvPr>
        </p:nvSpPr>
        <p:spPr/>
        <p:txBody>
          <a:bodyPr/>
          <a:lstStyle/>
          <a:p>
            <a:r>
              <a:rPr lang="en-US" dirty="0"/>
              <a:t>CFD Evaluation Cont’d</a:t>
            </a:r>
          </a:p>
        </p:txBody>
      </p:sp>
      <p:grpSp>
        <p:nvGrpSpPr>
          <p:cNvPr id="4" name="Group 3">
            <a:extLst>
              <a:ext uri="{FF2B5EF4-FFF2-40B4-BE49-F238E27FC236}">
                <a16:creationId xmlns:a16="http://schemas.microsoft.com/office/drawing/2014/main" id="{370A1CD8-A6B9-5D61-273C-9762CAF34B8C}"/>
              </a:ext>
            </a:extLst>
          </p:cNvPr>
          <p:cNvGrpSpPr/>
          <p:nvPr/>
        </p:nvGrpSpPr>
        <p:grpSpPr>
          <a:xfrm>
            <a:off x="6249489" y="558207"/>
            <a:ext cx="5925094" cy="5337495"/>
            <a:chOff x="6191794" y="1079654"/>
            <a:chExt cx="5419486" cy="4628419"/>
          </a:xfrm>
        </p:grpSpPr>
        <p:grpSp>
          <p:nvGrpSpPr>
            <p:cNvPr id="2" name="Group 1">
              <a:extLst>
                <a:ext uri="{FF2B5EF4-FFF2-40B4-BE49-F238E27FC236}">
                  <a16:creationId xmlns:a16="http://schemas.microsoft.com/office/drawing/2014/main" id="{BA64DE19-E419-8D65-0812-63E8A442352B}"/>
                </a:ext>
              </a:extLst>
            </p:cNvPr>
            <p:cNvGrpSpPr/>
            <p:nvPr/>
          </p:nvGrpSpPr>
          <p:grpSpPr>
            <a:xfrm>
              <a:off x="6191794" y="1079654"/>
              <a:ext cx="5419486" cy="4628419"/>
              <a:chOff x="6191794" y="1079654"/>
              <a:chExt cx="5419486" cy="4628419"/>
            </a:xfrm>
          </p:grpSpPr>
          <p:pic>
            <p:nvPicPr>
              <p:cNvPr id="9" name="Picture 8">
                <a:extLst>
                  <a:ext uri="{FF2B5EF4-FFF2-40B4-BE49-F238E27FC236}">
                    <a16:creationId xmlns:a16="http://schemas.microsoft.com/office/drawing/2014/main" id="{9DB6FEFE-5698-C910-0266-3E1609C2B925}"/>
                  </a:ext>
                </a:extLst>
              </p:cNvPr>
              <p:cNvPicPr>
                <a:picLocks noChangeAspect="1"/>
              </p:cNvPicPr>
              <p:nvPr/>
            </p:nvPicPr>
            <p:blipFill>
              <a:blip r:embed="rId2"/>
              <a:srcRect l="2445" b="1245"/>
              <a:stretch/>
            </p:blipFill>
            <p:spPr>
              <a:xfrm>
                <a:off x="6191794" y="1510541"/>
                <a:ext cx="5419486" cy="4197532"/>
              </a:xfrm>
              <a:prstGeom prst="rect">
                <a:avLst/>
              </a:prstGeom>
            </p:spPr>
          </p:pic>
          <p:cxnSp>
            <p:nvCxnSpPr>
              <p:cNvPr id="3" name="Straight Arrow Connector 2">
                <a:extLst>
                  <a:ext uri="{FF2B5EF4-FFF2-40B4-BE49-F238E27FC236}">
                    <a16:creationId xmlns:a16="http://schemas.microsoft.com/office/drawing/2014/main" id="{16D063E4-8B94-26F6-AF41-2E75A27B75DF}"/>
                  </a:ext>
                </a:extLst>
              </p:cNvPr>
              <p:cNvCxnSpPr>
                <a:cxnSpLocks/>
              </p:cNvCxnSpPr>
              <p:nvPr/>
            </p:nvCxnSpPr>
            <p:spPr>
              <a:xfrm>
                <a:off x="8804366" y="1558834"/>
                <a:ext cx="327948" cy="60392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917AFE2C-318B-1BB7-4C44-F2F1ECA938A1}"/>
                  </a:ext>
                </a:extLst>
              </p:cNvPr>
              <p:cNvSpPr txBox="1"/>
              <p:nvPr/>
            </p:nvSpPr>
            <p:spPr>
              <a:xfrm>
                <a:off x="8374780" y="1079654"/>
                <a:ext cx="859171" cy="430887"/>
              </a:xfrm>
              <a:prstGeom prst="rect">
                <a:avLst/>
              </a:prstGeom>
              <a:noFill/>
            </p:spPr>
            <p:txBody>
              <a:bodyPr wrap="square" rtlCol="0">
                <a:spAutoFit/>
              </a:bodyPr>
              <a:lstStyle/>
              <a:p>
                <a:pPr algn="ctr"/>
                <a:r>
                  <a:rPr lang="en-US" sz="1100" dirty="0"/>
                  <a:t>1</a:t>
                </a:r>
                <a:r>
                  <a:rPr lang="en-US" sz="1100" baseline="30000" dirty="0"/>
                  <a:t>st</a:t>
                </a:r>
                <a:r>
                  <a:rPr lang="en-US" sz="1100" dirty="0"/>
                  <a:t> Bubbler Location</a:t>
                </a:r>
              </a:p>
            </p:txBody>
          </p:sp>
          <p:cxnSp>
            <p:nvCxnSpPr>
              <p:cNvPr id="11" name="Straight Arrow Connector 10">
                <a:extLst>
                  <a:ext uri="{FF2B5EF4-FFF2-40B4-BE49-F238E27FC236}">
                    <a16:creationId xmlns:a16="http://schemas.microsoft.com/office/drawing/2014/main" id="{E951830F-C3D5-D107-D270-F6A1C3078F33}"/>
                  </a:ext>
                </a:extLst>
              </p:cNvPr>
              <p:cNvCxnSpPr>
                <a:cxnSpLocks/>
              </p:cNvCxnSpPr>
              <p:nvPr/>
            </p:nvCxnSpPr>
            <p:spPr>
              <a:xfrm>
                <a:off x="7061218" y="2575635"/>
                <a:ext cx="327948" cy="60392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111EA89D-8493-FA2F-873A-AF6902870DDC}"/>
                  </a:ext>
                </a:extLst>
              </p:cNvPr>
              <p:cNvSpPr txBox="1"/>
              <p:nvPr/>
            </p:nvSpPr>
            <p:spPr>
              <a:xfrm>
                <a:off x="6572105" y="2102322"/>
                <a:ext cx="978226" cy="430887"/>
              </a:xfrm>
              <a:prstGeom prst="rect">
                <a:avLst/>
              </a:prstGeom>
              <a:noFill/>
            </p:spPr>
            <p:txBody>
              <a:bodyPr wrap="square" rtlCol="0">
                <a:spAutoFit/>
              </a:bodyPr>
              <a:lstStyle/>
              <a:p>
                <a:pPr algn="ctr"/>
                <a:r>
                  <a:rPr lang="en-US" sz="1100" dirty="0"/>
                  <a:t>2</a:t>
                </a:r>
                <a:r>
                  <a:rPr lang="en-US" sz="1100" baseline="30000" dirty="0"/>
                  <a:t>nd</a:t>
                </a:r>
                <a:r>
                  <a:rPr lang="en-US" sz="1100" dirty="0"/>
                  <a:t> Bubbler Location</a:t>
                </a:r>
              </a:p>
            </p:txBody>
          </p:sp>
        </p:grpSp>
        <p:cxnSp>
          <p:nvCxnSpPr>
            <p:cNvPr id="15" name="Straight Arrow Connector 14">
              <a:extLst>
                <a:ext uri="{FF2B5EF4-FFF2-40B4-BE49-F238E27FC236}">
                  <a16:creationId xmlns:a16="http://schemas.microsoft.com/office/drawing/2014/main" id="{EC6260A7-28BB-312B-CCE2-7EEDB3F005D5}"/>
                </a:ext>
              </a:extLst>
            </p:cNvPr>
            <p:cNvCxnSpPr>
              <a:cxnSpLocks/>
            </p:cNvCxnSpPr>
            <p:nvPr/>
          </p:nvCxnSpPr>
          <p:spPr>
            <a:xfrm flipH="1" flipV="1">
              <a:off x="9233951" y="3649925"/>
              <a:ext cx="385987" cy="413809"/>
            </a:xfrm>
            <a:prstGeom prst="straightConnector1">
              <a:avLst/>
            </a:prstGeom>
            <a:ln w="76200">
              <a:solidFill>
                <a:srgbClr val="00B0F0"/>
              </a:solidFill>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48D58DA7-49B7-1AED-8E82-63B6D9756E1D}"/>
                </a:ext>
              </a:extLst>
            </p:cNvPr>
            <p:cNvSpPr txBox="1"/>
            <p:nvPr/>
          </p:nvSpPr>
          <p:spPr>
            <a:xfrm>
              <a:off x="9426944" y="4128482"/>
              <a:ext cx="859171" cy="307777"/>
            </a:xfrm>
            <a:prstGeom prst="rect">
              <a:avLst/>
            </a:prstGeom>
            <a:noFill/>
          </p:spPr>
          <p:txBody>
            <a:bodyPr wrap="square" rtlCol="0">
              <a:spAutoFit/>
            </a:bodyPr>
            <a:lstStyle/>
            <a:p>
              <a:pPr algn="ctr"/>
              <a:r>
                <a:rPr lang="en-US" sz="1400" b="1" dirty="0">
                  <a:solidFill>
                    <a:srgbClr val="FFFFFF"/>
                  </a:solidFill>
                </a:rPr>
                <a:t>Flow</a:t>
              </a:r>
              <a:endParaRPr lang="en-US" sz="1100" b="1" dirty="0">
                <a:solidFill>
                  <a:srgbClr val="FFFFFF"/>
                </a:solidFill>
              </a:endParaRPr>
            </a:p>
          </p:txBody>
        </p:sp>
      </p:grpSp>
    </p:spTree>
    <p:extLst>
      <p:ext uri="{BB962C8B-B14F-4D97-AF65-F5344CB8AC3E}">
        <p14:creationId xmlns:p14="http://schemas.microsoft.com/office/powerpoint/2010/main" val="241206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CE552-A283-2B91-248B-9B505A2978D3}"/>
              </a:ext>
            </a:extLst>
          </p:cNvPr>
          <p:cNvSpPr>
            <a:spLocks noGrp="1"/>
          </p:cNvSpPr>
          <p:nvPr>
            <p:ph type="title"/>
          </p:nvPr>
        </p:nvSpPr>
        <p:spPr/>
        <p:txBody>
          <a:bodyPr/>
          <a:lstStyle/>
          <a:p>
            <a:r>
              <a:rPr lang="en-US" dirty="0"/>
              <a:t>Diffuser 1 Placement</a:t>
            </a:r>
          </a:p>
        </p:txBody>
      </p:sp>
      <p:sp>
        <p:nvSpPr>
          <p:cNvPr id="4" name="Footer Placeholder 3">
            <a:extLst>
              <a:ext uri="{FF2B5EF4-FFF2-40B4-BE49-F238E27FC236}">
                <a16:creationId xmlns:a16="http://schemas.microsoft.com/office/drawing/2014/main" id="{14F47B7A-2680-AEE3-EC20-EC8E1DC2D9ED}"/>
              </a:ext>
            </a:extLst>
          </p:cNvPr>
          <p:cNvSpPr>
            <a:spLocks noGrp="1"/>
          </p:cNvSpPr>
          <p:nvPr>
            <p:ph type="ftr" sz="quarter" idx="12"/>
          </p:nvPr>
        </p:nvSpPr>
        <p:spPr/>
        <p:txBody>
          <a:bodyPr/>
          <a:lstStyle/>
          <a:p>
            <a:endParaRPr lang="en-US" dirty="0"/>
          </a:p>
        </p:txBody>
      </p:sp>
      <p:pic>
        <p:nvPicPr>
          <p:cNvPr id="1028" name="Picture 4">
            <a:extLst>
              <a:ext uri="{FF2B5EF4-FFF2-40B4-BE49-F238E27FC236}">
                <a16:creationId xmlns:a16="http://schemas.microsoft.com/office/drawing/2014/main" id="{8AA2040D-9DB5-D0CB-9016-2E7E47CB5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829" y="1074224"/>
            <a:ext cx="10386814" cy="546660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DD9F699-65D0-8966-6B10-09C23C791C96}"/>
              </a:ext>
            </a:extLst>
          </p:cNvPr>
          <p:cNvCxnSpPr>
            <a:cxnSpLocks/>
            <a:stCxn id="13" idx="2"/>
          </p:cNvCxnSpPr>
          <p:nvPr/>
        </p:nvCxnSpPr>
        <p:spPr>
          <a:xfrm flipH="1">
            <a:off x="7525231" y="3055134"/>
            <a:ext cx="397673" cy="68084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7325BF64-E48A-A208-C0B6-D1C1D72BC702}"/>
              </a:ext>
            </a:extLst>
          </p:cNvPr>
          <p:cNvSpPr txBox="1"/>
          <p:nvPr/>
        </p:nvSpPr>
        <p:spPr>
          <a:xfrm>
            <a:off x="7525231" y="2655024"/>
            <a:ext cx="795345" cy="400110"/>
          </a:xfrm>
          <a:prstGeom prst="rect">
            <a:avLst/>
          </a:prstGeom>
          <a:solidFill>
            <a:schemeClr val="tx1">
              <a:lumMod val="10000"/>
              <a:lumOff val="90000"/>
            </a:schemeClr>
          </a:solidFill>
        </p:spPr>
        <p:txBody>
          <a:bodyPr wrap="square" rtlCol="0">
            <a:spAutoFit/>
          </a:bodyPr>
          <a:lstStyle/>
          <a:p>
            <a:pPr algn="ctr"/>
            <a:r>
              <a:rPr lang="en-US" sz="1000" dirty="0"/>
              <a:t>N Diffuser Intake</a:t>
            </a:r>
          </a:p>
        </p:txBody>
      </p:sp>
      <p:cxnSp>
        <p:nvCxnSpPr>
          <p:cNvPr id="14" name="Straight Arrow Connector 13">
            <a:extLst>
              <a:ext uri="{FF2B5EF4-FFF2-40B4-BE49-F238E27FC236}">
                <a16:creationId xmlns:a16="http://schemas.microsoft.com/office/drawing/2014/main" id="{0BD97EC8-15D8-64C7-173A-6582800DF600}"/>
              </a:ext>
            </a:extLst>
          </p:cNvPr>
          <p:cNvCxnSpPr>
            <a:cxnSpLocks/>
            <a:stCxn id="15" idx="2"/>
          </p:cNvCxnSpPr>
          <p:nvPr/>
        </p:nvCxnSpPr>
        <p:spPr>
          <a:xfrm flipH="1">
            <a:off x="8534400" y="3428650"/>
            <a:ext cx="532971" cy="52504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036D7CE3-4C7A-2D41-D285-6B43032DFF74}"/>
              </a:ext>
            </a:extLst>
          </p:cNvPr>
          <p:cNvSpPr txBox="1"/>
          <p:nvPr/>
        </p:nvSpPr>
        <p:spPr>
          <a:xfrm>
            <a:off x="8715187" y="3028540"/>
            <a:ext cx="704368" cy="400110"/>
          </a:xfrm>
          <a:prstGeom prst="rect">
            <a:avLst/>
          </a:prstGeom>
          <a:solidFill>
            <a:schemeClr val="tx1">
              <a:lumMod val="10000"/>
              <a:lumOff val="90000"/>
            </a:schemeClr>
          </a:solidFill>
        </p:spPr>
        <p:txBody>
          <a:bodyPr wrap="square" rtlCol="0">
            <a:spAutoFit/>
          </a:bodyPr>
          <a:lstStyle/>
          <a:p>
            <a:pPr algn="ctr"/>
            <a:r>
              <a:rPr lang="en-US" sz="1000" dirty="0"/>
              <a:t>N Ladder Exit</a:t>
            </a:r>
          </a:p>
        </p:txBody>
      </p:sp>
      <p:cxnSp>
        <p:nvCxnSpPr>
          <p:cNvPr id="19" name="Straight Arrow Connector 18">
            <a:extLst>
              <a:ext uri="{FF2B5EF4-FFF2-40B4-BE49-F238E27FC236}">
                <a16:creationId xmlns:a16="http://schemas.microsoft.com/office/drawing/2014/main" id="{58B3B5AE-D073-BD58-8C1C-9DF1A57F90B0}"/>
              </a:ext>
            </a:extLst>
          </p:cNvPr>
          <p:cNvCxnSpPr>
            <a:cxnSpLocks/>
            <a:stCxn id="20" idx="2"/>
          </p:cNvCxnSpPr>
          <p:nvPr/>
        </p:nvCxnSpPr>
        <p:spPr>
          <a:xfrm>
            <a:off x="5653149" y="3390185"/>
            <a:ext cx="651857" cy="43457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9D725750-90FB-B012-2401-13E4742E1A16}"/>
              </a:ext>
            </a:extLst>
          </p:cNvPr>
          <p:cNvSpPr txBox="1"/>
          <p:nvPr/>
        </p:nvSpPr>
        <p:spPr>
          <a:xfrm>
            <a:off x="5324913" y="2990075"/>
            <a:ext cx="656472" cy="400110"/>
          </a:xfrm>
          <a:prstGeom prst="rect">
            <a:avLst/>
          </a:prstGeom>
          <a:solidFill>
            <a:schemeClr val="tx1">
              <a:lumMod val="10000"/>
              <a:lumOff val="90000"/>
            </a:schemeClr>
          </a:solidFill>
        </p:spPr>
        <p:txBody>
          <a:bodyPr wrap="square" rtlCol="0">
            <a:spAutoFit/>
          </a:bodyPr>
          <a:lstStyle/>
          <a:p>
            <a:pPr algn="ctr"/>
            <a:r>
              <a:rPr lang="en-US" sz="1000" dirty="0"/>
              <a:t>Bubbler System</a:t>
            </a:r>
          </a:p>
        </p:txBody>
      </p:sp>
      <p:sp>
        <p:nvSpPr>
          <p:cNvPr id="2" name="TextBox 1">
            <a:extLst>
              <a:ext uri="{FF2B5EF4-FFF2-40B4-BE49-F238E27FC236}">
                <a16:creationId xmlns:a16="http://schemas.microsoft.com/office/drawing/2014/main" id="{352E4D7F-DE07-A9D5-C956-AB913BA3F4E0}"/>
              </a:ext>
            </a:extLst>
          </p:cNvPr>
          <p:cNvSpPr txBox="1"/>
          <p:nvPr/>
        </p:nvSpPr>
        <p:spPr>
          <a:xfrm rot="1456651">
            <a:off x="1610038" y="3105484"/>
            <a:ext cx="1989437" cy="646331"/>
          </a:xfrm>
          <a:prstGeom prst="rect">
            <a:avLst/>
          </a:prstGeom>
          <a:noFill/>
        </p:spPr>
        <p:txBody>
          <a:bodyPr wrap="square" rtlCol="0">
            <a:spAutoFit/>
          </a:bodyPr>
          <a:lstStyle/>
          <a:p>
            <a:r>
              <a:rPr lang="en-US" dirty="0"/>
              <a:t>Turbine Intake Not shown</a:t>
            </a:r>
          </a:p>
        </p:txBody>
      </p:sp>
    </p:spTree>
    <p:extLst>
      <p:ext uri="{BB962C8B-B14F-4D97-AF65-F5344CB8AC3E}">
        <p14:creationId xmlns:p14="http://schemas.microsoft.com/office/powerpoint/2010/main" val="27032261"/>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F824B26B40ED4AA537F5FB8CC2A044" ma:contentTypeVersion="6" ma:contentTypeDescription="Create a new document." ma:contentTypeScope="" ma:versionID="edc1f4a488a0cc3859fea43bb5c1ab7a">
  <xsd:schema xmlns:xsd="http://www.w3.org/2001/XMLSchema" xmlns:xs="http://www.w3.org/2001/XMLSchema" xmlns:p="http://schemas.microsoft.com/office/2006/metadata/properties" xmlns:ns2="a3f05e99-816d-4f45-ac04-10fdc841c3cd" xmlns:ns3="4d82167c-253b-4382-ba4a-1b48878b357d" targetNamespace="http://schemas.microsoft.com/office/2006/metadata/properties" ma:root="true" ma:fieldsID="e4bef1b983ad89b64c90f4d7f716d92f" ns2:_="" ns3:_="">
    <xsd:import namespace="a3f05e99-816d-4f45-ac04-10fdc841c3cd"/>
    <xsd:import namespace="4d82167c-253b-4382-ba4a-1b48878b357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f05e99-816d-4f45-ac04-10fdc841c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82167c-253b-4382-ba4a-1b48878b357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dcmitype/"/>
    <ds:schemaRef ds:uri="http://schemas.openxmlformats.org/package/2006/metadata/core-properties"/>
    <ds:schemaRef ds:uri="2633a506-4674-47af-b059-01ee0fea0872"/>
    <ds:schemaRef ds:uri="http://www.w3.org/XML/1998/namespace"/>
  </ds:schemaRefs>
</ds:datastoreItem>
</file>

<file path=customXml/itemProps3.xml><?xml version="1.0" encoding="utf-8"?>
<ds:datastoreItem xmlns:ds="http://schemas.openxmlformats.org/officeDocument/2006/customXml" ds:itemID="{D42ECA8F-A1C4-45F4-A770-DB5D1484874F}"/>
</file>

<file path=docProps/app.xml><?xml version="1.0" encoding="utf-8"?>
<Properties xmlns="http://schemas.openxmlformats.org/officeDocument/2006/extended-properties" xmlns:vt="http://schemas.openxmlformats.org/officeDocument/2006/docPropsVTypes">
  <Template/>
  <TotalTime>17832</TotalTime>
  <Words>581</Words>
  <Application>Microsoft Office PowerPoint</Application>
  <PresentationFormat>Widescreen</PresentationFormat>
  <Paragraphs>70</Paragraphs>
  <Slides>8</Slides>
  <Notes>0</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8</vt:i4>
      </vt:variant>
    </vt:vector>
  </HeadingPairs>
  <TitlesOfParts>
    <vt:vector size="18" baseType="lpstr">
      <vt:lpstr>Arial</vt:lpstr>
      <vt:lpstr>Calibri</vt:lpstr>
      <vt:lpstr>Courier New</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LOMO Ladder cooling</vt:lpstr>
      <vt:lpstr>Overview</vt:lpstr>
      <vt:lpstr>The Bubbler</vt:lpstr>
      <vt:lpstr>Prototyping</vt:lpstr>
      <vt:lpstr>Prototyping Cont’d</vt:lpstr>
      <vt:lpstr>CFD Evaluation</vt:lpstr>
      <vt:lpstr>CFD Evaluation Cont’d</vt:lpstr>
      <vt:lpstr>Diffuser 1 Placement</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Winegar, Brock A CIV NWW</cp:lastModifiedBy>
  <cp:revision>501</cp:revision>
  <dcterms:created xsi:type="dcterms:W3CDTF">2017-02-20T05:10:01Z</dcterms:created>
  <dcterms:modified xsi:type="dcterms:W3CDTF">2026-01-08T20:55:20Z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0x0101003CF824B26B40ED4AA537F5FB8CC2A044</vt:lpwstr>
  </property>
</Properties>
</file>