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10" r:id="rId2"/>
    <p:sldMasterId id="2147483728" r:id="rId3"/>
    <p:sldMasterId id="2147483752" r:id="rId4"/>
  </p:sldMasterIdLst>
  <p:notesMasterIdLst>
    <p:notesMasterId r:id="rId24"/>
  </p:notesMasterIdLst>
  <p:handoutMasterIdLst>
    <p:handoutMasterId r:id="rId25"/>
  </p:handoutMasterIdLst>
  <p:sldIdLst>
    <p:sldId id="256" r:id="rId5"/>
    <p:sldId id="283" r:id="rId6"/>
    <p:sldId id="257" r:id="rId7"/>
    <p:sldId id="268" r:id="rId8"/>
    <p:sldId id="269" r:id="rId9"/>
    <p:sldId id="270" r:id="rId10"/>
    <p:sldId id="272" r:id="rId11"/>
    <p:sldId id="273" r:id="rId12"/>
    <p:sldId id="274" r:id="rId13"/>
    <p:sldId id="271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4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7276"/>
    <a:srgbClr val="D57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210" y="-192"/>
      </p:cViewPr>
      <p:guideLst>
        <p:guide orient="horz" pos="866"/>
        <p:guide orient="horz" pos="3889"/>
        <p:guide orient="horz" pos="2381"/>
        <p:guide orient="horz" pos="1622"/>
        <p:guide orient="horz" pos="3138"/>
        <p:guide pos="2880"/>
        <p:guide pos="287"/>
        <p:guide pos="5473"/>
        <p:guide pos="1586"/>
        <p:guide pos="417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583432334116129"/>
          <c:y val="5.1400439430848259E-2"/>
          <c:w val="0.6113951256982908"/>
          <c:h val="0.61533232747104216"/>
        </c:manualLayout>
      </c:layout>
      <c:scatterChart>
        <c:scatterStyle val="smoothMarker"/>
        <c:varyColors val="0"/>
        <c:ser>
          <c:idx val="0"/>
          <c:order val="0"/>
          <c:tx>
            <c:strRef>
              <c:f>turbidity_00851_20140910!$B$1</c:f>
              <c:strCache>
                <c:ptCount val="1"/>
                <c:pt idx="0">
                  <c:v>Turbidity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xVal>
            <c:numRef>
              <c:f>turbidity_00851_20140910!$A$2:$A$384</c:f>
              <c:numCache>
                <c:formatCode>m/d/yyyy</c:formatCode>
                <c:ptCount val="383"/>
                <c:pt idx="0">
                  <c:v>41730</c:v>
                </c:pt>
                <c:pt idx="1">
                  <c:v>41731</c:v>
                </c:pt>
                <c:pt idx="2">
                  <c:v>41732</c:v>
                </c:pt>
                <c:pt idx="3">
                  <c:v>41733</c:v>
                </c:pt>
                <c:pt idx="4">
                  <c:v>41734</c:v>
                </c:pt>
                <c:pt idx="5">
                  <c:v>41735</c:v>
                </c:pt>
                <c:pt idx="6">
                  <c:v>41736</c:v>
                </c:pt>
                <c:pt idx="7">
                  <c:v>41737</c:v>
                </c:pt>
                <c:pt idx="8">
                  <c:v>41738</c:v>
                </c:pt>
                <c:pt idx="9">
                  <c:v>41739</c:v>
                </c:pt>
                <c:pt idx="10">
                  <c:v>41740</c:v>
                </c:pt>
                <c:pt idx="11">
                  <c:v>41741</c:v>
                </c:pt>
                <c:pt idx="12">
                  <c:v>41742</c:v>
                </c:pt>
                <c:pt idx="13">
                  <c:v>41743</c:v>
                </c:pt>
                <c:pt idx="14">
                  <c:v>41744</c:v>
                </c:pt>
                <c:pt idx="15">
                  <c:v>41745</c:v>
                </c:pt>
                <c:pt idx="16">
                  <c:v>41746</c:v>
                </c:pt>
                <c:pt idx="17">
                  <c:v>41747</c:v>
                </c:pt>
                <c:pt idx="18">
                  <c:v>41748</c:v>
                </c:pt>
                <c:pt idx="19">
                  <c:v>41749</c:v>
                </c:pt>
                <c:pt idx="20">
                  <c:v>41750</c:v>
                </c:pt>
                <c:pt idx="21">
                  <c:v>41751</c:v>
                </c:pt>
                <c:pt idx="22">
                  <c:v>41752</c:v>
                </c:pt>
                <c:pt idx="23">
                  <c:v>41753</c:v>
                </c:pt>
                <c:pt idx="24">
                  <c:v>41754</c:v>
                </c:pt>
                <c:pt idx="25">
                  <c:v>41755</c:v>
                </c:pt>
                <c:pt idx="26">
                  <c:v>41756</c:v>
                </c:pt>
                <c:pt idx="27">
                  <c:v>41757</c:v>
                </c:pt>
                <c:pt idx="28">
                  <c:v>41758</c:v>
                </c:pt>
                <c:pt idx="29">
                  <c:v>41759</c:v>
                </c:pt>
                <c:pt idx="30">
                  <c:v>41760</c:v>
                </c:pt>
                <c:pt idx="31">
                  <c:v>41761</c:v>
                </c:pt>
                <c:pt idx="32">
                  <c:v>41762</c:v>
                </c:pt>
                <c:pt idx="33">
                  <c:v>41763</c:v>
                </c:pt>
                <c:pt idx="34">
                  <c:v>41764</c:v>
                </c:pt>
                <c:pt idx="35">
                  <c:v>41765</c:v>
                </c:pt>
                <c:pt idx="36">
                  <c:v>41766</c:v>
                </c:pt>
                <c:pt idx="37">
                  <c:v>41767</c:v>
                </c:pt>
                <c:pt idx="38">
                  <c:v>41768</c:v>
                </c:pt>
                <c:pt idx="39">
                  <c:v>41769</c:v>
                </c:pt>
                <c:pt idx="40">
                  <c:v>41770</c:v>
                </c:pt>
                <c:pt idx="41">
                  <c:v>41771</c:v>
                </c:pt>
                <c:pt idx="42">
                  <c:v>41772</c:v>
                </c:pt>
                <c:pt idx="43">
                  <c:v>41773</c:v>
                </c:pt>
                <c:pt idx="44">
                  <c:v>41774</c:v>
                </c:pt>
                <c:pt idx="45">
                  <c:v>41775</c:v>
                </c:pt>
                <c:pt idx="46">
                  <c:v>41776</c:v>
                </c:pt>
                <c:pt idx="47">
                  <c:v>41777</c:v>
                </c:pt>
                <c:pt idx="48">
                  <c:v>41778</c:v>
                </c:pt>
                <c:pt idx="49">
                  <c:v>41779</c:v>
                </c:pt>
                <c:pt idx="50">
                  <c:v>41780</c:v>
                </c:pt>
                <c:pt idx="51">
                  <c:v>41781</c:v>
                </c:pt>
                <c:pt idx="52">
                  <c:v>41782</c:v>
                </c:pt>
                <c:pt idx="53">
                  <c:v>41783</c:v>
                </c:pt>
                <c:pt idx="54">
                  <c:v>41784</c:v>
                </c:pt>
                <c:pt idx="55">
                  <c:v>41785</c:v>
                </c:pt>
                <c:pt idx="56">
                  <c:v>41786</c:v>
                </c:pt>
                <c:pt idx="57">
                  <c:v>41787</c:v>
                </c:pt>
                <c:pt idx="58">
                  <c:v>41788</c:v>
                </c:pt>
                <c:pt idx="59">
                  <c:v>41789</c:v>
                </c:pt>
                <c:pt idx="60">
                  <c:v>41790</c:v>
                </c:pt>
                <c:pt idx="61">
                  <c:v>41791</c:v>
                </c:pt>
                <c:pt idx="62">
                  <c:v>41792</c:v>
                </c:pt>
                <c:pt idx="63">
                  <c:v>41793</c:v>
                </c:pt>
                <c:pt idx="64">
                  <c:v>41794</c:v>
                </c:pt>
                <c:pt idx="65">
                  <c:v>41795</c:v>
                </c:pt>
                <c:pt idx="66">
                  <c:v>41796</c:v>
                </c:pt>
                <c:pt idx="67">
                  <c:v>41797</c:v>
                </c:pt>
                <c:pt idx="68">
                  <c:v>41798</c:v>
                </c:pt>
                <c:pt idx="69">
                  <c:v>41799</c:v>
                </c:pt>
                <c:pt idx="70">
                  <c:v>41800</c:v>
                </c:pt>
                <c:pt idx="71">
                  <c:v>41801</c:v>
                </c:pt>
                <c:pt idx="72">
                  <c:v>41802</c:v>
                </c:pt>
                <c:pt idx="73">
                  <c:v>41803</c:v>
                </c:pt>
                <c:pt idx="74">
                  <c:v>41804</c:v>
                </c:pt>
                <c:pt idx="75">
                  <c:v>41805</c:v>
                </c:pt>
                <c:pt idx="76">
                  <c:v>41806</c:v>
                </c:pt>
                <c:pt idx="77">
                  <c:v>41807</c:v>
                </c:pt>
                <c:pt idx="78">
                  <c:v>41808</c:v>
                </c:pt>
                <c:pt idx="79">
                  <c:v>41809</c:v>
                </c:pt>
                <c:pt idx="80">
                  <c:v>41810</c:v>
                </c:pt>
                <c:pt idx="81">
                  <c:v>41811</c:v>
                </c:pt>
                <c:pt idx="82">
                  <c:v>41812</c:v>
                </c:pt>
                <c:pt idx="83">
                  <c:v>41813</c:v>
                </c:pt>
                <c:pt idx="84">
                  <c:v>41814</c:v>
                </c:pt>
                <c:pt idx="85">
                  <c:v>41815</c:v>
                </c:pt>
                <c:pt idx="86">
                  <c:v>41816</c:v>
                </c:pt>
                <c:pt idx="87">
                  <c:v>41817</c:v>
                </c:pt>
                <c:pt idx="88">
                  <c:v>41818</c:v>
                </c:pt>
                <c:pt idx="89">
                  <c:v>41819</c:v>
                </c:pt>
                <c:pt idx="90">
                  <c:v>41820</c:v>
                </c:pt>
                <c:pt idx="91">
                  <c:v>41821</c:v>
                </c:pt>
                <c:pt idx="92">
                  <c:v>41822</c:v>
                </c:pt>
                <c:pt idx="93">
                  <c:v>41823</c:v>
                </c:pt>
                <c:pt idx="94">
                  <c:v>41824</c:v>
                </c:pt>
                <c:pt idx="95">
                  <c:v>41825</c:v>
                </c:pt>
                <c:pt idx="96">
                  <c:v>41826</c:v>
                </c:pt>
                <c:pt idx="97">
                  <c:v>41827</c:v>
                </c:pt>
                <c:pt idx="98">
                  <c:v>41828</c:v>
                </c:pt>
                <c:pt idx="99">
                  <c:v>41829</c:v>
                </c:pt>
                <c:pt idx="100">
                  <c:v>41830</c:v>
                </c:pt>
                <c:pt idx="101">
                  <c:v>41831</c:v>
                </c:pt>
                <c:pt idx="102">
                  <c:v>41832</c:v>
                </c:pt>
                <c:pt idx="103">
                  <c:v>41833</c:v>
                </c:pt>
                <c:pt idx="104">
                  <c:v>41834</c:v>
                </c:pt>
                <c:pt idx="105">
                  <c:v>41835</c:v>
                </c:pt>
                <c:pt idx="106">
                  <c:v>41836</c:v>
                </c:pt>
                <c:pt idx="107">
                  <c:v>41837</c:v>
                </c:pt>
                <c:pt idx="108">
                  <c:v>41838</c:v>
                </c:pt>
                <c:pt idx="109">
                  <c:v>41839</c:v>
                </c:pt>
                <c:pt idx="110">
                  <c:v>41840</c:v>
                </c:pt>
                <c:pt idx="111">
                  <c:v>41841</c:v>
                </c:pt>
                <c:pt idx="112">
                  <c:v>41842</c:v>
                </c:pt>
                <c:pt idx="113">
                  <c:v>41843</c:v>
                </c:pt>
                <c:pt idx="114">
                  <c:v>41844</c:v>
                </c:pt>
                <c:pt idx="115">
                  <c:v>41845</c:v>
                </c:pt>
                <c:pt idx="116">
                  <c:v>41846</c:v>
                </c:pt>
                <c:pt idx="117">
                  <c:v>41847</c:v>
                </c:pt>
                <c:pt idx="118">
                  <c:v>41848</c:v>
                </c:pt>
                <c:pt idx="119">
                  <c:v>41849</c:v>
                </c:pt>
                <c:pt idx="120">
                  <c:v>41850</c:v>
                </c:pt>
                <c:pt idx="121">
                  <c:v>41851</c:v>
                </c:pt>
                <c:pt idx="122">
                  <c:v>41852</c:v>
                </c:pt>
                <c:pt idx="123">
                  <c:v>41853</c:v>
                </c:pt>
                <c:pt idx="124">
                  <c:v>41854</c:v>
                </c:pt>
                <c:pt idx="125">
                  <c:v>41855</c:v>
                </c:pt>
                <c:pt idx="126">
                  <c:v>41856</c:v>
                </c:pt>
                <c:pt idx="127">
                  <c:v>41857</c:v>
                </c:pt>
                <c:pt idx="128">
                  <c:v>41858</c:v>
                </c:pt>
                <c:pt idx="129">
                  <c:v>41859</c:v>
                </c:pt>
                <c:pt idx="130">
                  <c:v>41860</c:v>
                </c:pt>
                <c:pt idx="131">
                  <c:v>41861</c:v>
                </c:pt>
                <c:pt idx="132">
                  <c:v>41862</c:v>
                </c:pt>
                <c:pt idx="133">
                  <c:v>41863</c:v>
                </c:pt>
                <c:pt idx="134">
                  <c:v>41864</c:v>
                </c:pt>
                <c:pt idx="135">
                  <c:v>41865</c:v>
                </c:pt>
                <c:pt idx="136">
                  <c:v>41866</c:v>
                </c:pt>
                <c:pt idx="137">
                  <c:v>41867</c:v>
                </c:pt>
                <c:pt idx="138">
                  <c:v>41868</c:v>
                </c:pt>
                <c:pt idx="139">
                  <c:v>41869</c:v>
                </c:pt>
                <c:pt idx="140">
                  <c:v>41870</c:v>
                </c:pt>
                <c:pt idx="141">
                  <c:v>41871</c:v>
                </c:pt>
                <c:pt idx="142">
                  <c:v>41872</c:v>
                </c:pt>
                <c:pt idx="143">
                  <c:v>41873</c:v>
                </c:pt>
                <c:pt idx="144">
                  <c:v>41874</c:v>
                </c:pt>
                <c:pt idx="145">
                  <c:v>41875</c:v>
                </c:pt>
                <c:pt idx="146">
                  <c:v>41876</c:v>
                </c:pt>
                <c:pt idx="147">
                  <c:v>41877</c:v>
                </c:pt>
                <c:pt idx="148">
                  <c:v>41878</c:v>
                </c:pt>
                <c:pt idx="149">
                  <c:v>41879</c:v>
                </c:pt>
                <c:pt idx="150">
                  <c:v>41880</c:v>
                </c:pt>
                <c:pt idx="151">
                  <c:v>41881</c:v>
                </c:pt>
                <c:pt idx="152">
                  <c:v>41882</c:v>
                </c:pt>
              </c:numCache>
            </c:numRef>
          </c:xVal>
          <c:yVal>
            <c:numRef>
              <c:f>turbidity_00851_20140910!$B$2:$B$384</c:f>
              <c:numCache>
                <c:formatCode>General</c:formatCode>
                <c:ptCount val="383"/>
                <c:pt idx="0">
                  <c:v>3.0000000000000016E-2</c:v>
                </c:pt>
                <c:pt idx="1">
                  <c:v>3.0000000000000016E-2</c:v>
                </c:pt>
                <c:pt idx="2">
                  <c:v>3.0000000000000016E-2</c:v>
                </c:pt>
                <c:pt idx="3">
                  <c:v>4.0000000000000029E-2</c:v>
                </c:pt>
                <c:pt idx="4">
                  <c:v>4.0000000000000029E-2</c:v>
                </c:pt>
                <c:pt idx="5">
                  <c:v>3.0000000000000016E-2</c:v>
                </c:pt>
                <c:pt idx="6">
                  <c:v>4.0000000000000029E-2</c:v>
                </c:pt>
                <c:pt idx="7">
                  <c:v>4.0000000000000029E-2</c:v>
                </c:pt>
                <c:pt idx="8">
                  <c:v>4.0000000000000029E-2</c:v>
                </c:pt>
                <c:pt idx="9">
                  <c:v>0.15000000000000008</c:v>
                </c:pt>
                <c:pt idx="10">
                  <c:v>0.15000000000000008</c:v>
                </c:pt>
                <c:pt idx="11">
                  <c:v>4.0000000000000029E-2</c:v>
                </c:pt>
                <c:pt idx="12">
                  <c:v>5.0000000000000031E-2</c:v>
                </c:pt>
                <c:pt idx="13">
                  <c:v>6.0000000000000032E-2</c:v>
                </c:pt>
                <c:pt idx="14">
                  <c:v>5.0000000000000031E-2</c:v>
                </c:pt>
                <c:pt idx="15">
                  <c:v>7.0000000000000034E-2</c:v>
                </c:pt>
                <c:pt idx="16">
                  <c:v>0.18000000000000008</c:v>
                </c:pt>
                <c:pt idx="17">
                  <c:v>6.0000000000000032E-2</c:v>
                </c:pt>
                <c:pt idx="18">
                  <c:v>6.0000000000000032E-2</c:v>
                </c:pt>
                <c:pt idx="19">
                  <c:v>6.0000000000000032E-2</c:v>
                </c:pt>
                <c:pt idx="20">
                  <c:v>6.0000000000000032E-2</c:v>
                </c:pt>
                <c:pt idx="21">
                  <c:v>8.0000000000000057E-2</c:v>
                </c:pt>
                <c:pt idx="22">
                  <c:v>5.0000000000000031E-2</c:v>
                </c:pt>
                <c:pt idx="23">
                  <c:v>6.0000000000000032E-2</c:v>
                </c:pt>
                <c:pt idx="24">
                  <c:v>4.0000000000000029E-2</c:v>
                </c:pt>
                <c:pt idx="25">
                  <c:v>5.0000000000000031E-2</c:v>
                </c:pt>
                <c:pt idx="26">
                  <c:v>5.0000000000000031E-2</c:v>
                </c:pt>
                <c:pt idx="27">
                  <c:v>5.0000000000000031E-2</c:v>
                </c:pt>
                <c:pt idx="28">
                  <c:v>5.0000000000000031E-2</c:v>
                </c:pt>
                <c:pt idx="29">
                  <c:v>7.0000000000000034E-2</c:v>
                </c:pt>
                <c:pt idx="30">
                  <c:v>7.0000000000000034E-2</c:v>
                </c:pt>
                <c:pt idx="31">
                  <c:v>0.11000000000000004</c:v>
                </c:pt>
                <c:pt idx="32">
                  <c:v>6.0000000000000032E-2</c:v>
                </c:pt>
                <c:pt idx="33">
                  <c:v>7.0000000000000034E-2</c:v>
                </c:pt>
                <c:pt idx="34">
                  <c:v>7.0000000000000034E-2</c:v>
                </c:pt>
                <c:pt idx="35">
                  <c:v>6.0000000000000032E-2</c:v>
                </c:pt>
                <c:pt idx="36">
                  <c:v>7.0000000000000034E-2</c:v>
                </c:pt>
                <c:pt idx="37">
                  <c:v>7.0000000000000034E-2</c:v>
                </c:pt>
                <c:pt idx="38">
                  <c:v>8.0000000000000057E-2</c:v>
                </c:pt>
                <c:pt idx="39">
                  <c:v>6.0000000000000032E-2</c:v>
                </c:pt>
                <c:pt idx="40">
                  <c:v>6.0000000000000032E-2</c:v>
                </c:pt>
                <c:pt idx="41">
                  <c:v>7.0000000000000034E-2</c:v>
                </c:pt>
                <c:pt idx="42">
                  <c:v>6.0000000000000032E-2</c:v>
                </c:pt>
                <c:pt idx="43">
                  <c:v>7.0000000000000034E-2</c:v>
                </c:pt>
                <c:pt idx="44">
                  <c:v>7.0000000000000034E-2</c:v>
                </c:pt>
                <c:pt idx="45">
                  <c:v>8.0000000000000057E-2</c:v>
                </c:pt>
                <c:pt idx="46">
                  <c:v>9.0000000000000052E-2</c:v>
                </c:pt>
                <c:pt idx="47">
                  <c:v>9.0000000000000052E-2</c:v>
                </c:pt>
                <c:pt idx="48">
                  <c:v>7.0000000000000034E-2</c:v>
                </c:pt>
                <c:pt idx="49">
                  <c:v>7.0000000000000034E-2</c:v>
                </c:pt>
                <c:pt idx="50">
                  <c:v>8.0000000000000057E-2</c:v>
                </c:pt>
                <c:pt idx="51">
                  <c:v>6.0000000000000032E-2</c:v>
                </c:pt>
                <c:pt idx="52">
                  <c:v>8.0000000000000057E-2</c:v>
                </c:pt>
                <c:pt idx="53">
                  <c:v>7.0000000000000034E-2</c:v>
                </c:pt>
                <c:pt idx="54">
                  <c:v>6.0000000000000032E-2</c:v>
                </c:pt>
                <c:pt idx="55">
                  <c:v>7.0000000000000034E-2</c:v>
                </c:pt>
                <c:pt idx="56">
                  <c:v>6.0000000000000032E-2</c:v>
                </c:pt>
                <c:pt idx="57">
                  <c:v>7.0000000000000034E-2</c:v>
                </c:pt>
                <c:pt idx="58">
                  <c:v>5.0000000000000031E-2</c:v>
                </c:pt>
                <c:pt idx="59">
                  <c:v>6.0000000000000032E-2</c:v>
                </c:pt>
                <c:pt idx="60">
                  <c:v>6.0000000000000032E-2</c:v>
                </c:pt>
                <c:pt idx="61">
                  <c:v>6.0000000000000032E-2</c:v>
                </c:pt>
                <c:pt idx="62">
                  <c:v>7.0000000000000034E-2</c:v>
                </c:pt>
                <c:pt idx="63">
                  <c:v>7.0000000000000034E-2</c:v>
                </c:pt>
                <c:pt idx="64">
                  <c:v>7.0000000000000034E-2</c:v>
                </c:pt>
                <c:pt idx="65">
                  <c:v>8.0000000000000057E-2</c:v>
                </c:pt>
                <c:pt idx="66">
                  <c:v>8.0000000000000057E-2</c:v>
                </c:pt>
                <c:pt idx="67">
                  <c:v>8.0000000000000057E-2</c:v>
                </c:pt>
                <c:pt idx="68">
                  <c:v>9.0000000000000052E-2</c:v>
                </c:pt>
                <c:pt idx="69">
                  <c:v>0.1</c:v>
                </c:pt>
                <c:pt idx="70">
                  <c:v>8.0000000000000057E-2</c:v>
                </c:pt>
                <c:pt idx="71">
                  <c:v>8.0000000000000057E-2</c:v>
                </c:pt>
                <c:pt idx="72">
                  <c:v>8.0000000000000057E-2</c:v>
                </c:pt>
                <c:pt idx="73">
                  <c:v>9.0000000000000052E-2</c:v>
                </c:pt>
                <c:pt idx="74">
                  <c:v>7.0000000000000034E-2</c:v>
                </c:pt>
                <c:pt idx="75">
                  <c:v>0.11000000000000004</c:v>
                </c:pt>
                <c:pt idx="76">
                  <c:v>7.0000000000000034E-2</c:v>
                </c:pt>
                <c:pt idx="77">
                  <c:v>9.0000000000000052E-2</c:v>
                </c:pt>
                <c:pt idx="78">
                  <c:v>6.0000000000000032E-2</c:v>
                </c:pt>
                <c:pt idx="79">
                  <c:v>6.0000000000000032E-2</c:v>
                </c:pt>
                <c:pt idx="80">
                  <c:v>6.0000000000000032E-2</c:v>
                </c:pt>
                <c:pt idx="81">
                  <c:v>6.0000000000000032E-2</c:v>
                </c:pt>
                <c:pt idx="82">
                  <c:v>7.0000000000000034E-2</c:v>
                </c:pt>
                <c:pt idx="83">
                  <c:v>8.0000000000000057E-2</c:v>
                </c:pt>
                <c:pt idx="84">
                  <c:v>6.0000000000000032E-2</c:v>
                </c:pt>
                <c:pt idx="85">
                  <c:v>7.0000000000000034E-2</c:v>
                </c:pt>
                <c:pt idx="86">
                  <c:v>6.0000000000000032E-2</c:v>
                </c:pt>
                <c:pt idx="87">
                  <c:v>6.0000000000000032E-2</c:v>
                </c:pt>
                <c:pt idx="88">
                  <c:v>5.0000000000000031E-2</c:v>
                </c:pt>
                <c:pt idx="89">
                  <c:v>6.0000000000000032E-2</c:v>
                </c:pt>
                <c:pt idx="90">
                  <c:v>6.0000000000000032E-2</c:v>
                </c:pt>
                <c:pt idx="91">
                  <c:v>7.0000000000000034E-2</c:v>
                </c:pt>
                <c:pt idx="92">
                  <c:v>6.0000000000000032E-2</c:v>
                </c:pt>
                <c:pt idx="93">
                  <c:v>7.0000000000000034E-2</c:v>
                </c:pt>
                <c:pt idx="94">
                  <c:v>9.0000000000000052E-2</c:v>
                </c:pt>
                <c:pt idx="95">
                  <c:v>5.0000000000000031E-2</c:v>
                </c:pt>
                <c:pt idx="96">
                  <c:v>9.0000000000000052E-2</c:v>
                </c:pt>
                <c:pt idx="97">
                  <c:v>5.0000000000000031E-2</c:v>
                </c:pt>
                <c:pt idx="98">
                  <c:v>9.0000000000000052E-2</c:v>
                </c:pt>
                <c:pt idx="99">
                  <c:v>0.1</c:v>
                </c:pt>
                <c:pt idx="100">
                  <c:v>5.0000000000000031E-2</c:v>
                </c:pt>
                <c:pt idx="101">
                  <c:v>6.0000000000000032E-2</c:v>
                </c:pt>
                <c:pt idx="102">
                  <c:v>6.0000000000000032E-2</c:v>
                </c:pt>
                <c:pt idx="103">
                  <c:v>6.0000000000000032E-2</c:v>
                </c:pt>
                <c:pt idx="104">
                  <c:v>5.0000000000000031E-2</c:v>
                </c:pt>
                <c:pt idx="105">
                  <c:v>8.0000000000000057E-2</c:v>
                </c:pt>
                <c:pt idx="106">
                  <c:v>6.0000000000000032E-2</c:v>
                </c:pt>
                <c:pt idx="107">
                  <c:v>5.0000000000000031E-2</c:v>
                </c:pt>
                <c:pt idx="108">
                  <c:v>8.0000000000000057E-2</c:v>
                </c:pt>
                <c:pt idx="109">
                  <c:v>0.15000000000000008</c:v>
                </c:pt>
                <c:pt idx="110">
                  <c:v>5.0000000000000031E-2</c:v>
                </c:pt>
                <c:pt idx="111">
                  <c:v>6.0000000000000032E-2</c:v>
                </c:pt>
                <c:pt idx="112">
                  <c:v>7.0000000000000034E-2</c:v>
                </c:pt>
                <c:pt idx="113">
                  <c:v>7.0000000000000034E-2</c:v>
                </c:pt>
                <c:pt idx="114">
                  <c:v>7.0000000000000034E-2</c:v>
                </c:pt>
                <c:pt idx="115">
                  <c:v>6.0000000000000032E-2</c:v>
                </c:pt>
                <c:pt idx="116">
                  <c:v>6.0000000000000032E-2</c:v>
                </c:pt>
                <c:pt idx="117">
                  <c:v>8.0000000000000057E-2</c:v>
                </c:pt>
                <c:pt idx="118">
                  <c:v>7.0000000000000034E-2</c:v>
                </c:pt>
                <c:pt idx="119">
                  <c:v>8.0000000000000057E-2</c:v>
                </c:pt>
                <c:pt idx="120">
                  <c:v>6.0000000000000032E-2</c:v>
                </c:pt>
                <c:pt idx="121">
                  <c:v>8.0000000000000057E-2</c:v>
                </c:pt>
                <c:pt idx="122">
                  <c:v>0.16000000000000009</c:v>
                </c:pt>
                <c:pt idx="123">
                  <c:v>0.1</c:v>
                </c:pt>
                <c:pt idx="124">
                  <c:v>0.1</c:v>
                </c:pt>
                <c:pt idx="125">
                  <c:v>0.11000000000000004</c:v>
                </c:pt>
                <c:pt idx="126">
                  <c:v>8.0000000000000057E-2</c:v>
                </c:pt>
                <c:pt idx="127">
                  <c:v>6.0000000000000032E-2</c:v>
                </c:pt>
                <c:pt idx="128">
                  <c:v>6.0000000000000032E-2</c:v>
                </c:pt>
                <c:pt idx="129">
                  <c:v>6.0000000000000032E-2</c:v>
                </c:pt>
                <c:pt idx="130">
                  <c:v>6.0000000000000032E-2</c:v>
                </c:pt>
                <c:pt idx="131">
                  <c:v>8.0000000000000057E-2</c:v>
                </c:pt>
                <c:pt idx="132">
                  <c:v>8.0000000000000057E-2</c:v>
                </c:pt>
                <c:pt idx="133">
                  <c:v>5.0000000000000031E-2</c:v>
                </c:pt>
                <c:pt idx="134">
                  <c:v>6.0000000000000032E-2</c:v>
                </c:pt>
                <c:pt idx="135">
                  <c:v>6.0000000000000032E-2</c:v>
                </c:pt>
                <c:pt idx="136">
                  <c:v>6.0000000000000032E-2</c:v>
                </c:pt>
                <c:pt idx="137">
                  <c:v>5.0000000000000031E-2</c:v>
                </c:pt>
                <c:pt idx="138">
                  <c:v>6.0000000000000032E-2</c:v>
                </c:pt>
                <c:pt idx="139">
                  <c:v>6.0000000000000032E-2</c:v>
                </c:pt>
                <c:pt idx="140">
                  <c:v>5.0000000000000031E-2</c:v>
                </c:pt>
                <c:pt idx="141">
                  <c:v>5.0000000000000031E-2</c:v>
                </c:pt>
                <c:pt idx="142">
                  <c:v>0.19000000000000009</c:v>
                </c:pt>
                <c:pt idx="143">
                  <c:v>8.0000000000000057E-2</c:v>
                </c:pt>
                <c:pt idx="144">
                  <c:v>5.0000000000000031E-2</c:v>
                </c:pt>
                <c:pt idx="145">
                  <c:v>9.0000000000000052E-2</c:v>
                </c:pt>
                <c:pt idx="146">
                  <c:v>5.0000000000000031E-2</c:v>
                </c:pt>
                <c:pt idx="147">
                  <c:v>6.0000000000000032E-2</c:v>
                </c:pt>
                <c:pt idx="148">
                  <c:v>5.0000000000000031E-2</c:v>
                </c:pt>
                <c:pt idx="149">
                  <c:v>4.0000000000000029E-2</c:v>
                </c:pt>
                <c:pt idx="150">
                  <c:v>5.0000000000000031E-2</c:v>
                </c:pt>
                <c:pt idx="151">
                  <c:v>4.0000000000000029E-2</c:v>
                </c:pt>
                <c:pt idx="152">
                  <c:v>4.0000000000000029E-2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turbidity_00851_20140910!$C$1</c:f>
              <c:strCache>
                <c:ptCount val="1"/>
                <c:pt idx="0">
                  <c:v>Snorkel Survey</c:v>
                </c:pt>
              </c:strCache>
            </c:strRef>
          </c:tx>
          <c:spPr>
            <a:ln>
              <a:noFill/>
            </a:ln>
          </c:spPr>
          <c:marker>
            <c:symbol val="diamond"/>
            <c:size val="8"/>
            <c:spPr>
              <a:solidFill>
                <a:srgbClr val="FF0000"/>
              </a:solidFill>
            </c:spPr>
          </c:marker>
          <c:xVal>
            <c:numRef>
              <c:f>turbidity_00851_20140910!$A$2:$A$154</c:f>
              <c:numCache>
                <c:formatCode>m/d/yyyy</c:formatCode>
                <c:ptCount val="153"/>
                <c:pt idx="0">
                  <c:v>41730</c:v>
                </c:pt>
                <c:pt idx="1">
                  <c:v>41731</c:v>
                </c:pt>
                <c:pt idx="2">
                  <c:v>41732</c:v>
                </c:pt>
                <c:pt idx="3">
                  <c:v>41733</c:v>
                </c:pt>
                <c:pt idx="4">
                  <c:v>41734</c:v>
                </c:pt>
                <c:pt idx="5">
                  <c:v>41735</c:v>
                </c:pt>
                <c:pt idx="6">
                  <c:v>41736</c:v>
                </c:pt>
                <c:pt idx="7">
                  <c:v>41737</c:v>
                </c:pt>
                <c:pt idx="8">
                  <c:v>41738</c:v>
                </c:pt>
                <c:pt idx="9">
                  <c:v>41739</c:v>
                </c:pt>
                <c:pt idx="10">
                  <c:v>41740</c:v>
                </c:pt>
                <c:pt idx="11">
                  <c:v>41741</c:v>
                </c:pt>
                <c:pt idx="12">
                  <c:v>41742</c:v>
                </c:pt>
                <c:pt idx="13">
                  <c:v>41743</c:v>
                </c:pt>
                <c:pt idx="14">
                  <c:v>41744</c:v>
                </c:pt>
                <c:pt idx="15">
                  <c:v>41745</c:v>
                </c:pt>
                <c:pt idx="16">
                  <c:v>41746</c:v>
                </c:pt>
                <c:pt idx="17">
                  <c:v>41747</c:v>
                </c:pt>
                <c:pt idx="18">
                  <c:v>41748</c:v>
                </c:pt>
                <c:pt idx="19">
                  <c:v>41749</c:v>
                </c:pt>
                <c:pt idx="20">
                  <c:v>41750</c:v>
                </c:pt>
                <c:pt idx="21">
                  <c:v>41751</c:v>
                </c:pt>
                <c:pt idx="22">
                  <c:v>41752</c:v>
                </c:pt>
                <c:pt idx="23">
                  <c:v>41753</c:v>
                </c:pt>
                <c:pt idx="24">
                  <c:v>41754</c:v>
                </c:pt>
                <c:pt idx="25">
                  <c:v>41755</c:v>
                </c:pt>
                <c:pt idx="26">
                  <c:v>41756</c:v>
                </c:pt>
                <c:pt idx="27">
                  <c:v>41757</c:v>
                </c:pt>
                <c:pt idx="28">
                  <c:v>41758</c:v>
                </c:pt>
                <c:pt idx="29">
                  <c:v>41759</c:v>
                </c:pt>
                <c:pt idx="30">
                  <c:v>41760</c:v>
                </c:pt>
                <c:pt idx="31">
                  <c:v>41761</c:v>
                </c:pt>
                <c:pt idx="32">
                  <c:v>41762</c:v>
                </c:pt>
                <c:pt idx="33">
                  <c:v>41763</c:v>
                </c:pt>
                <c:pt idx="34">
                  <c:v>41764</c:v>
                </c:pt>
                <c:pt idx="35">
                  <c:v>41765</c:v>
                </c:pt>
                <c:pt idx="36">
                  <c:v>41766</c:v>
                </c:pt>
                <c:pt idx="37">
                  <c:v>41767</c:v>
                </c:pt>
                <c:pt idx="38">
                  <c:v>41768</c:v>
                </c:pt>
                <c:pt idx="39">
                  <c:v>41769</c:v>
                </c:pt>
                <c:pt idx="40">
                  <c:v>41770</c:v>
                </c:pt>
                <c:pt idx="41">
                  <c:v>41771</c:v>
                </c:pt>
                <c:pt idx="42">
                  <c:v>41772</c:v>
                </c:pt>
                <c:pt idx="43">
                  <c:v>41773</c:v>
                </c:pt>
                <c:pt idx="44">
                  <c:v>41774</c:v>
                </c:pt>
                <c:pt idx="45">
                  <c:v>41775</c:v>
                </c:pt>
                <c:pt idx="46">
                  <c:v>41776</c:v>
                </c:pt>
                <c:pt idx="47">
                  <c:v>41777</c:v>
                </c:pt>
                <c:pt idx="48">
                  <c:v>41778</c:v>
                </c:pt>
                <c:pt idx="49">
                  <c:v>41779</c:v>
                </c:pt>
                <c:pt idx="50">
                  <c:v>41780</c:v>
                </c:pt>
                <c:pt idx="51">
                  <c:v>41781</c:v>
                </c:pt>
                <c:pt idx="52">
                  <c:v>41782</c:v>
                </c:pt>
                <c:pt idx="53">
                  <c:v>41783</c:v>
                </c:pt>
                <c:pt idx="54">
                  <c:v>41784</c:v>
                </c:pt>
                <c:pt idx="55">
                  <c:v>41785</c:v>
                </c:pt>
                <c:pt idx="56">
                  <c:v>41786</c:v>
                </c:pt>
                <c:pt idx="57">
                  <c:v>41787</c:v>
                </c:pt>
                <c:pt idx="58">
                  <c:v>41788</c:v>
                </c:pt>
                <c:pt idx="59">
                  <c:v>41789</c:v>
                </c:pt>
                <c:pt idx="60">
                  <c:v>41790</c:v>
                </c:pt>
                <c:pt idx="61">
                  <c:v>41791</c:v>
                </c:pt>
                <c:pt idx="62">
                  <c:v>41792</c:v>
                </c:pt>
                <c:pt idx="63">
                  <c:v>41793</c:v>
                </c:pt>
                <c:pt idx="64">
                  <c:v>41794</c:v>
                </c:pt>
                <c:pt idx="65">
                  <c:v>41795</c:v>
                </c:pt>
                <c:pt idx="66">
                  <c:v>41796</c:v>
                </c:pt>
                <c:pt idx="67">
                  <c:v>41797</c:v>
                </c:pt>
                <c:pt idx="68">
                  <c:v>41798</c:v>
                </c:pt>
                <c:pt idx="69">
                  <c:v>41799</c:v>
                </c:pt>
                <c:pt idx="70">
                  <c:v>41800</c:v>
                </c:pt>
                <c:pt idx="71">
                  <c:v>41801</c:v>
                </c:pt>
                <c:pt idx="72">
                  <c:v>41802</c:v>
                </c:pt>
                <c:pt idx="73">
                  <c:v>41803</c:v>
                </c:pt>
                <c:pt idx="74">
                  <c:v>41804</c:v>
                </c:pt>
                <c:pt idx="75">
                  <c:v>41805</c:v>
                </c:pt>
                <c:pt idx="76">
                  <c:v>41806</c:v>
                </c:pt>
                <c:pt idx="77">
                  <c:v>41807</c:v>
                </c:pt>
                <c:pt idx="78">
                  <c:v>41808</c:v>
                </c:pt>
                <c:pt idx="79">
                  <c:v>41809</c:v>
                </c:pt>
                <c:pt idx="80">
                  <c:v>41810</c:v>
                </c:pt>
                <c:pt idx="81">
                  <c:v>41811</c:v>
                </c:pt>
                <c:pt idx="82">
                  <c:v>41812</c:v>
                </c:pt>
                <c:pt idx="83">
                  <c:v>41813</c:v>
                </c:pt>
                <c:pt idx="84">
                  <c:v>41814</c:v>
                </c:pt>
                <c:pt idx="85">
                  <c:v>41815</c:v>
                </c:pt>
                <c:pt idx="86">
                  <c:v>41816</c:v>
                </c:pt>
                <c:pt idx="87">
                  <c:v>41817</c:v>
                </c:pt>
                <c:pt idx="88">
                  <c:v>41818</c:v>
                </c:pt>
                <c:pt idx="89">
                  <c:v>41819</c:v>
                </c:pt>
                <c:pt idx="90">
                  <c:v>41820</c:v>
                </c:pt>
                <c:pt idx="91">
                  <c:v>41821</c:v>
                </c:pt>
                <c:pt idx="92">
                  <c:v>41822</c:v>
                </c:pt>
                <c:pt idx="93">
                  <c:v>41823</c:v>
                </c:pt>
                <c:pt idx="94">
                  <c:v>41824</c:v>
                </c:pt>
                <c:pt idx="95">
                  <c:v>41825</c:v>
                </c:pt>
                <c:pt idx="96">
                  <c:v>41826</c:v>
                </c:pt>
                <c:pt idx="97">
                  <c:v>41827</c:v>
                </c:pt>
                <c:pt idx="98">
                  <c:v>41828</c:v>
                </c:pt>
                <c:pt idx="99">
                  <c:v>41829</c:v>
                </c:pt>
                <c:pt idx="100">
                  <c:v>41830</c:v>
                </c:pt>
                <c:pt idx="101">
                  <c:v>41831</c:v>
                </c:pt>
                <c:pt idx="102">
                  <c:v>41832</c:v>
                </c:pt>
                <c:pt idx="103">
                  <c:v>41833</c:v>
                </c:pt>
                <c:pt idx="104">
                  <c:v>41834</c:v>
                </c:pt>
                <c:pt idx="105">
                  <c:v>41835</c:v>
                </c:pt>
                <c:pt idx="106">
                  <c:v>41836</c:v>
                </c:pt>
                <c:pt idx="107">
                  <c:v>41837</c:v>
                </c:pt>
                <c:pt idx="108">
                  <c:v>41838</c:v>
                </c:pt>
                <c:pt idx="109">
                  <c:v>41839</c:v>
                </c:pt>
                <c:pt idx="110">
                  <c:v>41840</c:v>
                </c:pt>
                <c:pt idx="111">
                  <c:v>41841</c:v>
                </c:pt>
                <c:pt idx="112">
                  <c:v>41842</c:v>
                </c:pt>
                <c:pt idx="113">
                  <c:v>41843</c:v>
                </c:pt>
                <c:pt idx="114">
                  <c:v>41844</c:v>
                </c:pt>
                <c:pt idx="115">
                  <c:v>41845</c:v>
                </c:pt>
                <c:pt idx="116">
                  <c:v>41846</c:v>
                </c:pt>
                <c:pt idx="117">
                  <c:v>41847</c:v>
                </c:pt>
                <c:pt idx="118">
                  <c:v>41848</c:v>
                </c:pt>
                <c:pt idx="119">
                  <c:v>41849</c:v>
                </c:pt>
                <c:pt idx="120">
                  <c:v>41850</c:v>
                </c:pt>
                <c:pt idx="121">
                  <c:v>41851</c:v>
                </c:pt>
                <c:pt idx="122">
                  <c:v>41852</c:v>
                </c:pt>
                <c:pt idx="123">
                  <c:v>41853</c:v>
                </c:pt>
                <c:pt idx="124">
                  <c:v>41854</c:v>
                </c:pt>
                <c:pt idx="125">
                  <c:v>41855</c:v>
                </c:pt>
                <c:pt idx="126">
                  <c:v>41856</c:v>
                </c:pt>
                <c:pt idx="127">
                  <c:v>41857</c:v>
                </c:pt>
                <c:pt idx="128">
                  <c:v>41858</c:v>
                </c:pt>
                <c:pt idx="129">
                  <c:v>41859</c:v>
                </c:pt>
                <c:pt idx="130">
                  <c:v>41860</c:v>
                </c:pt>
                <c:pt idx="131">
                  <c:v>41861</c:v>
                </c:pt>
                <c:pt idx="132">
                  <c:v>41862</c:v>
                </c:pt>
                <c:pt idx="133">
                  <c:v>41863</c:v>
                </c:pt>
                <c:pt idx="134">
                  <c:v>41864</c:v>
                </c:pt>
                <c:pt idx="135">
                  <c:v>41865</c:v>
                </c:pt>
                <c:pt idx="136">
                  <c:v>41866</c:v>
                </c:pt>
                <c:pt idx="137">
                  <c:v>41867</c:v>
                </c:pt>
                <c:pt idx="138">
                  <c:v>41868</c:v>
                </c:pt>
                <c:pt idx="139">
                  <c:v>41869</c:v>
                </c:pt>
                <c:pt idx="140">
                  <c:v>41870</c:v>
                </c:pt>
                <c:pt idx="141">
                  <c:v>41871</c:v>
                </c:pt>
                <c:pt idx="142">
                  <c:v>41872</c:v>
                </c:pt>
                <c:pt idx="143">
                  <c:v>41873</c:v>
                </c:pt>
                <c:pt idx="144">
                  <c:v>41874</c:v>
                </c:pt>
                <c:pt idx="145">
                  <c:v>41875</c:v>
                </c:pt>
                <c:pt idx="146">
                  <c:v>41876</c:v>
                </c:pt>
                <c:pt idx="147">
                  <c:v>41877</c:v>
                </c:pt>
                <c:pt idx="148">
                  <c:v>41878</c:v>
                </c:pt>
                <c:pt idx="149">
                  <c:v>41879</c:v>
                </c:pt>
                <c:pt idx="150">
                  <c:v>41880</c:v>
                </c:pt>
                <c:pt idx="151">
                  <c:v>41881</c:v>
                </c:pt>
                <c:pt idx="152">
                  <c:v>41882</c:v>
                </c:pt>
              </c:numCache>
            </c:numRef>
          </c:xVal>
          <c:yVal>
            <c:numRef>
              <c:f>turbidity_00851_20140910!$C$2:$C$154</c:f>
              <c:numCache>
                <c:formatCode>General</c:formatCode>
                <c:ptCount val="153"/>
                <c:pt idx="74">
                  <c:v>7.0000000000000034E-2</c:v>
                </c:pt>
                <c:pt idx="75">
                  <c:v>0.11000000000000004</c:v>
                </c:pt>
                <c:pt idx="92">
                  <c:v>6.0000000000000032E-2</c:v>
                </c:pt>
                <c:pt idx="93">
                  <c:v>7.0000000000000034E-2</c:v>
                </c:pt>
                <c:pt idx="107">
                  <c:v>5.0000000000000031E-2</c:v>
                </c:pt>
                <c:pt idx="119">
                  <c:v>8.0000000000000057E-2</c:v>
                </c:pt>
                <c:pt idx="120">
                  <c:v>6.0000000000000032E-2</c:v>
                </c:pt>
                <c:pt idx="121">
                  <c:v>8.0000000000000057E-2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0514560"/>
        <c:axId val="90516864"/>
      </c:scatterChart>
      <c:valAx>
        <c:axId val="90514560"/>
        <c:scaling>
          <c:orientation val="minMax"/>
          <c:max val="41882"/>
          <c:min val="4173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Date</a:t>
                </a:r>
              </a:p>
            </c:rich>
          </c:tx>
          <c:layout/>
          <c:overlay val="0"/>
        </c:title>
        <c:numFmt formatCode="m/d/yyyy" sourceLinked="1"/>
        <c:majorTickMark val="out"/>
        <c:minorTickMark val="none"/>
        <c:tickLblPos val="nextTo"/>
        <c:txPr>
          <a:bodyPr rot="-2700000"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90516864"/>
        <c:crosses val="autoZero"/>
        <c:crossBetween val="midCat"/>
        <c:majorUnit val="15"/>
      </c:valAx>
      <c:valAx>
        <c:axId val="9051686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Turbidity (NTU)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90514560"/>
        <c:crosses val="autoZero"/>
        <c:crossBetween val="midCat"/>
        <c:majorUnit val="4.0000000000000036E-2"/>
      </c:valAx>
    </c:plotArea>
    <c:legend>
      <c:legendPos val="r"/>
      <c:layout>
        <c:manualLayout>
          <c:xMode val="edge"/>
          <c:yMode val="edge"/>
          <c:x val="0.77939145871523896"/>
          <c:y val="0.3599356405299638"/>
          <c:w val="0.21060938435327176"/>
          <c:h val="0.13121390272128888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080662331001729"/>
          <c:y val="5.1400554097404488E-2"/>
          <c:w val="0.59006923608593287"/>
          <c:h val="0.63456272428272686"/>
        </c:manualLayout>
      </c:layout>
      <c:scatterChart>
        <c:scatterStyle val="smoothMarker"/>
        <c:varyColors val="0"/>
        <c:ser>
          <c:idx val="2"/>
          <c:order val="1"/>
          <c:tx>
            <c:strRef>
              <c:f>discharge!$F$1</c:f>
              <c:strCache>
                <c:ptCount val="1"/>
                <c:pt idx="0">
                  <c:v>Snorkel Survey</c:v>
                </c:pt>
              </c:strCache>
            </c:strRef>
          </c:tx>
          <c:spPr>
            <a:ln>
              <a:noFill/>
            </a:ln>
          </c:spPr>
          <c:marker>
            <c:symbol val="diamond"/>
            <c:size val="8"/>
            <c:spPr>
              <a:solidFill>
                <a:srgbClr val="FF0000"/>
              </a:solidFill>
            </c:spPr>
          </c:marker>
          <c:xVal>
            <c:numRef>
              <c:f>discharge!$A$2:$A$154</c:f>
              <c:numCache>
                <c:formatCode>m/d/yyyy</c:formatCode>
                <c:ptCount val="153"/>
                <c:pt idx="0">
                  <c:v>41730</c:v>
                </c:pt>
                <c:pt idx="1">
                  <c:v>41731</c:v>
                </c:pt>
                <c:pt idx="2">
                  <c:v>41732</c:v>
                </c:pt>
                <c:pt idx="3">
                  <c:v>41733</c:v>
                </c:pt>
                <c:pt idx="4">
                  <c:v>41734</c:v>
                </c:pt>
                <c:pt idx="5">
                  <c:v>41735</c:v>
                </c:pt>
                <c:pt idx="6">
                  <c:v>41736</c:v>
                </c:pt>
                <c:pt idx="7">
                  <c:v>41737</c:v>
                </c:pt>
                <c:pt idx="8">
                  <c:v>41738</c:v>
                </c:pt>
                <c:pt idx="9">
                  <c:v>41739</c:v>
                </c:pt>
                <c:pt idx="10">
                  <c:v>41740</c:v>
                </c:pt>
                <c:pt idx="11">
                  <c:v>41741</c:v>
                </c:pt>
                <c:pt idx="12">
                  <c:v>41742</c:v>
                </c:pt>
                <c:pt idx="13">
                  <c:v>41743</c:v>
                </c:pt>
                <c:pt idx="14">
                  <c:v>41744</c:v>
                </c:pt>
                <c:pt idx="15">
                  <c:v>41745</c:v>
                </c:pt>
                <c:pt idx="16">
                  <c:v>41746</c:v>
                </c:pt>
                <c:pt idx="17">
                  <c:v>41747</c:v>
                </c:pt>
                <c:pt idx="18">
                  <c:v>41748</c:v>
                </c:pt>
                <c:pt idx="19">
                  <c:v>41749</c:v>
                </c:pt>
                <c:pt idx="20">
                  <c:v>41750</c:v>
                </c:pt>
                <c:pt idx="21">
                  <c:v>41751</c:v>
                </c:pt>
                <c:pt idx="22">
                  <c:v>41752</c:v>
                </c:pt>
                <c:pt idx="23">
                  <c:v>41753</c:v>
                </c:pt>
                <c:pt idx="24">
                  <c:v>41754</c:v>
                </c:pt>
                <c:pt idx="25">
                  <c:v>41755</c:v>
                </c:pt>
                <c:pt idx="26">
                  <c:v>41756</c:v>
                </c:pt>
                <c:pt idx="27">
                  <c:v>41757</c:v>
                </c:pt>
                <c:pt idx="28">
                  <c:v>41758</c:v>
                </c:pt>
                <c:pt idx="29">
                  <c:v>41759</c:v>
                </c:pt>
                <c:pt idx="30">
                  <c:v>41760</c:v>
                </c:pt>
                <c:pt idx="31">
                  <c:v>41761</c:v>
                </c:pt>
                <c:pt idx="32">
                  <c:v>41762</c:v>
                </c:pt>
                <c:pt idx="33">
                  <c:v>41763</c:v>
                </c:pt>
                <c:pt idx="34">
                  <c:v>41764</c:v>
                </c:pt>
                <c:pt idx="35">
                  <c:v>41765</c:v>
                </c:pt>
                <c:pt idx="36">
                  <c:v>41766</c:v>
                </c:pt>
                <c:pt idx="37">
                  <c:v>41767</c:v>
                </c:pt>
                <c:pt idx="38">
                  <c:v>41768</c:v>
                </c:pt>
                <c:pt idx="39">
                  <c:v>41769</c:v>
                </c:pt>
                <c:pt idx="40">
                  <c:v>41770</c:v>
                </c:pt>
                <c:pt idx="41">
                  <c:v>41771</c:v>
                </c:pt>
                <c:pt idx="42">
                  <c:v>41772</c:v>
                </c:pt>
                <c:pt idx="43">
                  <c:v>41773</c:v>
                </c:pt>
                <c:pt idx="44">
                  <c:v>41774</c:v>
                </c:pt>
                <c:pt idx="45">
                  <c:v>41775</c:v>
                </c:pt>
                <c:pt idx="46">
                  <c:v>41776</c:v>
                </c:pt>
                <c:pt idx="47">
                  <c:v>41777</c:v>
                </c:pt>
                <c:pt idx="48">
                  <c:v>41778</c:v>
                </c:pt>
                <c:pt idx="49">
                  <c:v>41779</c:v>
                </c:pt>
                <c:pt idx="50">
                  <c:v>41780</c:v>
                </c:pt>
                <c:pt idx="51">
                  <c:v>41781</c:v>
                </c:pt>
                <c:pt idx="52">
                  <c:v>41782</c:v>
                </c:pt>
                <c:pt idx="53">
                  <c:v>41783</c:v>
                </c:pt>
                <c:pt idx="54">
                  <c:v>41784</c:v>
                </c:pt>
                <c:pt idx="55">
                  <c:v>41785</c:v>
                </c:pt>
                <c:pt idx="56">
                  <c:v>41786</c:v>
                </c:pt>
                <c:pt idx="57">
                  <c:v>41787</c:v>
                </c:pt>
                <c:pt idx="58">
                  <c:v>41788</c:v>
                </c:pt>
                <c:pt idx="59">
                  <c:v>41789</c:v>
                </c:pt>
                <c:pt idx="60">
                  <c:v>41790</c:v>
                </c:pt>
                <c:pt idx="61">
                  <c:v>41791</c:v>
                </c:pt>
                <c:pt idx="62">
                  <c:v>41792</c:v>
                </c:pt>
                <c:pt idx="63">
                  <c:v>41793</c:v>
                </c:pt>
                <c:pt idx="64">
                  <c:v>41794</c:v>
                </c:pt>
                <c:pt idx="65">
                  <c:v>41795</c:v>
                </c:pt>
                <c:pt idx="66">
                  <c:v>41796</c:v>
                </c:pt>
                <c:pt idx="67">
                  <c:v>41797</c:v>
                </c:pt>
                <c:pt idx="68">
                  <c:v>41798</c:v>
                </c:pt>
                <c:pt idx="69">
                  <c:v>41799</c:v>
                </c:pt>
                <c:pt idx="70">
                  <c:v>41800</c:v>
                </c:pt>
                <c:pt idx="71">
                  <c:v>41801</c:v>
                </c:pt>
                <c:pt idx="72">
                  <c:v>41802</c:v>
                </c:pt>
                <c:pt idx="73">
                  <c:v>41803</c:v>
                </c:pt>
                <c:pt idx="74">
                  <c:v>41804</c:v>
                </c:pt>
                <c:pt idx="75">
                  <c:v>41805</c:v>
                </c:pt>
                <c:pt idx="76">
                  <c:v>41806</c:v>
                </c:pt>
                <c:pt idx="77">
                  <c:v>41807</c:v>
                </c:pt>
                <c:pt idx="78">
                  <c:v>41808</c:v>
                </c:pt>
                <c:pt idx="79">
                  <c:v>41809</c:v>
                </c:pt>
                <c:pt idx="80">
                  <c:v>41810</c:v>
                </c:pt>
                <c:pt idx="81">
                  <c:v>41811</c:v>
                </c:pt>
                <c:pt idx="82">
                  <c:v>41812</c:v>
                </c:pt>
                <c:pt idx="83">
                  <c:v>41813</c:v>
                </c:pt>
                <c:pt idx="84">
                  <c:v>41814</c:v>
                </c:pt>
                <c:pt idx="85">
                  <c:v>41815</c:v>
                </c:pt>
                <c:pt idx="86">
                  <c:v>41816</c:v>
                </c:pt>
                <c:pt idx="87">
                  <c:v>41817</c:v>
                </c:pt>
                <c:pt idx="88">
                  <c:v>41818</c:v>
                </c:pt>
                <c:pt idx="89">
                  <c:v>41819</c:v>
                </c:pt>
                <c:pt idx="90">
                  <c:v>41820</c:v>
                </c:pt>
                <c:pt idx="91">
                  <c:v>41821</c:v>
                </c:pt>
                <c:pt idx="92">
                  <c:v>41822</c:v>
                </c:pt>
                <c:pt idx="93">
                  <c:v>41823</c:v>
                </c:pt>
                <c:pt idx="94">
                  <c:v>41824</c:v>
                </c:pt>
                <c:pt idx="95">
                  <c:v>41825</c:v>
                </c:pt>
                <c:pt idx="96">
                  <c:v>41826</c:v>
                </c:pt>
                <c:pt idx="97">
                  <c:v>41827</c:v>
                </c:pt>
                <c:pt idx="98">
                  <c:v>41828</c:v>
                </c:pt>
                <c:pt idx="99">
                  <c:v>41829</c:v>
                </c:pt>
                <c:pt idx="100">
                  <c:v>41830</c:v>
                </c:pt>
                <c:pt idx="101">
                  <c:v>41831</c:v>
                </c:pt>
                <c:pt idx="102">
                  <c:v>41832</c:v>
                </c:pt>
                <c:pt idx="103">
                  <c:v>41833</c:v>
                </c:pt>
                <c:pt idx="104">
                  <c:v>41834</c:v>
                </c:pt>
                <c:pt idx="105">
                  <c:v>41835</c:v>
                </c:pt>
                <c:pt idx="106">
                  <c:v>41836</c:v>
                </c:pt>
                <c:pt idx="107">
                  <c:v>41837</c:v>
                </c:pt>
                <c:pt idx="108">
                  <c:v>41838</c:v>
                </c:pt>
                <c:pt idx="109">
                  <c:v>41839</c:v>
                </c:pt>
                <c:pt idx="110">
                  <c:v>41840</c:v>
                </c:pt>
                <c:pt idx="111">
                  <c:v>41841</c:v>
                </c:pt>
                <c:pt idx="112">
                  <c:v>41842</c:v>
                </c:pt>
                <c:pt idx="113">
                  <c:v>41843</c:v>
                </c:pt>
                <c:pt idx="114">
                  <c:v>41844</c:v>
                </c:pt>
                <c:pt idx="115">
                  <c:v>41845</c:v>
                </c:pt>
                <c:pt idx="116">
                  <c:v>41846</c:v>
                </c:pt>
                <c:pt idx="117">
                  <c:v>41847</c:v>
                </c:pt>
                <c:pt idx="118">
                  <c:v>41848</c:v>
                </c:pt>
                <c:pt idx="119">
                  <c:v>41849</c:v>
                </c:pt>
                <c:pt idx="120">
                  <c:v>41850</c:v>
                </c:pt>
                <c:pt idx="121">
                  <c:v>41851</c:v>
                </c:pt>
                <c:pt idx="122">
                  <c:v>41852</c:v>
                </c:pt>
                <c:pt idx="123">
                  <c:v>41853</c:v>
                </c:pt>
                <c:pt idx="124">
                  <c:v>41854</c:v>
                </c:pt>
                <c:pt idx="125">
                  <c:v>41855</c:v>
                </c:pt>
                <c:pt idx="126">
                  <c:v>41856</c:v>
                </c:pt>
                <c:pt idx="127">
                  <c:v>41857</c:v>
                </c:pt>
                <c:pt idx="128">
                  <c:v>41858</c:v>
                </c:pt>
                <c:pt idx="129">
                  <c:v>41859</c:v>
                </c:pt>
                <c:pt idx="130">
                  <c:v>41860</c:v>
                </c:pt>
                <c:pt idx="131">
                  <c:v>41861</c:v>
                </c:pt>
                <c:pt idx="132">
                  <c:v>41862</c:v>
                </c:pt>
                <c:pt idx="133">
                  <c:v>41863</c:v>
                </c:pt>
                <c:pt idx="134">
                  <c:v>41864</c:v>
                </c:pt>
                <c:pt idx="135">
                  <c:v>41865</c:v>
                </c:pt>
                <c:pt idx="136">
                  <c:v>41866</c:v>
                </c:pt>
                <c:pt idx="137">
                  <c:v>41867</c:v>
                </c:pt>
                <c:pt idx="138">
                  <c:v>41868</c:v>
                </c:pt>
                <c:pt idx="139">
                  <c:v>41869</c:v>
                </c:pt>
                <c:pt idx="140">
                  <c:v>41870</c:v>
                </c:pt>
                <c:pt idx="141">
                  <c:v>41871</c:v>
                </c:pt>
                <c:pt idx="142">
                  <c:v>41872</c:v>
                </c:pt>
                <c:pt idx="143">
                  <c:v>41873</c:v>
                </c:pt>
                <c:pt idx="144">
                  <c:v>41874</c:v>
                </c:pt>
                <c:pt idx="145">
                  <c:v>41875</c:v>
                </c:pt>
                <c:pt idx="146">
                  <c:v>41876</c:v>
                </c:pt>
                <c:pt idx="147">
                  <c:v>41877</c:v>
                </c:pt>
                <c:pt idx="148">
                  <c:v>41878</c:v>
                </c:pt>
                <c:pt idx="149">
                  <c:v>41879</c:v>
                </c:pt>
                <c:pt idx="150">
                  <c:v>41880</c:v>
                </c:pt>
                <c:pt idx="151">
                  <c:v>41881</c:v>
                </c:pt>
                <c:pt idx="152">
                  <c:v>41882</c:v>
                </c:pt>
              </c:numCache>
            </c:numRef>
          </c:xVal>
          <c:yVal>
            <c:numRef>
              <c:f>discharge!$F$2:$F$154</c:f>
              <c:numCache>
                <c:formatCode>General</c:formatCode>
                <c:ptCount val="153"/>
                <c:pt idx="74">
                  <c:v>1810</c:v>
                </c:pt>
                <c:pt idx="75">
                  <c:v>1820</c:v>
                </c:pt>
                <c:pt idx="92">
                  <c:v>1390</c:v>
                </c:pt>
                <c:pt idx="93">
                  <c:v>1280</c:v>
                </c:pt>
                <c:pt idx="107">
                  <c:v>1090</c:v>
                </c:pt>
                <c:pt idx="119">
                  <c:v>1050</c:v>
                </c:pt>
                <c:pt idx="120">
                  <c:v>1050</c:v>
                </c:pt>
                <c:pt idx="121">
                  <c:v>1050</c:v>
                </c:pt>
              </c:numCache>
            </c:numRef>
          </c:yVal>
          <c:smooth val="1"/>
        </c:ser>
        <c:ser>
          <c:idx val="0"/>
          <c:order val="2"/>
          <c:tx>
            <c:strRef>
              <c:f>discharge!$D$1</c:f>
              <c:strCache>
                <c:ptCount val="1"/>
                <c:pt idx="0">
                  <c:v>Discharge</c:v>
                </c:pt>
              </c:strCache>
            </c:strRef>
          </c:tx>
          <c:marker>
            <c:symbol val="none"/>
          </c:marker>
          <c:xVal>
            <c:numRef>
              <c:f>discharge!$A$2:$A$20553</c:f>
              <c:numCache>
                <c:formatCode>m/d/yyyy</c:formatCode>
                <c:ptCount val="20552"/>
                <c:pt idx="0">
                  <c:v>41730</c:v>
                </c:pt>
                <c:pt idx="1">
                  <c:v>41731</c:v>
                </c:pt>
                <c:pt idx="2">
                  <c:v>41732</c:v>
                </c:pt>
                <c:pt idx="3">
                  <c:v>41733</c:v>
                </c:pt>
                <c:pt idx="4">
                  <c:v>41734</c:v>
                </c:pt>
                <c:pt idx="5">
                  <c:v>41735</c:v>
                </c:pt>
                <c:pt idx="6">
                  <c:v>41736</c:v>
                </c:pt>
                <c:pt idx="7">
                  <c:v>41737</c:v>
                </c:pt>
                <c:pt idx="8">
                  <c:v>41738</c:v>
                </c:pt>
                <c:pt idx="9">
                  <c:v>41739</c:v>
                </c:pt>
                <c:pt idx="10">
                  <c:v>41740</c:v>
                </c:pt>
                <c:pt idx="11">
                  <c:v>41741</c:v>
                </c:pt>
                <c:pt idx="12">
                  <c:v>41742</c:v>
                </c:pt>
                <c:pt idx="13">
                  <c:v>41743</c:v>
                </c:pt>
                <c:pt idx="14">
                  <c:v>41744</c:v>
                </c:pt>
                <c:pt idx="15">
                  <c:v>41745</c:v>
                </c:pt>
                <c:pt idx="16">
                  <c:v>41746</c:v>
                </c:pt>
                <c:pt idx="17">
                  <c:v>41747</c:v>
                </c:pt>
                <c:pt idx="18">
                  <c:v>41748</c:v>
                </c:pt>
                <c:pt idx="19">
                  <c:v>41749</c:v>
                </c:pt>
                <c:pt idx="20">
                  <c:v>41750</c:v>
                </c:pt>
                <c:pt idx="21">
                  <c:v>41751</c:v>
                </c:pt>
                <c:pt idx="22">
                  <c:v>41752</c:v>
                </c:pt>
                <c:pt idx="23">
                  <c:v>41753</c:v>
                </c:pt>
                <c:pt idx="24">
                  <c:v>41754</c:v>
                </c:pt>
                <c:pt idx="25">
                  <c:v>41755</c:v>
                </c:pt>
                <c:pt idx="26">
                  <c:v>41756</c:v>
                </c:pt>
                <c:pt idx="27">
                  <c:v>41757</c:v>
                </c:pt>
                <c:pt idx="28">
                  <c:v>41758</c:v>
                </c:pt>
                <c:pt idx="29">
                  <c:v>41759</c:v>
                </c:pt>
                <c:pt idx="30">
                  <c:v>41760</c:v>
                </c:pt>
                <c:pt idx="31">
                  <c:v>41761</c:v>
                </c:pt>
                <c:pt idx="32">
                  <c:v>41762</c:v>
                </c:pt>
                <c:pt idx="33">
                  <c:v>41763</c:v>
                </c:pt>
                <c:pt idx="34">
                  <c:v>41764</c:v>
                </c:pt>
                <c:pt idx="35">
                  <c:v>41765</c:v>
                </c:pt>
                <c:pt idx="36">
                  <c:v>41766</c:v>
                </c:pt>
                <c:pt idx="37">
                  <c:v>41767</c:v>
                </c:pt>
                <c:pt idx="38">
                  <c:v>41768</c:v>
                </c:pt>
                <c:pt idx="39">
                  <c:v>41769</c:v>
                </c:pt>
                <c:pt idx="40">
                  <c:v>41770</c:v>
                </c:pt>
                <c:pt idx="41">
                  <c:v>41771</c:v>
                </c:pt>
                <c:pt idx="42">
                  <c:v>41772</c:v>
                </c:pt>
                <c:pt idx="43">
                  <c:v>41773</c:v>
                </c:pt>
                <c:pt idx="44">
                  <c:v>41774</c:v>
                </c:pt>
                <c:pt idx="45">
                  <c:v>41775</c:v>
                </c:pt>
                <c:pt idx="46">
                  <c:v>41776</c:v>
                </c:pt>
                <c:pt idx="47">
                  <c:v>41777</c:v>
                </c:pt>
                <c:pt idx="48">
                  <c:v>41778</c:v>
                </c:pt>
                <c:pt idx="49">
                  <c:v>41779</c:v>
                </c:pt>
                <c:pt idx="50">
                  <c:v>41780</c:v>
                </c:pt>
                <c:pt idx="51">
                  <c:v>41781</c:v>
                </c:pt>
                <c:pt idx="52">
                  <c:v>41782</c:v>
                </c:pt>
                <c:pt idx="53">
                  <c:v>41783</c:v>
                </c:pt>
                <c:pt idx="54">
                  <c:v>41784</c:v>
                </c:pt>
                <c:pt idx="55">
                  <c:v>41785</c:v>
                </c:pt>
                <c:pt idx="56">
                  <c:v>41786</c:v>
                </c:pt>
                <c:pt idx="57">
                  <c:v>41787</c:v>
                </c:pt>
                <c:pt idx="58">
                  <c:v>41788</c:v>
                </c:pt>
                <c:pt idx="59">
                  <c:v>41789</c:v>
                </c:pt>
                <c:pt idx="60">
                  <c:v>41790</c:v>
                </c:pt>
                <c:pt idx="61">
                  <c:v>41791</c:v>
                </c:pt>
                <c:pt idx="62">
                  <c:v>41792</c:v>
                </c:pt>
                <c:pt idx="63">
                  <c:v>41793</c:v>
                </c:pt>
                <c:pt idx="64">
                  <c:v>41794</c:v>
                </c:pt>
                <c:pt idx="65">
                  <c:v>41795</c:v>
                </c:pt>
                <c:pt idx="66">
                  <c:v>41796</c:v>
                </c:pt>
                <c:pt idx="67">
                  <c:v>41797</c:v>
                </c:pt>
                <c:pt idx="68">
                  <c:v>41798</c:v>
                </c:pt>
                <c:pt idx="69">
                  <c:v>41799</c:v>
                </c:pt>
                <c:pt idx="70">
                  <c:v>41800</c:v>
                </c:pt>
                <c:pt idx="71">
                  <c:v>41801</c:v>
                </c:pt>
                <c:pt idx="72">
                  <c:v>41802</c:v>
                </c:pt>
                <c:pt idx="73">
                  <c:v>41803</c:v>
                </c:pt>
                <c:pt idx="74">
                  <c:v>41804</c:v>
                </c:pt>
                <c:pt idx="75">
                  <c:v>41805</c:v>
                </c:pt>
                <c:pt idx="76">
                  <c:v>41806</c:v>
                </c:pt>
                <c:pt idx="77">
                  <c:v>41807</c:v>
                </c:pt>
                <c:pt idx="78">
                  <c:v>41808</c:v>
                </c:pt>
                <c:pt idx="79">
                  <c:v>41809</c:v>
                </c:pt>
                <c:pt idx="80">
                  <c:v>41810</c:v>
                </c:pt>
                <c:pt idx="81">
                  <c:v>41811</c:v>
                </c:pt>
                <c:pt idx="82">
                  <c:v>41812</c:v>
                </c:pt>
                <c:pt idx="83">
                  <c:v>41813</c:v>
                </c:pt>
                <c:pt idx="84">
                  <c:v>41814</c:v>
                </c:pt>
                <c:pt idx="85">
                  <c:v>41815</c:v>
                </c:pt>
                <c:pt idx="86">
                  <c:v>41816</c:v>
                </c:pt>
                <c:pt idx="87">
                  <c:v>41817</c:v>
                </c:pt>
                <c:pt idx="88">
                  <c:v>41818</c:v>
                </c:pt>
                <c:pt idx="89">
                  <c:v>41819</c:v>
                </c:pt>
                <c:pt idx="90">
                  <c:v>41820</c:v>
                </c:pt>
                <c:pt idx="91">
                  <c:v>41821</c:v>
                </c:pt>
                <c:pt idx="92">
                  <c:v>41822</c:v>
                </c:pt>
                <c:pt idx="93">
                  <c:v>41823</c:v>
                </c:pt>
                <c:pt idx="94">
                  <c:v>41824</c:v>
                </c:pt>
                <c:pt idx="95">
                  <c:v>41825</c:v>
                </c:pt>
                <c:pt idx="96">
                  <c:v>41826</c:v>
                </c:pt>
                <c:pt idx="97">
                  <c:v>41827</c:v>
                </c:pt>
                <c:pt idx="98">
                  <c:v>41828</c:v>
                </c:pt>
                <c:pt idx="99">
                  <c:v>41829</c:v>
                </c:pt>
                <c:pt idx="100">
                  <c:v>41830</c:v>
                </c:pt>
                <c:pt idx="101">
                  <c:v>41831</c:v>
                </c:pt>
                <c:pt idx="102">
                  <c:v>41832</c:v>
                </c:pt>
                <c:pt idx="103">
                  <c:v>41833</c:v>
                </c:pt>
                <c:pt idx="104">
                  <c:v>41834</c:v>
                </c:pt>
                <c:pt idx="105">
                  <c:v>41835</c:v>
                </c:pt>
                <c:pt idx="106">
                  <c:v>41836</c:v>
                </c:pt>
                <c:pt idx="107">
                  <c:v>41837</c:v>
                </c:pt>
                <c:pt idx="108">
                  <c:v>41838</c:v>
                </c:pt>
                <c:pt idx="109">
                  <c:v>41839</c:v>
                </c:pt>
                <c:pt idx="110">
                  <c:v>41840</c:v>
                </c:pt>
                <c:pt idx="111">
                  <c:v>41841</c:v>
                </c:pt>
                <c:pt idx="112">
                  <c:v>41842</c:v>
                </c:pt>
                <c:pt idx="113">
                  <c:v>41843</c:v>
                </c:pt>
                <c:pt idx="114">
                  <c:v>41844</c:v>
                </c:pt>
                <c:pt idx="115">
                  <c:v>41845</c:v>
                </c:pt>
                <c:pt idx="116">
                  <c:v>41846</c:v>
                </c:pt>
                <c:pt idx="117">
                  <c:v>41847</c:v>
                </c:pt>
                <c:pt idx="118">
                  <c:v>41848</c:v>
                </c:pt>
                <c:pt idx="119">
                  <c:v>41849</c:v>
                </c:pt>
                <c:pt idx="120">
                  <c:v>41850</c:v>
                </c:pt>
                <c:pt idx="121">
                  <c:v>41851</c:v>
                </c:pt>
                <c:pt idx="122">
                  <c:v>41852</c:v>
                </c:pt>
                <c:pt idx="123">
                  <c:v>41853</c:v>
                </c:pt>
                <c:pt idx="124">
                  <c:v>41854</c:v>
                </c:pt>
                <c:pt idx="125">
                  <c:v>41855</c:v>
                </c:pt>
                <c:pt idx="126">
                  <c:v>41856</c:v>
                </c:pt>
                <c:pt idx="127">
                  <c:v>41857</c:v>
                </c:pt>
                <c:pt idx="128">
                  <c:v>41858</c:v>
                </c:pt>
                <c:pt idx="129">
                  <c:v>41859</c:v>
                </c:pt>
                <c:pt idx="130">
                  <c:v>41860</c:v>
                </c:pt>
                <c:pt idx="131">
                  <c:v>41861</c:v>
                </c:pt>
                <c:pt idx="132">
                  <c:v>41862</c:v>
                </c:pt>
                <c:pt idx="133">
                  <c:v>41863</c:v>
                </c:pt>
                <c:pt idx="134">
                  <c:v>41864</c:v>
                </c:pt>
                <c:pt idx="135">
                  <c:v>41865</c:v>
                </c:pt>
                <c:pt idx="136">
                  <c:v>41866</c:v>
                </c:pt>
                <c:pt idx="137">
                  <c:v>41867</c:v>
                </c:pt>
                <c:pt idx="138">
                  <c:v>41868</c:v>
                </c:pt>
                <c:pt idx="139">
                  <c:v>41869</c:v>
                </c:pt>
                <c:pt idx="140">
                  <c:v>41870</c:v>
                </c:pt>
                <c:pt idx="141">
                  <c:v>41871</c:v>
                </c:pt>
                <c:pt idx="142">
                  <c:v>41872</c:v>
                </c:pt>
                <c:pt idx="143">
                  <c:v>41873</c:v>
                </c:pt>
                <c:pt idx="144">
                  <c:v>41874</c:v>
                </c:pt>
                <c:pt idx="145">
                  <c:v>41875</c:v>
                </c:pt>
                <c:pt idx="146">
                  <c:v>41876</c:v>
                </c:pt>
                <c:pt idx="147">
                  <c:v>41877</c:v>
                </c:pt>
                <c:pt idx="148">
                  <c:v>41878</c:v>
                </c:pt>
                <c:pt idx="149">
                  <c:v>41879</c:v>
                </c:pt>
                <c:pt idx="150">
                  <c:v>41880</c:v>
                </c:pt>
                <c:pt idx="151">
                  <c:v>41881</c:v>
                </c:pt>
                <c:pt idx="152">
                  <c:v>41882</c:v>
                </c:pt>
              </c:numCache>
            </c:numRef>
          </c:xVal>
          <c:yVal>
            <c:numRef>
              <c:f>discharge!$D$2:$D$20553</c:f>
              <c:numCache>
                <c:formatCode>General</c:formatCode>
                <c:ptCount val="20552"/>
                <c:pt idx="0">
                  <c:v>3550</c:v>
                </c:pt>
                <c:pt idx="1">
                  <c:v>3030</c:v>
                </c:pt>
                <c:pt idx="2">
                  <c:v>2650</c:v>
                </c:pt>
                <c:pt idx="3">
                  <c:v>2530</c:v>
                </c:pt>
                <c:pt idx="4">
                  <c:v>2810</c:v>
                </c:pt>
                <c:pt idx="5">
                  <c:v>3200</c:v>
                </c:pt>
                <c:pt idx="6">
                  <c:v>4270</c:v>
                </c:pt>
                <c:pt idx="7">
                  <c:v>3860</c:v>
                </c:pt>
                <c:pt idx="8">
                  <c:v>3880</c:v>
                </c:pt>
                <c:pt idx="9">
                  <c:v>3300</c:v>
                </c:pt>
                <c:pt idx="10">
                  <c:v>3120</c:v>
                </c:pt>
                <c:pt idx="11">
                  <c:v>2880</c:v>
                </c:pt>
                <c:pt idx="12">
                  <c:v>2880</c:v>
                </c:pt>
                <c:pt idx="13">
                  <c:v>2680</c:v>
                </c:pt>
                <c:pt idx="14">
                  <c:v>2190</c:v>
                </c:pt>
                <c:pt idx="15">
                  <c:v>2250</c:v>
                </c:pt>
                <c:pt idx="16">
                  <c:v>2250</c:v>
                </c:pt>
                <c:pt idx="17">
                  <c:v>1600</c:v>
                </c:pt>
                <c:pt idx="18">
                  <c:v>1530</c:v>
                </c:pt>
                <c:pt idx="19">
                  <c:v>1490</c:v>
                </c:pt>
                <c:pt idx="20">
                  <c:v>1540</c:v>
                </c:pt>
                <c:pt idx="21">
                  <c:v>1540</c:v>
                </c:pt>
                <c:pt idx="22">
                  <c:v>1640</c:v>
                </c:pt>
                <c:pt idx="23">
                  <c:v>2140</c:v>
                </c:pt>
                <c:pt idx="24">
                  <c:v>3220</c:v>
                </c:pt>
                <c:pt idx="25">
                  <c:v>2990</c:v>
                </c:pt>
                <c:pt idx="26">
                  <c:v>2740</c:v>
                </c:pt>
                <c:pt idx="27">
                  <c:v>2790</c:v>
                </c:pt>
                <c:pt idx="28">
                  <c:v>2750</c:v>
                </c:pt>
                <c:pt idx="29">
                  <c:v>2610</c:v>
                </c:pt>
                <c:pt idx="30">
                  <c:v>2680</c:v>
                </c:pt>
                <c:pt idx="31">
                  <c:v>2680</c:v>
                </c:pt>
                <c:pt idx="32">
                  <c:v>2950</c:v>
                </c:pt>
                <c:pt idx="33">
                  <c:v>3010</c:v>
                </c:pt>
                <c:pt idx="34">
                  <c:v>3120</c:v>
                </c:pt>
                <c:pt idx="35">
                  <c:v>2940</c:v>
                </c:pt>
                <c:pt idx="36">
                  <c:v>2920</c:v>
                </c:pt>
                <c:pt idx="37">
                  <c:v>2860</c:v>
                </c:pt>
                <c:pt idx="38">
                  <c:v>3390</c:v>
                </c:pt>
                <c:pt idx="39">
                  <c:v>9070</c:v>
                </c:pt>
                <c:pt idx="40">
                  <c:v>8640</c:v>
                </c:pt>
                <c:pt idx="41">
                  <c:v>6190</c:v>
                </c:pt>
                <c:pt idx="42">
                  <c:v>4010</c:v>
                </c:pt>
                <c:pt idx="43">
                  <c:v>3530</c:v>
                </c:pt>
                <c:pt idx="44">
                  <c:v>2750</c:v>
                </c:pt>
                <c:pt idx="45">
                  <c:v>2460</c:v>
                </c:pt>
                <c:pt idx="46">
                  <c:v>2250</c:v>
                </c:pt>
                <c:pt idx="47">
                  <c:v>1960</c:v>
                </c:pt>
                <c:pt idx="48">
                  <c:v>2100</c:v>
                </c:pt>
                <c:pt idx="49">
                  <c:v>2270</c:v>
                </c:pt>
                <c:pt idx="50">
                  <c:v>2020</c:v>
                </c:pt>
                <c:pt idx="51">
                  <c:v>1920</c:v>
                </c:pt>
                <c:pt idx="52">
                  <c:v>1690</c:v>
                </c:pt>
                <c:pt idx="53">
                  <c:v>1760</c:v>
                </c:pt>
                <c:pt idx="54">
                  <c:v>1750</c:v>
                </c:pt>
                <c:pt idx="55">
                  <c:v>1720</c:v>
                </c:pt>
                <c:pt idx="56">
                  <c:v>1710</c:v>
                </c:pt>
                <c:pt idx="57">
                  <c:v>1740</c:v>
                </c:pt>
                <c:pt idx="58">
                  <c:v>1760</c:v>
                </c:pt>
                <c:pt idx="59">
                  <c:v>1750</c:v>
                </c:pt>
                <c:pt idx="60">
                  <c:v>1470</c:v>
                </c:pt>
                <c:pt idx="61">
                  <c:v>1380</c:v>
                </c:pt>
                <c:pt idx="62">
                  <c:v>1420</c:v>
                </c:pt>
                <c:pt idx="63">
                  <c:v>1650</c:v>
                </c:pt>
                <c:pt idx="64">
                  <c:v>2020</c:v>
                </c:pt>
                <c:pt idx="65">
                  <c:v>1820</c:v>
                </c:pt>
                <c:pt idx="66">
                  <c:v>1790</c:v>
                </c:pt>
                <c:pt idx="67">
                  <c:v>1740</c:v>
                </c:pt>
                <c:pt idx="68">
                  <c:v>1760</c:v>
                </c:pt>
                <c:pt idx="69">
                  <c:v>1750</c:v>
                </c:pt>
                <c:pt idx="70">
                  <c:v>1750</c:v>
                </c:pt>
                <c:pt idx="71">
                  <c:v>1710</c:v>
                </c:pt>
                <c:pt idx="72">
                  <c:v>1750</c:v>
                </c:pt>
                <c:pt idx="73">
                  <c:v>1760</c:v>
                </c:pt>
                <c:pt idx="74">
                  <c:v>1810</c:v>
                </c:pt>
                <c:pt idx="75">
                  <c:v>1820</c:v>
                </c:pt>
                <c:pt idx="76">
                  <c:v>1810</c:v>
                </c:pt>
                <c:pt idx="77">
                  <c:v>1860</c:v>
                </c:pt>
                <c:pt idx="78">
                  <c:v>1860</c:v>
                </c:pt>
                <c:pt idx="79">
                  <c:v>1860</c:v>
                </c:pt>
                <c:pt idx="80">
                  <c:v>1690</c:v>
                </c:pt>
                <c:pt idx="81">
                  <c:v>1560</c:v>
                </c:pt>
                <c:pt idx="82">
                  <c:v>1540</c:v>
                </c:pt>
                <c:pt idx="83">
                  <c:v>1430</c:v>
                </c:pt>
                <c:pt idx="84">
                  <c:v>1380</c:v>
                </c:pt>
                <c:pt idx="85">
                  <c:v>1310</c:v>
                </c:pt>
                <c:pt idx="86">
                  <c:v>1320</c:v>
                </c:pt>
                <c:pt idx="87">
                  <c:v>1470</c:v>
                </c:pt>
                <c:pt idx="88">
                  <c:v>1790</c:v>
                </c:pt>
                <c:pt idx="89">
                  <c:v>1610</c:v>
                </c:pt>
                <c:pt idx="90">
                  <c:v>1430</c:v>
                </c:pt>
                <c:pt idx="91">
                  <c:v>1420</c:v>
                </c:pt>
                <c:pt idx="92">
                  <c:v>1390</c:v>
                </c:pt>
                <c:pt idx="93">
                  <c:v>1280</c:v>
                </c:pt>
                <c:pt idx="94">
                  <c:v>1250</c:v>
                </c:pt>
                <c:pt idx="95">
                  <c:v>1050</c:v>
                </c:pt>
                <c:pt idx="96">
                  <c:v>1040</c:v>
                </c:pt>
                <c:pt idx="97">
                  <c:v>1050</c:v>
                </c:pt>
                <c:pt idx="98">
                  <c:v>1040</c:v>
                </c:pt>
                <c:pt idx="99">
                  <c:v>1650</c:v>
                </c:pt>
                <c:pt idx="100">
                  <c:v>1610</c:v>
                </c:pt>
                <c:pt idx="101">
                  <c:v>1230</c:v>
                </c:pt>
                <c:pt idx="102">
                  <c:v>1100</c:v>
                </c:pt>
                <c:pt idx="103">
                  <c:v>1100</c:v>
                </c:pt>
                <c:pt idx="104">
                  <c:v>1110</c:v>
                </c:pt>
                <c:pt idx="105">
                  <c:v>1110</c:v>
                </c:pt>
                <c:pt idx="106">
                  <c:v>1110</c:v>
                </c:pt>
                <c:pt idx="107">
                  <c:v>1090</c:v>
                </c:pt>
                <c:pt idx="108">
                  <c:v>1090</c:v>
                </c:pt>
                <c:pt idx="109">
                  <c:v>1080</c:v>
                </c:pt>
                <c:pt idx="110">
                  <c:v>1060</c:v>
                </c:pt>
                <c:pt idx="111">
                  <c:v>1080</c:v>
                </c:pt>
                <c:pt idx="112">
                  <c:v>1040</c:v>
                </c:pt>
                <c:pt idx="113">
                  <c:v>1060</c:v>
                </c:pt>
                <c:pt idx="114">
                  <c:v>1090</c:v>
                </c:pt>
                <c:pt idx="115">
                  <c:v>1080</c:v>
                </c:pt>
                <c:pt idx="116">
                  <c:v>1080</c:v>
                </c:pt>
                <c:pt idx="117">
                  <c:v>1080</c:v>
                </c:pt>
                <c:pt idx="118">
                  <c:v>1080</c:v>
                </c:pt>
                <c:pt idx="119">
                  <c:v>1050</c:v>
                </c:pt>
                <c:pt idx="120">
                  <c:v>1050</c:v>
                </c:pt>
                <c:pt idx="121">
                  <c:v>1050</c:v>
                </c:pt>
                <c:pt idx="122">
                  <c:v>1050</c:v>
                </c:pt>
                <c:pt idx="123">
                  <c:v>990</c:v>
                </c:pt>
                <c:pt idx="124">
                  <c:v>1010</c:v>
                </c:pt>
                <c:pt idx="125">
                  <c:v>1020</c:v>
                </c:pt>
                <c:pt idx="126">
                  <c:v>1010</c:v>
                </c:pt>
                <c:pt idx="127">
                  <c:v>1020</c:v>
                </c:pt>
                <c:pt idx="128">
                  <c:v>1020</c:v>
                </c:pt>
                <c:pt idx="129">
                  <c:v>1020</c:v>
                </c:pt>
                <c:pt idx="130">
                  <c:v>1020</c:v>
                </c:pt>
                <c:pt idx="131">
                  <c:v>1010</c:v>
                </c:pt>
                <c:pt idx="132">
                  <c:v>1010</c:v>
                </c:pt>
                <c:pt idx="133">
                  <c:v>1000</c:v>
                </c:pt>
                <c:pt idx="134">
                  <c:v>1000</c:v>
                </c:pt>
                <c:pt idx="135">
                  <c:v>1040</c:v>
                </c:pt>
                <c:pt idx="136">
                  <c:v>1040</c:v>
                </c:pt>
                <c:pt idx="137">
                  <c:v>1030</c:v>
                </c:pt>
                <c:pt idx="138">
                  <c:v>990</c:v>
                </c:pt>
                <c:pt idx="139">
                  <c:v>990</c:v>
                </c:pt>
                <c:pt idx="140">
                  <c:v>990</c:v>
                </c:pt>
                <c:pt idx="141">
                  <c:v>980</c:v>
                </c:pt>
                <c:pt idx="142">
                  <c:v>990</c:v>
                </c:pt>
                <c:pt idx="143">
                  <c:v>990</c:v>
                </c:pt>
                <c:pt idx="144">
                  <c:v>990</c:v>
                </c:pt>
                <c:pt idx="145">
                  <c:v>1000</c:v>
                </c:pt>
                <c:pt idx="146">
                  <c:v>1000</c:v>
                </c:pt>
                <c:pt idx="147">
                  <c:v>1000</c:v>
                </c:pt>
                <c:pt idx="148">
                  <c:v>1000</c:v>
                </c:pt>
                <c:pt idx="149">
                  <c:v>1010</c:v>
                </c:pt>
                <c:pt idx="150">
                  <c:v>1090</c:v>
                </c:pt>
                <c:pt idx="151">
                  <c:v>1020</c:v>
                </c:pt>
                <c:pt idx="152">
                  <c:v>1020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0585344"/>
        <c:axId val="90599808"/>
      </c:scatterChart>
      <c:scatterChart>
        <c:scatterStyle val="smoothMarker"/>
        <c:varyColors val="0"/>
        <c:ser>
          <c:idx val="1"/>
          <c:order val="0"/>
          <c:tx>
            <c:strRef>
              <c:f>discharge!$C$1</c:f>
              <c:strCache>
                <c:ptCount val="1"/>
                <c:pt idx="0">
                  <c:v>Temperature</c:v>
                </c:pt>
              </c:strCache>
            </c:strRef>
          </c:tx>
          <c:marker>
            <c:symbol val="none"/>
          </c:marker>
          <c:xVal>
            <c:numRef>
              <c:f>discharge!$A$2:$A$154</c:f>
              <c:numCache>
                <c:formatCode>m/d/yyyy</c:formatCode>
                <c:ptCount val="153"/>
                <c:pt idx="0">
                  <c:v>41730</c:v>
                </c:pt>
                <c:pt idx="1">
                  <c:v>41731</c:v>
                </c:pt>
                <c:pt idx="2">
                  <c:v>41732</c:v>
                </c:pt>
                <c:pt idx="3">
                  <c:v>41733</c:v>
                </c:pt>
                <c:pt idx="4">
                  <c:v>41734</c:v>
                </c:pt>
                <c:pt idx="5">
                  <c:v>41735</c:v>
                </c:pt>
                <c:pt idx="6">
                  <c:v>41736</c:v>
                </c:pt>
                <c:pt idx="7">
                  <c:v>41737</c:v>
                </c:pt>
                <c:pt idx="8">
                  <c:v>41738</c:v>
                </c:pt>
                <c:pt idx="9">
                  <c:v>41739</c:v>
                </c:pt>
                <c:pt idx="10">
                  <c:v>41740</c:v>
                </c:pt>
                <c:pt idx="11">
                  <c:v>41741</c:v>
                </c:pt>
                <c:pt idx="12">
                  <c:v>41742</c:v>
                </c:pt>
                <c:pt idx="13">
                  <c:v>41743</c:v>
                </c:pt>
                <c:pt idx="14">
                  <c:v>41744</c:v>
                </c:pt>
                <c:pt idx="15">
                  <c:v>41745</c:v>
                </c:pt>
                <c:pt idx="16">
                  <c:v>41746</c:v>
                </c:pt>
                <c:pt idx="17">
                  <c:v>41747</c:v>
                </c:pt>
                <c:pt idx="18">
                  <c:v>41748</c:v>
                </c:pt>
                <c:pt idx="19">
                  <c:v>41749</c:v>
                </c:pt>
                <c:pt idx="20">
                  <c:v>41750</c:v>
                </c:pt>
                <c:pt idx="21">
                  <c:v>41751</c:v>
                </c:pt>
                <c:pt idx="22">
                  <c:v>41752</c:v>
                </c:pt>
                <c:pt idx="23">
                  <c:v>41753</c:v>
                </c:pt>
                <c:pt idx="24">
                  <c:v>41754</c:v>
                </c:pt>
                <c:pt idx="25">
                  <c:v>41755</c:v>
                </c:pt>
                <c:pt idx="26">
                  <c:v>41756</c:v>
                </c:pt>
                <c:pt idx="27">
                  <c:v>41757</c:v>
                </c:pt>
                <c:pt idx="28">
                  <c:v>41758</c:v>
                </c:pt>
                <c:pt idx="29">
                  <c:v>41759</c:v>
                </c:pt>
                <c:pt idx="30">
                  <c:v>41760</c:v>
                </c:pt>
                <c:pt idx="31">
                  <c:v>41761</c:v>
                </c:pt>
                <c:pt idx="32">
                  <c:v>41762</c:v>
                </c:pt>
                <c:pt idx="33">
                  <c:v>41763</c:v>
                </c:pt>
                <c:pt idx="34">
                  <c:v>41764</c:v>
                </c:pt>
                <c:pt idx="35">
                  <c:v>41765</c:v>
                </c:pt>
                <c:pt idx="36">
                  <c:v>41766</c:v>
                </c:pt>
                <c:pt idx="37">
                  <c:v>41767</c:v>
                </c:pt>
                <c:pt idx="38">
                  <c:v>41768</c:v>
                </c:pt>
                <c:pt idx="39">
                  <c:v>41769</c:v>
                </c:pt>
                <c:pt idx="40">
                  <c:v>41770</c:v>
                </c:pt>
                <c:pt idx="41">
                  <c:v>41771</c:v>
                </c:pt>
                <c:pt idx="42">
                  <c:v>41772</c:v>
                </c:pt>
                <c:pt idx="43">
                  <c:v>41773</c:v>
                </c:pt>
                <c:pt idx="44">
                  <c:v>41774</c:v>
                </c:pt>
                <c:pt idx="45">
                  <c:v>41775</c:v>
                </c:pt>
                <c:pt idx="46">
                  <c:v>41776</c:v>
                </c:pt>
                <c:pt idx="47">
                  <c:v>41777</c:v>
                </c:pt>
                <c:pt idx="48">
                  <c:v>41778</c:v>
                </c:pt>
                <c:pt idx="49">
                  <c:v>41779</c:v>
                </c:pt>
                <c:pt idx="50">
                  <c:v>41780</c:v>
                </c:pt>
                <c:pt idx="51">
                  <c:v>41781</c:v>
                </c:pt>
                <c:pt idx="52">
                  <c:v>41782</c:v>
                </c:pt>
                <c:pt idx="53">
                  <c:v>41783</c:v>
                </c:pt>
                <c:pt idx="54">
                  <c:v>41784</c:v>
                </c:pt>
                <c:pt idx="55">
                  <c:v>41785</c:v>
                </c:pt>
                <c:pt idx="56">
                  <c:v>41786</c:v>
                </c:pt>
                <c:pt idx="57">
                  <c:v>41787</c:v>
                </c:pt>
                <c:pt idx="58">
                  <c:v>41788</c:v>
                </c:pt>
                <c:pt idx="59">
                  <c:v>41789</c:v>
                </c:pt>
                <c:pt idx="60">
                  <c:v>41790</c:v>
                </c:pt>
                <c:pt idx="61">
                  <c:v>41791</c:v>
                </c:pt>
                <c:pt idx="62">
                  <c:v>41792</c:v>
                </c:pt>
                <c:pt idx="63">
                  <c:v>41793</c:v>
                </c:pt>
                <c:pt idx="64">
                  <c:v>41794</c:v>
                </c:pt>
                <c:pt idx="65">
                  <c:v>41795</c:v>
                </c:pt>
                <c:pt idx="66">
                  <c:v>41796</c:v>
                </c:pt>
                <c:pt idx="67">
                  <c:v>41797</c:v>
                </c:pt>
                <c:pt idx="68">
                  <c:v>41798</c:v>
                </c:pt>
                <c:pt idx="69">
                  <c:v>41799</c:v>
                </c:pt>
                <c:pt idx="70">
                  <c:v>41800</c:v>
                </c:pt>
                <c:pt idx="71">
                  <c:v>41801</c:v>
                </c:pt>
                <c:pt idx="72">
                  <c:v>41802</c:v>
                </c:pt>
                <c:pt idx="73">
                  <c:v>41803</c:v>
                </c:pt>
                <c:pt idx="74">
                  <c:v>41804</c:v>
                </c:pt>
                <c:pt idx="75">
                  <c:v>41805</c:v>
                </c:pt>
                <c:pt idx="76">
                  <c:v>41806</c:v>
                </c:pt>
                <c:pt idx="77">
                  <c:v>41807</c:v>
                </c:pt>
                <c:pt idx="78">
                  <c:v>41808</c:v>
                </c:pt>
                <c:pt idx="79">
                  <c:v>41809</c:v>
                </c:pt>
                <c:pt idx="80">
                  <c:v>41810</c:v>
                </c:pt>
                <c:pt idx="81">
                  <c:v>41811</c:v>
                </c:pt>
                <c:pt idx="82">
                  <c:v>41812</c:v>
                </c:pt>
                <c:pt idx="83">
                  <c:v>41813</c:v>
                </c:pt>
                <c:pt idx="84">
                  <c:v>41814</c:v>
                </c:pt>
                <c:pt idx="85">
                  <c:v>41815</c:v>
                </c:pt>
                <c:pt idx="86">
                  <c:v>41816</c:v>
                </c:pt>
                <c:pt idx="87">
                  <c:v>41817</c:v>
                </c:pt>
                <c:pt idx="88">
                  <c:v>41818</c:v>
                </c:pt>
                <c:pt idx="89">
                  <c:v>41819</c:v>
                </c:pt>
                <c:pt idx="90">
                  <c:v>41820</c:v>
                </c:pt>
                <c:pt idx="91">
                  <c:v>41821</c:v>
                </c:pt>
                <c:pt idx="92">
                  <c:v>41822</c:v>
                </c:pt>
                <c:pt idx="93">
                  <c:v>41823</c:v>
                </c:pt>
                <c:pt idx="94">
                  <c:v>41824</c:v>
                </c:pt>
                <c:pt idx="95">
                  <c:v>41825</c:v>
                </c:pt>
                <c:pt idx="96">
                  <c:v>41826</c:v>
                </c:pt>
                <c:pt idx="97">
                  <c:v>41827</c:v>
                </c:pt>
                <c:pt idx="98">
                  <c:v>41828</c:v>
                </c:pt>
                <c:pt idx="99">
                  <c:v>41829</c:v>
                </c:pt>
                <c:pt idx="100">
                  <c:v>41830</c:v>
                </c:pt>
                <c:pt idx="101">
                  <c:v>41831</c:v>
                </c:pt>
                <c:pt idx="102">
                  <c:v>41832</c:v>
                </c:pt>
                <c:pt idx="103">
                  <c:v>41833</c:v>
                </c:pt>
                <c:pt idx="104">
                  <c:v>41834</c:v>
                </c:pt>
                <c:pt idx="105">
                  <c:v>41835</c:v>
                </c:pt>
                <c:pt idx="106">
                  <c:v>41836</c:v>
                </c:pt>
                <c:pt idx="107">
                  <c:v>41837</c:v>
                </c:pt>
                <c:pt idx="108">
                  <c:v>41838</c:v>
                </c:pt>
                <c:pt idx="109">
                  <c:v>41839</c:v>
                </c:pt>
                <c:pt idx="110">
                  <c:v>41840</c:v>
                </c:pt>
                <c:pt idx="111">
                  <c:v>41841</c:v>
                </c:pt>
                <c:pt idx="112">
                  <c:v>41842</c:v>
                </c:pt>
                <c:pt idx="113">
                  <c:v>41843</c:v>
                </c:pt>
                <c:pt idx="114">
                  <c:v>41844</c:v>
                </c:pt>
                <c:pt idx="115">
                  <c:v>41845</c:v>
                </c:pt>
                <c:pt idx="116">
                  <c:v>41846</c:v>
                </c:pt>
                <c:pt idx="117">
                  <c:v>41847</c:v>
                </c:pt>
                <c:pt idx="118">
                  <c:v>41848</c:v>
                </c:pt>
                <c:pt idx="119">
                  <c:v>41849</c:v>
                </c:pt>
                <c:pt idx="120">
                  <c:v>41850</c:v>
                </c:pt>
                <c:pt idx="121">
                  <c:v>41851</c:v>
                </c:pt>
                <c:pt idx="122">
                  <c:v>41852</c:v>
                </c:pt>
                <c:pt idx="123">
                  <c:v>41853</c:v>
                </c:pt>
                <c:pt idx="124">
                  <c:v>41854</c:v>
                </c:pt>
                <c:pt idx="125">
                  <c:v>41855</c:v>
                </c:pt>
                <c:pt idx="126">
                  <c:v>41856</c:v>
                </c:pt>
                <c:pt idx="127">
                  <c:v>41857</c:v>
                </c:pt>
                <c:pt idx="128">
                  <c:v>41858</c:v>
                </c:pt>
                <c:pt idx="129">
                  <c:v>41859</c:v>
                </c:pt>
                <c:pt idx="130">
                  <c:v>41860</c:v>
                </c:pt>
                <c:pt idx="131">
                  <c:v>41861</c:v>
                </c:pt>
                <c:pt idx="132">
                  <c:v>41862</c:v>
                </c:pt>
                <c:pt idx="133">
                  <c:v>41863</c:v>
                </c:pt>
                <c:pt idx="134">
                  <c:v>41864</c:v>
                </c:pt>
                <c:pt idx="135">
                  <c:v>41865</c:v>
                </c:pt>
                <c:pt idx="136">
                  <c:v>41866</c:v>
                </c:pt>
                <c:pt idx="137">
                  <c:v>41867</c:v>
                </c:pt>
                <c:pt idx="138">
                  <c:v>41868</c:v>
                </c:pt>
                <c:pt idx="139">
                  <c:v>41869</c:v>
                </c:pt>
                <c:pt idx="140">
                  <c:v>41870</c:v>
                </c:pt>
                <c:pt idx="141">
                  <c:v>41871</c:v>
                </c:pt>
                <c:pt idx="142">
                  <c:v>41872</c:v>
                </c:pt>
                <c:pt idx="143">
                  <c:v>41873</c:v>
                </c:pt>
                <c:pt idx="144">
                  <c:v>41874</c:v>
                </c:pt>
                <c:pt idx="145">
                  <c:v>41875</c:v>
                </c:pt>
                <c:pt idx="146">
                  <c:v>41876</c:v>
                </c:pt>
                <c:pt idx="147">
                  <c:v>41877</c:v>
                </c:pt>
                <c:pt idx="148">
                  <c:v>41878</c:v>
                </c:pt>
                <c:pt idx="149">
                  <c:v>41879</c:v>
                </c:pt>
                <c:pt idx="150">
                  <c:v>41880</c:v>
                </c:pt>
                <c:pt idx="151">
                  <c:v>41881</c:v>
                </c:pt>
                <c:pt idx="152">
                  <c:v>41882</c:v>
                </c:pt>
              </c:numCache>
            </c:numRef>
          </c:xVal>
          <c:yVal>
            <c:numRef>
              <c:f>discharge!$C$2:$C$154</c:f>
              <c:numCache>
                <c:formatCode>General</c:formatCode>
                <c:ptCount val="153"/>
                <c:pt idx="0">
                  <c:v>7.5</c:v>
                </c:pt>
                <c:pt idx="1">
                  <c:v>7.6</c:v>
                </c:pt>
                <c:pt idx="2">
                  <c:v>7.8</c:v>
                </c:pt>
                <c:pt idx="3">
                  <c:v>7.7</c:v>
                </c:pt>
                <c:pt idx="4">
                  <c:v>8.1</c:v>
                </c:pt>
                <c:pt idx="5">
                  <c:v>8.4</c:v>
                </c:pt>
                <c:pt idx="6">
                  <c:v>8.5</c:v>
                </c:pt>
                <c:pt idx="7">
                  <c:v>8.8000000000000007</c:v>
                </c:pt>
                <c:pt idx="8">
                  <c:v>9</c:v>
                </c:pt>
                <c:pt idx="9">
                  <c:v>8.5</c:v>
                </c:pt>
                <c:pt idx="10">
                  <c:v>8.4</c:v>
                </c:pt>
                <c:pt idx="11">
                  <c:v>8.3000000000000007</c:v>
                </c:pt>
                <c:pt idx="12">
                  <c:v>8.5</c:v>
                </c:pt>
                <c:pt idx="13">
                  <c:v>10</c:v>
                </c:pt>
                <c:pt idx="14">
                  <c:v>8.4</c:v>
                </c:pt>
                <c:pt idx="15">
                  <c:v>8.8000000000000007</c:v>
                </c:pt>
                <c:pt idx="16">
                  <c:v>8.9</c:v>
                </c:pt>
                <c:pt idx="17">
                  <c:v>8.4</c:v>
                </c:pt>
                <c:pt idx="18">
                  <c:v>8.6</c:v>
                </c:pt>
                <c:pt idx="19">
                  <c:v>8.4</c:v>
                </c:pt>
                <c:pt idx="20">
                  <c:v>9.1</c:v>
                </c:pt>
                <c:pt idx="21">
                  <c:v>8.8000000000000007</c:v>
                </c:pt>
                <c:pt idx="22">
                  <c:v>9.4</c:v>
                </c:pt>
                <c:pt idx="23">
                  <c:v>9.6</c:v>
                </c:pt>
                <c:pt idx="24">
                  <c:v>8.5</c:v>
                </c:pt>
                <c:pt idx="25">
                  <c:v>8.2000000000000011</c:v>
                </c:pt>
                <c:pt idx="26">
                  <c:v>8.4</c:v>
                </c:pt>
                <c:pt idx="27">
                  <c:v>8</c:v>
                </c:pt>
                <c:pt idx="28">
                  <c:v>9</c:v>
                </c:pt>
                <c:pt idx="29">
                  <c:v>9.4</c:v>
                </c:pt>
                <c:pt idx="30">
                  <c:v>10.6</c:v>
                </c:pt>
                <c:pt idx="31">
                  <c:v>9.8000000000000007</c:v>
                </c:pt>
                <c:pt idx="32">
                  <c:v>9.2000000000000011</c:v>
                </c:pt>
                <c:pt idx="33">
                  <c:v>9.6</c:v>
                </c:pt>
                <c:pt idx="34">
                  <c:v>9.8000000000000007</c:v>
                </c:pt>
                <c:pt idx="35">
                  <c:v>9.6</c:v>
                </c:pt>
                <c:pt idx="36">
                  <c:v>9.3000000000000007</c:v>
                </c:pt>
                <c:pt idx="37">
                  <c:v>9.2000000000000011</c:v>
                </c:pt>
                <c:pt idx="38">
                  <c:v>8.8000000000000007</c:v>
                </c:pt>
                <c:pt idx="39">
                  <c:v>8.5</c:v>
                </c:pt>
                <c:pt idx="40">
                  <c:v>8.7000000000000011</c:v>
                </c:pt>
                <c:pt idx="41">
                  <c:v>8.7000000000000011</c:v>
                </c:pt>
                <c:pt idx="42">
                  <c:v>9.3000000000000007</c:v>
                </c:pt>
                <c:pt idx="43">
                  <c:v>9.7000000000000011</c:v>
                </c:pt>
                <c:pt idx="44">
                  <c:v>10.3</c:v>
                </c:pt>
                <c:pt idx="45">
                  <c:v>9.9</c:v>
                </c:pt>
                <c:pt idx="46">
                  <c:v>10.200000000000001</c:v>
                </c:pt>
                <c:pt idx="47">
                  <c:v>9.9</c:v>
                </c:pt>
                <c:pt idx="48">
                  <c:v>9.5</c:v>
                </c:pt>
                <c:pt idx="49">
                  <c:v>10.200000000000001</c:v>
                </c:pt>
                <c:pt idx="50">
                  <c:v>10.3</c:v>
                </c:pt>
                <c:pt idx="51">
                  <c:v>10.3</c:v>
                </c:pt>
                <c:pt idx="52">
                  <c:v>10.8</c:v>
                </c:pt>
                <c:pt idx="53">
                  <c:v>10.3</c:v>
                </c:pt>
                <c:pt idx="54">
                  <c:v>10</c:v>
                </c:pt>
                <c:pt idx="55">
                  <c:v>10.5</c:v>
                </c:pt>
                <c:pt idx="56">
                  <c:v>10.1</c:v>
                </c:pt>
                <c:pt idx="57">
                  <c:v>10.1</c:v>
                </c:pt>
                <c:pt idx="58">
                  <c:v>9.8000000000000007</c:v>
                </c:pt>
                <c:pt idx="59">
                  <c:v>10.8</c:v>
                </c:pt>
                <c:pt idx="60">
                  <c:v>10.4</c:v>
                </c:pt>
                <c:pt idx="61">
                  <c:v>10.6</c:v>
                </c:pt>
                <c:pt idx="62">
                  <c:v>10.4</c:v>
                </c:pt>
                <c:pt idx="63">
                  <c:v>10.7</c:v>
                </c:pt>
                <c:pt idx="64">
                  <c:v>10.3</c:v>
                </c:pt>
                <c:pt idx="65">
                  <c:v>10.7</c:v>
                </c:pt>
                <c:pt idx="66">
                  <c:v>10.8</c:v>
                </c:pt>
                <c:pt idx="67">
                  <c:v>10.9</c:v>
                </c:pt>
                <c:pt idx="68">
                  <c:v>10.9</c:v>
                </c:pt>
                <c:pt idx="69">
                  <c:v>10.9</c:v>
                </c:pt>
                <c:pt idx="70">
                  <c:v>10.9</c:v>
                </c:pt>
                <c:pt idx="71">
                  <c:v>10.9</c:v>
                </c:pt>
                <c:pt idx="72">
                  <c:v>10.9</c:v>
                </c:pt>
                <c:pt idx="73">
                  <c:v>10.8</c:v>
                </c:pt>
                <c:pt idx="74">
                  <c:v>10.9</c:v>
                </c:pt>
                <c:pt idx="75">
                  <c:v>10.4</c:v>
                </c:pt>
                <c:pt idx="76">
                  <c:v>10.6</c:v>
                </c:pt>
                <c:pt idx="77">
                  <c:v>10.3</c:v>
                </c:pt>
                <c:pt idx="78">
                  <c:v>10.3</c:v>
                </c:pt>
                <c:pt idx="79">
                  <c:v>10.8</c:v>
                </c:pt>
                <c:pt idx="80">
                  <c:v>11</c:v>
                </c:pt>
                <c:pt idx="81">
                  <c:v>10.6</c:v>
                </c:pt>
                <c:pt idx="82">
                  <c:v>10.9</c:v>
                </c:pt>
                <c:pt idx="83">
                  <c:v>11.1</c:v>
                </c:pt>
                <c:pt idx="84">
                  <c:v>11.2</c:v>
                </c:pt>
                <c:pt idx="85">
                  <c:v>10.8</c:v>
                </c:pt>
                <c:pt idx="86">
                  <c:v>10.7</c:v>
                </c:pt>
                <c:pt idx="87">
                  <c:v>10.5</c:v>
                </c:pt>
                <c:pt idx="88">
                  <c:v>11.2</c:v>
                </c:pt>
                <c:pt idx="89">
                  <c:v>11.5</c:v>
                </c:pt>
                <c:pt idx="90">
                  <c:v>11.2</c:v>
                </c:pt>
                <c:pt idx="91">
                  <c:v>11.4</c:v>
                </c:pt>
                <c:pt idx="92">
                  <c:v>11.4</c:v>
                </c:pt>
                <c:pt idx="93">
                  <c:v>11</c:v>
                </c:pt>
                <c:pt idx="94">
                  <c:v>11.2</c:v>
                </c:pt>
                <c:pt idx="95">
                  <c:v>11.5</c:v>
                </c:pt>
                <c:pt idx="96">
                  <c:v>11.6</c:v>
                </c:pt>
                <c:pt idx="97">
                  <c:v>11.7</c:v>
                </c:pt>
                <c:pt idx="98">
                  <c:v>11.8</c:v>
                </c:pt>
                <c:pt idx="99">
                  <c:v>11.5</c:v>
                </c:pt>
                <c:pt idx="100">
                  <c:v>11.5</c:v>
                </c:pt>
                <c:pt idx="101">
                  <c:v>11.9</c:v>
                </c:pt>
                <c:pt idx="102">
                  <c:v>12.1</c:v>
                </c:pt>
                <c:pt idx="103">
                  <c:v>12.1</c:v>
                </c:pt>
                <c:pt idx="104">
                  <c:v>12.1</c:v>
                </c:pt>
                <c:pt idx="105">
                  <c:v>12.6</c:v>
                </c:pt>
                <c:pt idx="106">
                  <c:v>12.5</c:v>
                </c:pt>
                <c:pt idx="107">
                  <c:v>12.2</c:v>
                </c:pt>
                <c:pt idx="108">
                  <c:v>12.2</c:v>
                </c:pt>
                <c:pt idx="109">
                  <c:v>12.2</c:v>
                </c:pt>
                <c:pt idx="110">
                  <c:v>12.2</c:v>
                </c:pt>
                <c:pt idx="111">
                  <c:v>12.1</c:v>
                </c:pt>
                <c:pt idx="112">
                  <c:v>12.2</c:v>
                </c:pt>
                <c:pt idx="113">
                  <c:v>12.4</c:v>
                </c:pt>
                <c:pt idx="114">
                  <c:v>12.1</c:v>
                </c:pt>
                <c:pt idx="115">
                  <c:v>12.3</c:v>
                </c:pt>
                <c:pt idx="116">
                  <c:v>12.1</c:v>
                </c:pt>
                <c:pt idx="117">
                  <c:v>12.1</c:v>
                </c:pt>
                <c:pt idx="118">
                  <c:v>12.3</c:v>
                </c:pt>
                <c:pt idx="119">
                  <c:v>12.3</c:v>
                </c:pt>
                <c:pt idx="120">
                  <c:v>12.3</c:v>
                </c:pt>
                <c:pt idx="121">
                  <c:v>12.3</c:v>
                </c:pt>
                <c:pt idx="122">
                  <c:v>12.5</c:v>
                </c:pt>
                <c:pt idx="123">
                  <c:v>12.8</c:v>
                </c:pt>
                <c:pt idx="124">
                  <c:v>12.7</c:v>
                </c:pt>
                <c:pt idx="125">
                  <c:v>12.7</c:v>
                </c:pt>
                <c:pt idx="126">
                  <c:v>12.7</c:v>
                </c:pt>
                <c:pt idx="127">
                  <c:v>12.8</c:v>
                </c:pt>
                <c:pt idx="128">
                  <c:v>12.6</c:v>
                </c:pt>
                <c:pt idx="129">
                  <c:v>12.6</c:v>
                </c:pt>
                <c:pt idx="130">
                  <c:v>12.5</c:v>
                </c:pt>
                <c:pt idx="131">
                  <c:v>12.6</c:v>
                </c:pt>
                <c:pt idx="132">
                  <c:v>13.3</c:v>
                </c:pt>
                <c:pt idx="133">
                  <c:v>12.9</c:v>
                </c:pt>
                <c:pt idx="134">
                  <c:v>12.5</c:v>
                </c:pt>
                <c:pt idx="135">
                  <c:v>12.6</c:v>
                </c:pt>
                <c:pt idx="136">
                  <c:v>12.6</c:v>
                </c:pt>
                <c:pt idx="137">
                  <c:v>12.4</c:v>
                </c:pt>
                <c:pt idx="138">
                  <c:v>12.6</c:v>
                </c:pt>
                <c:pt idx="139">
                  <c:v>12.5</c:v>
                </c:pt>
                <c:pt idx="140">
                  <c:v>12.9</c:v>
                </c:pt>
                <c:pt idx="141">
                  <c:v>12.4</c:v>
                </c:pt>
                <c:pt idx="142">
                  <c:v>12.6</c:v>
                </c:pt>
                <c:pt idx="143">
                  <c:v>12.4</c:v>
                </c:pt>
                <c:pt idx="144">
                  <c:v>12.5</c:v>
                </c:pt>
                <c:pt idx="145">
                  <c:v>12.5</c:v>
                </c:pt>
                <c:pt idx="146">
                  <c:v>12.6</c:v>
                </c:pt>
                <c:pt idx="147">
                  <c:v>12.5</c:v>
                </c:pt>
                <c:pt idx="148">
                  <c:v>12.6</c:v>
                </c:pt>
                <c:pt idx="149">
                  <c:v>12.6</c:v>
                </c:pt>
                <c:pt idx="150">
                  <c:v>12.5</c:v>
                </c:pt>
                <c:pt idx="151">
                  <c:v>12.2</c:v>
                </c:pt>
                <c:pt idx="152">
                  <c:v>12.2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0608000"/>
        <c:axId val="90601728"/>
      </c:scatterChart>
      <c:valAx>
        <c:axId val="90585344"/>
        <c:scaling>
          <c:orientation val="minMax"/>
          <c:max val="41882"/>
          <c:min val="4173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Date</a:t>
                </a:r>
              </a:p>
            </c:rich>
          </c:tx>
          <c:layout/>
          <c:overlay val="0"/>
        </c:title>
        <c:numFmt formatCode="m/d/yyyy" sourceLinked="1"/>
        <c:majorTickMark val="out"/>
        <c:minorTickMark val="none"/>
        <c:tickLblPos val="nextTo"/>
        <c:txPr>
          <a:bodyPr rot="-2700000"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90599808"/>
        <c:crosses val="autoZero"/>
        <c:crossBetween val="midCat"/>
        <c:majorUnit val="15"/>
      </c:valAx>
      <c:valAx>
        <c:axId val="9059980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Discharge (cfs)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90585344"/>
        <c:crosses val="autoZero"/>
        <c:crossBetween val="midCat"/>
        <c:majorUnit val="2000"/>
      </c:valAx>
      <c:valAx>
        <c:axId val="90601728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Temperature (°C)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90608000"/>
        <c:crosses val="max"/>
        <c:crossBetween val="midCat"/>
      </c:valAx>
      <c:valAx>
        <c:axId val="90608000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crossAx val="9060172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0083931022380173"/>
          <c:y val="0.33320622778773012"/>
          <c:w val="0.19712208387744645"/>
          <c:h val="0.190096356168511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0A31A-19FD-E948-84FE-618494EECCDF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CE1B3-C980-6846-8849-6B0FF407A7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8663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4DB9A1-F6A1-9D40-82E7-3633A601FD23}" type="datetimeFigureOut">
              <a:rPr lang="en-US" smtClean="0"/>
              <a:pPr/>
              <a:t>2/9/2015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5324A-0D9B-9A43-AE72-6DBF244396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2889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628782"/>
            <a:ext cx="9144000" cy="1600438"/>
          </a:xfrm>
          <a:noFill/>
          <a:ln w="25400">
            <a:noFill/>
          </a:ln>
          <a:effectLst/>
        </p:spPr>
        <p:txBody>
          <a:bodyPr lIns="457200" tIns="457200" rIns="457200" bIns="457200" anchor="ctr">
            <a:sp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4800600"/>
            <a:ext cx="8229600" cy="457200"/>
          </a:xfrm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cap="all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Presenter </a:t>
            </a:r>
            <a:r>
              <a:rPr lang="en-US" dirty="0" err="1" smtClean="0"/>
              <a:t>Name(S</a:t>
            </a:r>
            <a:r>
              <a:rPr lang="en-US" dirty="0" smtClean="0"/>
              <a:t>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2968F0E1-7F3B-9143-ABF4-576BF984EE9D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55613" y="5257800"/>
            <a:ext cx="8229600" cy="228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add presenter organization</a:t>
            </a:r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5540477"/>
            <a:ext cx="8229600" cy="228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add presentation event or location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57200" y="356614"/>
            <a:ext cx="6629400" cy="621792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57200" y="1371597"/>
            <a:ext cx="8229600" cy="48006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9" name="Date Placeholder 8"/>
          <p:cNvSpPr>
            <a:spLocks noGrp="1"/>
          </p:cNvSpPr>
          <p:nvPr userDrawn="1"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986A3075-B438-A046-B8ED-DAC2C54F11BB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 userDrawn="1">
            <p:ph type="sldNum" sz="quarter" idx="11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 userDrawn="1">
            <p:ph type="ftr" sz="quarter" idx="12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57200" y="356614"/>
            <a:ext cx="6629400" cy="621792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sz="half" idx="1"/>
          </p:nvPr>
        </p:nvSpPr>
        <p:spPr>
          <a:xfrm>
            <a:off x="457200" y="1371597"/>
            <a:ext cx="3886200" cy="48006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F94078E1-36D5-174D-8FFC-59889EFD308B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800600" y="1371600"/>
            <a:ext cx="3886200" cy="48006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2059242"/>
            <a:ext cx="3886200" cy="41148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800600" y="2059245"/>
            <a:ext cx="3886200" cy="41148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57200" y="356614"/>
            <a:ext cx="6629400" cy="621792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57200" y="1371600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 userDrawn="1">
            <p:ph type="body" sz="quarter" idx="3"/>
          </p:nvPr>
        </p:nvSpPr>
        <p:spPr>
          <a:xfrm>
            <a:off x="4800600" y="1371599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 userDrawn="1"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CBFBE8CF-7B3F-084A-A68D-3CB51534AE1D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 userDrawn="1">
            <p:ph type="ftr" sz="quarter" idx="11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 userDrawn="1">
            <p:ph type="sldNum" sz="quarter" idx="12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-Line Title +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57200" y="356614"/>
            <a:ext cx="6629400" cy="621792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 userDrawn="1">
            <p:ph type="pic" idx="1"/>
          </p:nvPr>
        </p:nvSpPr>
        <p:spPr>
          <a:xfrm>
            <a:off x="457200" y="1371600"/>
            <a:ext cx="8229600" cy="3886200"/>
          </a:xfr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1800" i="1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 userDrawn="1">
            <p:ph type="body" sz="half" idx="2"/>
          </p:nvPr>
        </p:nvSpPr>
        <p:spPr>
          <a:xfrm>
            <a:off x="457200" y="5486400"/>
            <a:ext cx="8229600" cy="685800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D3C40767-C724-B144-B5E2-42217A78B772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57200" y="356614"/>
            <a:ext cx="6629400" cy="621792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BD363373-6C73-B64D-B353-B00504264C42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371600"/>
            <a:ext cx="9144000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57200" y="356614"/>
            <a:ext cx="6629400" cy="1005840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 userDrawn="1"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EE3945E2-0F4C-8E4F-A08F-59EFE1DE6CC1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 userDrawn="1">
            <p:ph type="sldNum" sz="quarter" idx="11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 userDrawn="1">
            <p:ph type="ftr" sz="quarter" idx="12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828800"/>
            <a:ext cx="8229600" cy="43434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371600"/>
            <a:ext cx="9144000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57200" y="356614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 userDrawn="1"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DAF1735B-FC44-9743-8CA2-7C692053B2A7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 userDrawn="1">
            <p:ph type="ftr" sz="quarter" idx="11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1830027"/>
            <a:ext cx="3886200" cy="43434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800600" y="1830030"/>
            <a:ext cx="3886200" cy="43434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371600"/>
            <a:ext cx="9144000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57200" y="356614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57200" y="1828800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 userDrawn="1">
            <p:ph type="body" sz="quarter" idx="3"/>
          </p:nvPr>
        </p:nvSpPr>
        <p:spPr>
          <a:xfrm>
            <a:off x="4800600" y="1828799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 userDrawn="1"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D04D15AE-D7B3-F44B-992E-45D8E852EAD1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 userDrawn="1">
            <p:ph type="ftr" sz="quarter" idx="11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 userDrawn="1">
            <p:ph type="sldNum" sz="quarter" idx="12"/>
          </p:nvPr>
        </p:nvSpPr>
        <p:spPr/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2517672"/>
            <a:ext cx="3886200" cy="36576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800600" y="2517675"/>
            <a:ext cx="3886200" cy="36576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1005840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797"/>
            <a:ext cx="8229600" cy="43434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D8E5F392-D2AB-2D47-80D1-E840E5811C5F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828797"/>
            <a:ext cx="3886200" cy="43434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E3E99183-6CD6-4C48-9A9D-51FCA5064174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800600" y="1828800"/>
            <a:ext cx="3886200" cy="43434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799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828798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FF90D8D6-7E2C-CF4E-8689-7F635B16462F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457200" y="2516451"/>
            <a:ext cx="3886200" cy="36576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4800600" y="2516454"/>
            <a:ext cx="3886200" cy="36576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Full-Color Background +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1005840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828800"/>
            <a:ext cx="8229600" cy="3429000"/>
          </a:xfr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1800" i="1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486400"/>
            <a:ext cx="8229600" cy="685800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EC9E1B29-BB0A-6F4C-B722-8E1615AD5B92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Full-Color Background +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7C9FC54F-BADF-E049-AC96-4BCC3331ED95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9A080766-0BF8-8348-AE6A-8A4A559F6D3E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0" y="2628782"/>
            <a:ext cx="9144000" cy="1600438"/>
          </a:xfrm>
          <a:noFill/>
          <a:ln w="25400">
            <a:noFill/>
          </a:ln>
          <a:effectLst/>
        </p:spPr>
        <p:txBody>
          <a:bodyPr lIns="457200" tIns="457200" rIns="457200" bIns="457200" anchor="ctr">
            <a:spAutoFit/>
          </a:bodyPr>
          <a:lstStyle>
            <a:lvl1pPr algn="l">
              <a:defRPr sz="4400" b="1"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4800600"/>
            <a:ext cx="8229600" cy="457200"/>
          </a:xfrm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cap="all" baseline="0">
                <a:solidFill>
                  <a:srgbClr val="70727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Presenter </a:t>
            </a:r>
            <a:r>
              <a:rPr lang="en-US" dirty="0" err="1" smtClean="0"/>
              <a:t>Name(S</a:t>
            </a:r>
            <a:r>
              <a:rPr lang="en-US" dirty="0" smtClean="0"/>
              <a:t>)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55613" y="5257800"/>
            <a:ext cx="8229600" cy="228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Click to add presenter organization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5540477"/>
            <a:ext cx="8229600" cy="228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Click to add presentation event or location</a:t>
            </a:r>
          </a:p>
        </p:txBody>
      </p:sp>
    </p:spTree>
    <p:extLst>
      <p:ext uri="{BB962C8B-B14F-4D97-AF65-F5344CB8AC3E}">
        <p14:creationId xmlns:p14="http://schemas.microsoft.com/office/powerpoint/2010/main" val="25067699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621792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371598"/>
            <a:ext cx="8229600" cy="48006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571B0C3B-3A7D-3848-B824-737E096AF391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5709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6"/>
            <a:ext cx="6629400" cy="62179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DF4FDA3-C98B-EA4E-8817-64F4090BAB92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350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6"/>
            <a:ext cx="6629400" cy="62179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67B99E-ACA9-3B49-9F4E-9CFF45A7F14A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4082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5"/>
            <a:ext cx="6629400" cy="62179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5B9E8E-6868-BD41-B75D-7F7725F1694F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371600"/>
            <a:ext cx="8229600" cy="3886200"/>
          </a:xfr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1800" i="1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486400"/>
            <a:ext cx="8229600" cy="685800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13008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371600"/>
            <a:ext cx="9144000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D3E66C-72C2-1240-90D0-E7332024CCF6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6615"/>
            <a:ext cx="6629400" cy="62179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9457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1371600"/>
            <a:ext cx="9144000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1005840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828799"/>
            <a:ext cx="8229600" cy="43434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510619-C3DC-1742-8D97-AA04E4DA4882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4847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371600"/>
            <a:ext cx="9144000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799"/>
            <a:ext cx="3886200" cy="43434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828799"/>
            <a:ext cx="3886200" cy="4343400"/>
          </a:xfrm>
        </p:spPr>
        <p:txBody>
          <a:bodyPr lIns="0" t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A472385-6839-5048-9797-D8A0E313B101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4213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371600"/>
            <a:ext cx="9144000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EAC28F-3273-5C49-95C3-ED78200C4FB4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14599"/>
            <a:ext cx="3886200" cy="36576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828799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Content Placeholder 5"/>
          <p:cNvSpPr>
            <a:spLocks noGrp="1"/>
          </p:cNvSpPr>
          <p:nvPr>
            <p:ph sz="quarter" idx="4"/>
          </p:nvPr>
        </p:nvSpPr>
        <p:spPr>
          <a:xfrm>
            <a:off x="4800600" y="2514599"/>
            <a:ext cx="3886200" cy="36576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2722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0AEF710-8C28-6546-9604-880FB4645B21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7200" y="1828797"/>
            <a:ext cx="8229600" cy="4343400"/>
          </a:xfrm>
        </p:spPr>
        <p:txBody>
          <a:bodyPr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chemeClr val="tx1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chemeClr val="tx1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chemeClr val="tx1"/>
                </a:solidFill>
                <a:latin typeface="Arial"/>
                <a:cs typeface="Arial"/>
              </a:defRPr>
            </a:lvl4pPr>
            <a:lvl5pPr>
              <a:defRPr sz="1400">
                <a:solidFill>
                  <a:schemeClr val="tx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5917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DDA9E2A-8607-5C4E-8C0A-43148951D912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797"/>
            <a:ext cx="3886200" cy="4343400"/>
          </a:xfrm>
        </p:spPr>
        <p:txBody>
          <a:bodyPr lIns="0" tIns="0" rIns="0" bIns="0">
            <a:spAutoFit/>
          </a:bodyPr>
          <a:lstStyle>
            <a:lvl1pPr>
              <a:defRPr sz="2000">
                <a:solidFill>
                  <a:srgbClr val="000000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000000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000000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000000"/>
                </a:solidFill>
                <a:latin typeface="Arial"/>
                <a:cs typeface="Arial"/>
              </a:defRPr>
            </a:lvl4pPr>
            <a:lvl5pPr>
              <a:defRPr sz="1400">
                <a:solidFill>
                  <a:srgbClr val="000000"/>
                </a:solidFill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828797"/>
            <a:ext cx="3886200" cy="4343400"/>
          </a:xfrm>
        </p:spPr>
        <p:txBody>
          <a:bodyPr lIns="0" tIns="0" bIns="0">
            <a:spAutoFit/>
          </a:bodyPr>
          <a:lstStyle>
            <a:lvl1pPr>
              <a:defRPr sz="2000">
                <a:solidFill>
                  <a:srgbClr val="000000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000000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000000"/>
                </a:solidFill>
                <a:latin typeface="Arial"/>
                <a:cs typeface="Arial"/>
              </a:defRPr>
            </a:lvl3pPr>
            <a:lvl4pPr>
              <a:defRPr sz="1400">
                <a:solidFill>
                  <a:srgbClr val="000000"/>
                </a:solidFill>
                <a:latin typeface="Arial"/>
                <a:cs typeface="Arial"/>
              </a:defRPr>
            </a:lvl4pPr>
            <a:lvl5pPr>
              <a:defRPr sz="1400">
                <a:solidFill>
                  <a:srgbClr val="000000"/>
                </a:solidFill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7100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8605C4-A25A-B649-99D1-F205BCD3665C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799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14599"/>
            <a:ext cx="3886200" cy="36576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828799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Content Placeholder 5"/>
          <p:cNvSpPr>
            <a:spLocks noGrp="1"/>
          </p:cNvSpPr>
          <p:nvPr>
            <p:ph sz="quarter" idx="4"/>
          </p:nvPr>
        </p:nvSpPr>
        <p:spPr>
          <a:xfrm>
            <a:off x="4800600" y="2514599"/>
            <a:ext cx="3886200" cy="36576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7656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CD72E9-4AED-4D4C-8150-C415CA6AC4E9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828800"/>
            <a:ext cx="8229600" cy="3429000"/>
          </a:xfr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1800" i="1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486400"/>
            <a:ext cx="8229600" cy="685800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46373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F589BE-4EC2-DF4F-9D75-1E8273666669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7344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0" y="2628782"/>
            <a:ext cx="9144000" cy="1600438"/>
          </a:xfrm>
          <a:noFill/>
          <a:ln w="25400">
            <a:noFill/>
          </a:ln>
          <a:effectLst/>
        </p:spPr>
        <p:txBody>
          <a:bodyPr lIns="457200" tIns="457200" rIns="457200" bIns="457200" anchor="ctr">
            <a:sp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4800600"/>
            <a:ext cx="8229600" cy="457200"/>
          </a:xfrm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cap="all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Presenter </a:t>
            </a:r>
            <a:r>
              <a:rPr lang="en-US" dirty="0" err="1" smtClean="0"/>
              <a:t>Name(S</a:t>
            </a:r>
            <a:r>
              <a:rPr lang="en-US" dirty="0" smtClean="0"/>
              <a:t>)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72722D68-B255-A94C-A3CB-3E687CBC89EF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55613" y="5257800"/>
            <a:ext cx="8229600" cy="228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add presenter organization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5540477"/>
            <a:ext cx="8229600" cy="228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add presentation event or location</a:t>
            </a:r>
          </a:p>
        </p:txBody>
      </p:sp>
    </p:spTree>
    <p:extLst>
      <p:ext uri="{BB962C8B-B14F-4D97-AF65-F5344CB8AC3E}">
        <p14:creationId xmlns:p14="http://schemas.microsoft.com/office/powerpoint/2010/main" val="31699113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621792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371596"/>
            <a:ext cx="8229600" cy="48006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D11E647B-2526-554A-8D8B-54D170A77B52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3566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621792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5516A233-C441-7B49-8728-983BDB24CC5F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7200" y="1371596"/>
            <a:ext cx="3886200" cy="48006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4800600" y="1369118"/>
            <a:ext cx="3886200" cy="48006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9858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621792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371599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2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9ADF8008-A3A8-D94F-BA03-3F18FE570F74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23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2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Content Placeholder 2"/>
          <p:cNvSpPr>
            <a:spLocks noGrp="1"/>
          </p:cNvSpPr>
          <p:nvPr>
            <p:ph idx="15"/>
          </p:nvPr>
        </p:nvSpPr>
        <p:spPr>
          <a:xfrm>
            <a:off x="457200" y="2059241"/>
            <a:ext cx="3886200" cy="41148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idx="16"/>
          </p:nvPr>
        </p:nvSpPr>
        <p:spPr>
          <a:xfrm>
            <a:off x="4800600" y="2056763"/>
            <a:ext cx="3886200" cy="41148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2877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621792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371600"/>
            <a:ext cx="8229600" cy="3886200"/>
          </a:xfr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1800" i="1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486400"/>
            <a:ext cx="8229600" cy="685800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AB913CE7-CFD7-D244-9CF5-91B28CB73AAE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6252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987552"/>
            <a:ext cx="9144000" cy="58704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621792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3613C8CB-43D8-CE4B-9FBA-0A4A4D7DDC27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2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47368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371600"/>
            <a:ext cx="9144000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1005840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Date Placeholder 8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295A8C86-62E8-7241-8327-8973F14C6094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15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3434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2463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1371600"/>
            <a:ext cx="9144000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A67F5DE3-4E7A-1F49-B8B8-4C0F1552EA37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3886200" cy="43434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5"/>
          </p:nvPr>
        </p:nvSpPr>
        <p:spPr>
          <a:xfrm>
            <a:off x="4800600" y="1828800"/>
            <a:ext cx="3886200" cy="43434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3760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371600"/>
            <a:ext cx="9144000" cy="548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828799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BC5D5528-8E4A-A64F-9E68-AD02791E3931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5"/>
          </p:nvPr>
        </p:nvSpPr>
        <p:spPr>
          <a:xfrm>
            <a:off x="457200" y="2514600"/>
            <a:ext cx="3886200" cy="36576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6"/>
          </p:nvPr>
        </p:nvSpPr>
        <p:spPr>
          <a:xfrm>
            <a:off x="4800600" y="2512122"/>
            <a:ext cx="3886200" cy="36576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3061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1005840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8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96B83080-A0DC-A846-88CA-CAA893C02D37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5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828797"/>
            <a:ext cx="8229600" cy="43434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9376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ECCEC056-3BC1-D941-A53E-3A2C2BC72558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828797"/>
            <a:ext cx="3886200" cy="43434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800600" y="1828800"/>
            <a:ext cx="3886200" cy="43434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390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799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828798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10CB5865-558E-8649-88A9-CBCFE3470DB8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457200" y="2516451"/>
            <a:ext cx="3886200" cy="36576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4800600" y="2516454"/>
            <a:ext cx="3886200" cy="3657600"/>
          </a:xfrm>
        </p:spPr>
        <p:txBody>
          <a:bodyPr lIns="0" tIns="0" rIns="0" bIns="0">
            <a:sp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742950" indent="-285750">
              <a:buSzPct val="100000"/>
              <a:buFontTx/>
              <a:buBlip>
                <a:blip r:embed="rId3"/>
              </a:buBlip>
              <a:defRPr sz="1800">
                <a:solidFill>
                  <a:srgbClr val="FFFFFF"/>
                </a:solidFill>
                <a:latin typeface="Arial"/>
                <a:cs typeface="Arial"/>
              </a:defRPr>
            </a:lvl2pPr>
            <a:lvl3pPr marL="1143000" indent="-228600">
              <a:buSzPct val="100000"/>
              <a:buFontTx/>
              <a:buBlip>
                <a:blip r:embed="rId4"/>
              </a:buBlip>
              <a:defRPr sz="1600">
                <a:solidFill>
                  <a:srgbClr val="FFFFFF"/>
                </a:solidFill>
                <a:latin typeface="Arial"/>
                <a:cs typeface="Arial"/>
              </a:defRPr>
            </a:lvl3pPr>
            <a:lvl4pPr marL="1600200" indent="-228600">
              <a:buSzPct val="100000"/>
              <a:buFontTx/>
              <a:buBlip>
                <a:blip r:embed="rId5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4pPr>
            <a:lvl5pPr marL="2057400" indent="-228600">
              <a:buSzPct val="100000"/>
              <a:buFontTx/>
              <a:buBlip>
                <a:blip r:embed="rId2"/>
              </a:buBlip>
              <a:defRPr sz="1400">
                <a:solidFill>
                  <a:srgbClr val="FFFFFF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9446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1005840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828800"/>
            <a:ext cx="8229600" cy="3429000"/>
          </a:xfr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1800" i="1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486400"/>
            <a:ext cx="8229600" cy="685800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400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208459BF-80C7-FA41-AED7-562070351A38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05529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Color Background +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C9B1E557-D2DE-C740-9A28-CB1872EDE0F8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lIns="0" tIns="0" rIns="0" bIns="0"/>
          <a:lstStyle>
            <a:lvl1pPr>
              <a:defRPr sz="9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007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35A4E209-819E-4847-8C73-FACD00174565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0" y="2628782"/>
            <a:ext cx="9144000" cy="1600438"/>
          </a:xfrm>
          <a:noFill/>
          <a:ln w="25400">
            <a:noFill/>
          </a:ln>
          <a:effectLst/>
        </p:spPr>
        <p:txBody>
          <a:bodyPr lIns="457200" tIns="457200" rIns="457200" bIns="457200" anchor="ctr">
            <a:spAutoFit/>
          </a:bodyPr>
          <a:lstStyle>
            <a:lvl1pPr algn="l">
              <a:defRPr sz="4400" b="1"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4800600"/>
            <a:ext cx="8229600" cy="457200"/>
          </a:xfrm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cap="all" baseline="0">
                <a:solidFill>
                  <a:srgbClr val="70727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Presenter </a:t>
            </a:r>
            <a:r>
              <a:rPr lang="en-US" dirty="0" err="1" smtClean="0"/>
              <a:t>Name(S</a:t>
            </a:r>
            <a:r>
              <a:rPr lang="en-US" dirty="0" smtClean="0"/>
              <a:t>)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55613" y="5257800"/>
            <a:ext cx="8229600" cy="228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Click to add presenter organization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5540477"/>
            <a:ext cx="8229600" cy="228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 smtClean="0"/>
              <a:t>Click to add presentation event or location</a:t>
            </a:r>
          </a:p>
        </p:txBody>
      </p:sp>
    </p:spTree>
    <p:extLst>
      <p:ext uri="{BB962C8B-B14F-4D97-AF65-F5344CB8AC3E}">
        <p14:creationId xmlns:p14="http://schemas.microsoft.com/office/powerpoint/2010/main" val="13501785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621792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371598"/>
            <a:ext cx="8229600" cy="48006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36352874-118B-E24F-968D-2511B069207B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07276"/>
                </a:solidFill>
              </a:defRPr>
            </a:lvl1pPr>
          </a:lstStyle>
          <a:p>
            <a:fld id="{A505DBE7-0ACF-E348-BBE2-A615BCE1D79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42546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356616"/>
            <a:ext cx="6629400" cy="62179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4F218C-213B-C54B-9A93-DEA1EC18DD65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3862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6"/>
            <a:ext cx="6629400" cy="62179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327CC7-BEE1-6F4A-B167-5B675BDE4CB4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2384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+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5"/>
            <a:ext cx="6629400" cy="62179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95F552-8AF0-DD42-87C9-F351B1EED456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371600"/>
            <a:ext cx="8229600" cy="3886200"/>
          </a:xfrm>
        </p:spPr>
        <p:txBody>
          <a:bodyPr lIns="0" tIns="0" rIns="0" bIns="0" anchor="ctr">
            <a:spAutoFit/>
          </a:bodyPr>
          <a:lstStyle>
            <a:lvl1pPr marL="0" indent="0" algn="ctr">
              <a:buNone/>
              <a:defRPr sz="1800" i="1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486400"/>
            <a:ext cx="8229600" cy="685800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64137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154C3BD-BE20-C04F-8E15-2D5F58D27A5A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56615"/>
            <a:ext cx="6629400" cy="62179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575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0762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1005840"/>
          </a:xfrm>
        </p:spPr>
        <p:txBody>
          <a:bodyPr lIns="0" tIns="0" rIns="0" bIns="0" anchor="t" anchorCtr="0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799"/>
            <a:ext cx="8229600" cy="43434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D3ED6A-AF32-2143-8579-8C1FA3A63491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8094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799"/>
            <a:ext cx="3886200" cy="43434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828799"/>
            <a:ext cx="3886200" cy="4343400"/>
          </a:xfrm>
        </p:spPr>
        <p:txBody>
          <a:bodyPr lIns="0" t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A5E5567-F82B-8343-9977-CC67B775D68A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8454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Title + 2-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1005840"/>
          </a:xfrm>
        </p:spPr>
        <p:txBody>
          <a:bodyPr lIns="0" tIns="0" rIns="0" bIns="0" anchor="t">
            <a:spAutoFit/>
          </a:bodyPr>
          <a:lstStyle>
            <a:lvl1pPr algn="l">
              <a:defRPr sz="2500" b="1">
                <a:solidFill>
                  <a:srgbClr val="D575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3AFF9BB-A143-C145-BA9C-30105BB17E36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505DBE7-0ACF-E348-BBE2-A615BCE1D79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14599"/>
            <a:ext cx="3886200" cy="36576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828799"/>
            <a:ext cx="3886200" cy="640080"/>
          </a:xfrm>
        </p:spPr>
        <p:txBody>
          <a:bodyPr lIns="0" tIns="0" rIns="0" bIns="0" anchor="t">
            <a:spAutoFit/>
          </a:bodyPr>
          <a:lstStyle>
            <a:lvl1pPr marL="0" indent="0">
              <a:buNone/>
              <a:defRPr sz="2000" b="1">
                <a:latin typeface="Arial"/>
                <a:cs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Content Placeholder 5"/>
          <p:cNvSpPr>
            <a:spLocks noGrp="1"/>
          </p:cNvSpPr>
          <p:nvPr>
            <p:ph sz="quarter" idx="4"/>
          </p:nvPr>
        </p:nvSpPr>
        <p:spPr>
          <a:xfrm>
            <a:off x="4800600" y="2514599"/>
            <a:ext cx="3886200" cy="3657600"/>
          </a:xfrm>
        </p:spPr>
        <p:txBody>
          <a:bodyPr lIns="0" tIns="0" rIns="0" bIns="0">
            <a:spAutoFit/>
          </a:bodyPr>
          <a:lstStyle>
            <a:lvl1pPr>
              <a:defRPr sz="20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6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742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7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12.emf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1.jp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1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13.jp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12.emf"/><Relationship Id="rId5" Type="http://schemas.openxmlformats.org/officeDocument/2006/relationships/slideLayout" Target="../slideLayouts/slideLayout47.xml"/><Relationship Id="rId15" Type="http://schemas.openxmlformats.org/officeDocument/2006/relationships/image" Target="../media/image6.png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Copper_PowerPoint_Background_08-19-2011.jpg"/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17"/>
            <a:stretch>
              <a:fillRect/>
            </a:stretch>
          </p:blipFill>
          <p:spPr>
            <a:xfrm>
              <a:off x="7570482" y="128766"/>
              <a:ext cx="1444752" cy="728658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6615"/>
            <a:ext cx="6858000" cy="38472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8229600" cy="4343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fld id="{8847B0AD-4045-D246-BDAD-F671F36BE5C4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7" r:id="rId5"/>
    <p:sldLayoutId id="2147483654" r:id="rId6"/>
    <p:sldLayoutId id="2147483658" r:id="rId7"/>
    <p:sldLayoutId id="2147483659" r:id="rId8"/>
    <p:sldLayoutId id="2147483660" r:id="rId9"/>
    <p:sldLayoutId id="2147483663" r:id="rId10"/>
    <p:sldLayoutId id="2147483664" r:id="rId11"/>
    <p:sldLayoutId id="2147483665" r:id="rId12"/>
    <p:sldLayoutId id="2147483661" r:id="rId13"/>
    <p:sldLayoutId id="2147483662" r:id="rId14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500" b="1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2000" kern="1200">
          <a:solidFill>
            <a:schemeClr val="accent2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Tx/>
        <a:buBlip>
          <a:blip r:embed="rId19"/>
        </a:buBlip>
        <a:defRPr sz="1800" kern="1200">
          <a:solidFill>
            <a:schemeClr val="accent2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0"/>
        </a:buBlip>
        <a:defRPr sz="1600" kern="1200">
          <a:solidFill>
            <a:schemeClr val="accent2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1"/>
        </a:buBlip>
        <a:defRPr sz="1400" kern="1200">
          <a:solidFill>
            <a:schemeClr val="accent2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1400" kern="1200">
          <a:solidFill>
            <a:schemeClr val="accent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latinum_PowerPoint_Background_08-19-2011.jp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200" y="356613"/>
            <a:ext cx="6629400" cy="62179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8229600" cy="4343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fld id="{1205DB16-F3E1-7B41-BE18-DA9132C94C8C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571232" y="128016"/>
            <a:ext cx="1444752" cy="72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040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4" r:id="rId3"/>
    <p:sldLayoutId id="2147483715" r:id="rId4"/>
    <p:sldLayoutId id="2147483716" r:id="rId5"/>
    <p:sldLayoutId id="2147483717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500" b="1" kern="1200">
          <a:solidFill>
            <a:srgbClr val="D5750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19"/>
        </a:buBlip>
        <a:defRPr sz="1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0"/>
        </a:buBlip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1"/>
        </a:buBlip>
        <a:defRPr sz="14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ilver_PowerPoint_Background_08-19-2011.jp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49244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8229600" cy="4343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fld id="{7618D9BF-6AE6-5E41-A978-E5BD65476E9F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570482" y="128766"/>
            <a:ext cx="1444752" cy="72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815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19"/>
        </a:buBlip>
        <a:defRPr sz="1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0"/>
        </a:buBlip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1"/>
        </a:buBlip>
        <a:defRPr sz="14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57200" y="356612"/>
            <a:ext cx="6629400" cy="49244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8229600" cy="4343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fld id="{9ED044F3-2776-D54C-89C7-4C75660FFBCE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rgbClr val="707276"/>
                </a:solidFill>
                <a:latin typeface="Arial"/>
                <a:cs typeface="Arial"/>
              </a:defRPr>
            </a:lvl1pPr>
          </a:lstStyle>
          <a:p>
            <a:fld id="{03722D57-58D6-9447-A6D5-A97F6C35A8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7571232" y="128016"/>
            <a:ext cx="1444752" cy="72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86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rgbClr val="D5750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2"/>
        </a:buBlip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13"/>
        </a:buBlip>
        <a:defRPr sz="1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4"/>
        </a:buBlip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5"/>
        </a:buBlip>
        <a:defRPr sz="14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2"/>
        </a:buBlip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8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7.png"/><Relationship Id="rId4" Type="http://schemas.openxmlformats.org/officeDocument/2006/relationships/image" Target="../media/image19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4.bin"/><Relationship Id="rId4" Type="http://schemas.openxmlformats.org/officeDocument/2006/relationships/image" Target="cid:image001.png@01CFB61D.3EE9F2E0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65"/>
          <p:cNvSpPr>
            <a:spLocks noGrp="1"/>
          </p:cNvSpPr>
          <p:nvPr>
            <p:ph type="ctrTitle"/>
          </p:nvPr>
        </p:nvSpPr>
        <p:spPr>
          <a:xfrm>
            <a:off x="0" y="61536"/>
            <a:ext cx="9144000" cy="4308872"/>
          </a:xfrm>
        </p:spPr>
        <p:txBody>
          <a:bodyPr/>
          <a:lstStyle/>
          <a:p>
            <a:r>
              <a:rPr lang="en-US" dirty="0" smtClean="0"/>
              <a:t>Ecological Interactions between Hatchery Summer Steelhead and Wild </a:t>
            </a:r>
            <a:r>
              <a:rPr lang="en-US" i="1" dirty="0" smtClean="0"/>
              <a:t>Oncorhynchus mykiss </a:t>
            </a:r>
            <a:r>
              <a:rPr lang="en-US" dirty="0" smtClean="0"/>
              <a:t>in the Willamette River Basin, 2014</a:t>
            </a:r>
            <a:endParaRPr lang="en-US" dirty="0"/>
          </a:p>
        </p:txBody>
      </p:sp>
      <p:sp>
        <p:nvSpPr>
          <p:cNvPr id="52" name="Subtitle 51"/>
          <p:cNvSpPr>
            <a:spLocks noGrp="1"/>
          </p:cNvSpPr>
          <p:nvPr>
            <p:ph type="subTitle" idx="1"/>
          </p:nvPr>
        </p:nvSpPr>
        <p:spPr>
          <a:xfrm>
            <a:off x="438539" y="4399385"/>
            <a:ext cx="8229600" cy="2048069"/>
          </a:xfrm>
        </p:spPr>
        <p:txBody>
          <a:bodyPr>
            <a:normAutofit/>
          </a:bodyPr>
          <a:lstStyle/>
          <a:p>
            <a:r>
              <a:rPr lang="en-US" dirty="0" smtClean="0"/>
              <a:t>Ryan Harnish</a:t>
            </a:r>
          </a:p>
          <a:p>
            <a:r>
              <a:rPr lang="en-US" dirty="0" smtClean="0"/>
              <a:t>Ethan green</a:t>
            </a:r>
          </a:p>
          <a:p>
            <a:r>
              <a:rPr lang="en-US" dirty="0" smtClean="0"/>
              <a:t>Chris </a:t>
            </a:r>
            <a:r>
              <a:rPr lang="en-US" dirty="0" err="1" smtClean="0"/>
              <a:t>vernon</a:t>
            </a:r>
            <a:endParaRPr lang="en-US" dirty="0" smtClean="0"/>
          </a:p>
          <a:p>
            <a:r>
              <a:rPr lang="en-US" dirty="0" smtClean="0"/>
              <a:t>Geoff </a:t>
            </a:r>
            <a:r>
              <a:rPr lang="en-US" dirty="0" err="1" smtClean="0"/>
              <a:t>mcmichael</a:t>
            </a:r>
            <a:endParaRPr lang="en-US" dirty="0"/>
          </a:p>
        </p:txBody>
      </p:sp>
      <p:sp>
        <p:nvSpPr>
          <p:cNvPr id="33" name="Date Placeholder 3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F153D-80E4-B848-8B17-696470196FD9}" type="datetime4">
              <a:rPr lang="en-US" smtClean="0"/>
              <a:t>February 9, 2015</a:t>
            </a:fld>
            <a:endParaRPr lang="en-US"/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384721"/>
          </a:xfrm>
        </p:spPr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597"/>
            <a:ext cx="8229600" cy="3927229"/>
          </a:xfrm>
        </p:spPr>
        <p:txBody>
          <a:bodyPr/>
          <a:lstStyle/>
          <a:p>
            <a:r>
              <a:rPr lang="en-US" dirty="0" smtClean="0"/>
              <a:t>Decline of wild winter STH in upper Willamette</a:t>
            </a:r>
          </a:p>
          <a:p>
            <a:pPr lvl="1"/>
            <a:r>
              <a:rPr lang="en-US" dirty="0" smtClean="0"/>
              <a:t>Listed as “threatened” under ESA</a:t>
            </a:r>
          </a:p>
          <a:p>
            <a:r>
              <a:rPr lang="en-US" dirty="0" smtClean="0"/>
              <a:t>Hatchery summer STH releases</a:t>
            </a:r>
          </a:p>
          <a:p>
            <a:r>
              <a:rPr lang="en-US" dirty="0" smtClean="0"/>
              <a:t>2013 study to evaluate potential for negative ecological effects</a:t>
            </a:r>
          </a:p>
          <a:p>
            <a:pPr lvl="1"/>
            <a:r>
              <a:rPr lang="en-US" dirty="0" smtClean="0"/>
              <a:t>RT and snorkeling</a:t>
            </a:r>
          </a:p>
          <a:p>
            <a:pPr lvl="2"/>
            <a:r>
              <a:rPr lang="en-US" dirty="0" smtClean="0"/>
              <a:t>Majority (65%) of RT hatchery STH were last detected in S. Santiam</a:t>
            </a:r>
          </a:p>
          <a:p>
            <a:pPr lvl="3"/>
            <a:r>
              <a:rPr lang="en-US" dirty="0" smtClean="0"/>
              <a:t>28% of RT hatchery STH did not volitionally emigrate from SSH</a:t>
            </a:r>
          </a:p>
          <a:p>
            <a:pPr lvl="3"/>
            <a:r>
              <a:rPr lang="en-US" dirty="0" smtClean="0"/>
              <a:t>No fate determination</a:t>
            </a:r>
          </a:p>
          <a:p>
            <a:pPr lvl="2"/>
            <a:r>
              <a:rPr lang="en-US" dirty="0" smtClean="0"/>
              <a:t>Hatchery STH and wild </a:t>
            </a:r>
            <a:r>
              <a:rPr lang="en-US" i="1" dirty="0" smtClean="0"/>
              <a:t>O. mykiss </a:t>
            </a:r>
            <a:r>
              <a:rPr lang="en-US" dirty="0" smtClean="0"/>
              <a:t>observed in </a:t>
            </a:r>
            <a:r>
              <a:rPr lang="en-US" dirty="0" err="1" smtClean="0"/>
              <a:t>sympatry</a:t>
            </a:r>
            <a:endParaRPr lang="en-US" dirty="0" smtClean="0"/>
          </a:p>
          <a:p>
            <a:pPr lvl="3"/>
            <a:r>
              <a:rPr lang="en-US" dirty="0" smtClean="0"/>
              <a:t>Hatchery STH generally larger, more aggressive, and dominant</a:t>
            </a:r>
          </a:p>
          <a:p>
            <a:pPr lvl="3"/>
            <a:r>
              <a:rPr lang="en-US" dirty="0" smtClean="0"/>
              <a:t>No spatial distribution data collected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A3075-B438-A046-B8ED-DAC2C54F11BB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530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48474-CAA3-8E40-B408-6A24227704F1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457200" y="356615"/>
            <a:ext cx="6629400" cy="384721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597"/>
            <a:ext cx="8229600" cy="1969770"/>
          </a:xfrm>
        </p:spPr>
        <p:txBody>
          <a:bodyPr/>
          <a:lstStyle/>
          <a:p>
            <a:r>
              <a:rPr lang="en-US" dirty="0" smtClean="0"/>
              <a:t>Estimate the proportion of hatchery summer STH that residualized in the S. Santiam River</a:t>
            </a:r>
          </a:p>
          <a:p>
            <a:r>
              <a:rPr lang="en-US" dirty="0" smtClean="0"/>
              <a:t>Determine the extent to which hatchery and naturally produced </a:t>
            </a:r>
            <a:r>
              <a:rPr lang="en-US" i="1" dirty="0" smtClean="0"/>
              <a:t>O. mykiss </a:t>
            </a:r>
            <a:r>
              <a:rPr lang="en-US" dirty="0" smtClean="0"/>
              <a:t>overlapped in space and time</a:t>
            </a:r>
          </a:p>
          <a:p>
            <a:r>
              <a:rPr lang="en-US" dirty="0" smtClean="0"/>
              <a:t>Characterize the behavioral interactions between hatchery-origin juvenile summer STH and naturally produced </a:t>
            </a:r>
            <a:r>
              <a:rPr lang="en-US" i="1" dirty="0" smtClean="0"/>
              <a:t>O. mykiss</a:t>
            </a:r>
            <a:endParaRPr lang="en-US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 descr="C:\Users\d3x113\Documents\Willamette STH\tagging 2014\101NCD80\DSC_006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44" y="3572542"/>
            <a:ext cx="4541837" cy="3048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912" y="3572543"/>
            <a:ext cx="3913632" cy="30485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48474-CAA3-8E40-B408-6A24227704F1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457200" y="356615"/>
            <a:ext cx="6629400" cy="384721"/>
          </a:xfrm>
        </p:spPr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71597"/>
                <a:ext cx="8229600" cy="4344459"/>
              </a:xfrm>
            </p:spPr>
            <p:txBody>
              <a:bodyPr/>
              <a:lstStyle/>
              <a:p>
                <a:r>
                  <a:rPr lang="en-US" dirty="0" smtClean="0"/>
                  <a:t>Radio telemetry</a:t>
                </a:r>
              </a:p>
              <a:p>
                <a:pPr lvl="1"/>
                <a:r>
                  <a:rPr lang="en-US" i="1" dirty="0" smtClean="0"/>
                  <a:t>N </a:t>
                </a:r>
                <a:r>
                  <a:rPr lang="en-US" dirty="0" smtClean="0"/>
                  <a:t>= 199 hatchery summer STH tagged (Lotek NTC-4-2L; 2.1 g in air; 5-s PRI; 125 day tag life) on April 1</a:t>
                </a:r>
              </a:p>
              <a:p>
                <a:pPr lvl="1"/>
                <a:r>
                  <a:rPr lang="en-US" dirty="0" smtClean="0"/>
                  <a:t>Volitional release beginning April 23</a:t>
                </a:r>
              </a:p>
              <a:p>
                <a:pPr lvl="1"/>
                <a:r>
                  <a:rPr lang="en-US" dirty="0" smtClean="0"/>
                  <a:t>Fixed station receivers (U of I)</a:t>
                </a:r>
              </a:p>
              <a:p>
                <a:pPr lvl="1"/>
                <a:r>
                  <a:rPr lang="en-US" dirty="0" smtClean="0"/>
                  <a:t>Mobile tracking (Foster to Waterloo)</a:t>
                </a:r>
              </a:p>
              <a:p>
                <a:pPr lvl="2"/>
                <a:r>
                  <a:rPr lang="en-US" dirty="0" smtClean="0"/>
                  <a:t>July 15–17</a:t>
                </a:r>
              </a:p>
              <a:p>
                <a:pPr lvl="2"/>
                <a:r>
                  <a:rPr lang="en-US" dirty="0" smtClean="0"/>
                  <a:t>July 29</a:t>
                </a:r>
              </a:p>
              <a:p>
                <a:pPr lvl="1"/>
                <a:r>
                  <a:rPr lang="en-US" dirty="0" smtClean="0"/>
                  <a:t>Minimum residualization rate =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/>
                            </a:rPr>
                            <m:t>𝑁</m:t>
                          </m:r>
                          <m:r>
                            <a:rPr lang="en-US" sz="1600" i="1">
                              <a:latin typeface="Cambria Math"/>
                            </a:rPr>
                            <m:t> </m:t>
                          </m:r>
                          <m:r>
                            <a:rPr lang="en-US" sz="1600" i="1">
                              <a:latin typeface="Cambria Math"/>
                            </a:rPr>
                            <m:t>𝑑𝑒𝑡𝑒𝑐𝑡𝑒𝑑</m:t>
                          </m:r>
                          <m:r>
                            <a:rPr lang="en-US" sz="1600" i="1">
                              <a:latin typeface="Cambria Math"/>
                            </a:rPr>
                            <m:t> </m:t>
                          </m:r>
                          <m:r>
                            <a:rPr lang="en-US" sz="1600" i="1">
                              <a:latin typeface="Cambria Math"/>
                            </a:rPr>
                            <m:t>𝑎𝑙𝑖𝑣𝑒</m:t>
                          </m:r>
                          <m:r>
                            <a:rPr lang="en-US" sz="1600" i="1">
                              <a:latin typeface="Cambria Math"/>
                            </a:rPr>
                            <m:t> </m:t>
                          </m:r>
                          <m:r>
                            <a:rPr lang="en-US" sz="1600" i="1">
                              <a:latin typeface="Cambria Math"/>
                            </a:rPr>
                            <m:t>𝑑𝑢𝑟𝑖𝑛𝑔</m:t>
                          </m:r>
                          <m:r>
                            <a:rPr lang="en-US" sz="1600" i="1">
                              <a:latin typeface="Cambria Math"/>
                            </a:rPr>
                            <m:t> </m:t>
                          </m:r>
                          <m:r>
                            <a:rPr lang="en-US" sz="1600" i="1">
                              <a:latin typeface="Cambria Math"/>
                            </a:rPr>
                            <m:t>𝑚𝑜𝑏𝑖𝑙𝑒</m:t>
                          </m:r>
                          <m:r>
                            <a:rPr lang="en-US" sz="1600" i="1">
                              <a:latin typeface="Cambria Math"/>
                            </a:rPr>
                            <m:t> </m:t>
                          </m:r>
                          <m:r>
                            <a:rPr lang="en-US" sz="1600" i="1">
                              <a:latin typeface="Cambria Math"/>
                            </a:rPr>
                            <m:t>𝑡𝑟𝑎𝑐𝑘𝑖𝑛𝑔</m:t>
                          </m:r>
                        </m:num>
                        <m:den>
                          <m:r>
                            <a:rPr lang="en-US" sz="1600" i="1">
                              <a:latin typeface="Cambria Math"/>
                            </a:rPr>
                            <m:t>𝑁</m:t>
                          </m:r>
                          <m:r>
                            <a:rPr lang="en-US" sz="1600" i="1">
                              <a:latin typeface="Cambria Math"/>
                            </a:rPr>
                            <m:t> </m:t>
                          </m:r>
                          <m:r>
                            <a:rPr lang="en-US" sz="1600" i="1">
                              <a:latin typeface="Cambria Math"/>
                            </a:rPr>
                            <m:t>𝑣𝑜𝑙𝑖𝑡𝑖𝑜𝑛𝑎𝑙𝑙𝑦</m:t>
                          </m:r>
                          <m:r>
                            <a:rPr lang="en-US" sz="1600" i="1">
                              <a:latin typeface="Cambria Math"/>
                            </a:rPr>
                            <m:t> </m:t>
                          </m:r>
                          <m:r>
                            <a:rPr lang="en-US" sz="1600" i="1">
                              <a:latin typeface="Cambria Math"/>
                            </a:rPr>
                            <m:t>𝑟𝑒𝑙𝑒𝑎𝑠𝑒𝑑</m:t>
                          </m:r>
                        </m:den>
                      </m:f>
                    </m:oMath>
                  </m:oMathPara>
                </a14:m>
                <a:endParaRPr lang="en-US" sz="1600" dirty="0" smtClean="0"/>
              </a:p>
              <a:p>
                <a:pPr lvl="1"/>
                <a:r>
                  <a:rPr lang="en-US" dirty="0" smtClean="0"/>
                  <a:t>Effect of FL, weight, K, and tag burden</a:t>
                </a:r>
              </a:p>
              <a:p>
                <a:pPr marL="457200" lvl="1" indent="0">
                  <a:buNone/>
                </a:pPr>
                <a:r>
                  <a:rPr lang="en-US" dirty="0" smtClean="0"/>
                  <a:t>     on migration probability (LRTs) </a:t>
                </a:r>
              </a:p>
              <a:p>
                <a:pPr marL="457200" lvl="1" indent="0">
                  <a:buNone/>
                </a:pPr>
                <a:r>
                  <a:rPr lang="en-US" dirty="0"/>
                  <a:t>	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71597"/>
                <a:ext cx="8229600" cy="4344459"/>
              </a:xfrm>
              <a:blipFill rotWithShape="1">
                <a:blip r:embed="rId2"/>
                <a:stretch>
                  <a:fillRect t="-1543" r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157216" y="2148840"/>
            <a:ext cx="3803142" cy="4615688"/>
            <a:chOff x="5157216" y="2148840"/>
            <a:chExt cx="3803142" cy="4615688"/>
          </a:xfrm>
        </p:grpSpPr>
        <p:pic>
          <p:nvPicPr>
            <p:cNvPr id="10" name="Picture 9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7216" y="2148840"/>
              <a:ext cx="3803142" cy="4615688"/>
            </a:xfrm>
            <a:prstGeom prst="rect">
              <a:avLst/>
            </a:prstGeom>
          </p:spPr>
        </p:pic>
        <p:cxnSp>
          <p:nvCxnSpPr>
            <p:cNvPr id="5" name="Straight Connector 4"/>
            <p:cNvCxnSpPr/>
            <p:nvPr/>
          </p:nvCxnSpPr>
          <p:spPr>
            <a:xfrm flipV="1">
              <a:off x="7229475" y="5324475"/>
              <a:ext cx="295275" cy="257175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7429500" y="5114925"/>
              <a:ext cx="1066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accent2"/>
                  </a:solidFill>
                </a:rPr>
                <a:t>Waterloo</a:t>
              </a:r>
              <a:endParaRPr lang="en-US" sz="14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24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457200" y="356615"/>
            <a:ext cx="6629400" cy="384721"/>
          </a:xfrm>
        </p:spPr>
        <p:txBody>
          <a:bodyPr/>
          <a:lstStyle/>
          <a:p>
            <a:r>
              <a:rPr lang="en-US" dirty="0" smtClean="0"/>
              <a:t>Methods (continued)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15565"/>
            <a:ext cx="8229600" cy="5601533"/>
          </a:xfrm>
        </p:spPr>
        <p:txBody>
          <a:bodyPr/>
          <a:lstStyle/>
          <a:p>
            <a:r>
              <a:rPr lang="en-US" dirty="0" smtClean="0"/>
              <a:t>Direct observations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lvl="1"/>
            <a:r>
              <a:rPr lang="en-US" dirty="0" smtClean="0"/>
              <a:t>Species, origin (wild or hatchery), and approximate length</a:t>
            </a:r>
          </a:p>
          <a:p>
            <a:pPr lvl="1"/>
            <a:r>
              <a:rPr lang="en-US" dirty="0" smtClean="0"/>
              <a:t>Behavioral interactions recorded using GoPro</a:t>
            </a:r>
          </a:p>
          <a:p>
            <a:pPr lvl="2"/>
            <a:r>
              <a:rPr lang="en-US" dirty="0" smtClean="0"/>
              <a:t>Number and type of interactions, origin and size of interacting fish, which fish initiated the interaction, which fish dominated the interaction, and whether the subordinate fish was displaced </a:t>
            </a:r>
          </a:p>
          <a:p>
            <a:pPr lvl="2"/>
            <a:r>
              <a:rPr lang="en-US" dirty="0" smtClean="0"/>
              <a:t>Interactions classified as threat, crowd, chase, nip, or butt</a:t>
            </a:r>
          </a:p>
          <a:p>
            <a:pPr lvl="2"/>
            <a:r>
              <a:rPr lang="en-US" dirty="0" smtClean="0"/>
              <a:t>Interaction rate = total interactions per fish per minute </a:t>
            </a:r>
          </a:p>
          <a:p>
            <a:pPr lvl="2"/>
            <a:r>
              <a:rPr lang="en-US" dirty="0" smtClean="0"/>
              <a:t>CPUE = fish observed per minute</a:t>
            </a:r>
          </a:p>
          <a:p>
            <a:pPr lvl="3"/>
            <a:r>
              <a:rPr lang="en-US" dirty="0" smtClean="0"/>
              <a:t>Assessed for spatial trends using general multiple linear regression models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425969"/>
              </p:ext>
            </p:extLst>
          </p:nvPr>
        </p:nvGraphicFramePr>
        <p:xfrm>
          <a:off x="493776" y="1563624"/>
          <a:ext cx="7936992" cy="22585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3048"/>
                <a:gridCol w="2685448"/>
                <a:gridCol w="2387065"/>
                <a:gridCol w="1581431"/>
              </a:tblGrid>
              <a:tr h="501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Date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Site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Number of Observers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Total Observer Hours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09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June 14-15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McDowell Creek Bridge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1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1.75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09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Waterloo County Park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1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4.5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09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July 2-3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Waterloo County Park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2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11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09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McDowell Creek Bridge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2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6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09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July 17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South Santiam Hatchery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1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0.3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19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July 29-31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South Santiam Hatchery to Waterloo County Park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2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12.0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923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48474-CAA3-8E40-B408-6A24227704F1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457200" y="356615"/>
            <a:ext cx="6629400" cy="384721"/>
          </a:xfrm>
        </p:spPr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597"/>
            <a:ext cx="8229600" cy="1212640"/>
          </a:xfrm>
        </p:spPr>
        <p:txBody>
          <a:bodyPr/>
          <a:lstStyle/>
          <a:p>
            <a:r>
              <a:rPr lang="en-US" dirty="0" smtClean="0"/>
              <a:t>Radio telemetry</a:t>
            </a:r>
          </a:p>
          <a:p>
            <a:pPr lvl="1"/>
            <a:r>
              <a:rPr lang="en-US" dirty="0" smtClean="0"/>
              <a:t>35 of 199 (17.6%) RT hatchery STH did not volitionally emigrate from the hatchery</a:t>
            </a:r>
          </a:p>
          <a:p>
            <a:pPr lvl="2"/>
            <a:r>
              <a:rPr lang="en-US" dirty="0" smtClean="0"/>
              <a:t>No significant effect of weight, FL, K, or tag burden (</a:t>
            </a:r>
            <a:r>
              <a:rPr lang="el-GR" i="1" dirty="0" smtClean="0"/>
              <a:t>χ</a:t>
            </a:r>
            <a:r>
              <a:rPr lang="en-US" baseline="30000" dirty="0" smtClean="0"/>
              <a:t>2 </a:t>
            </a:r>
            <a:r>
              <a:rPr lang="en-US" dirty="0" smtClean="0"/>
              <a:t>≤ 1.11; </a:t>
            </a:r>
            <a:r>
              <a:rPr lang="en-US" i="1" dirty="0" smtClean="0"/>
              <a:t>P &gt; </a:t>
            </a:r>
            <a:r>
              <a:rPr lang="en-US" dirty="0" smtClean="0"/>
              <a:t>0.29)</a:t>
            </a:r>
            <a:r>
              <a:rPr lang="en-US" i="1" dirty="0" smtClean="0"/>
              <a:t> </a:t>
            </a:r>
            <a:endParaRPr lang="en-US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9694150"/>
              </p:ext>
            </p:extLst>
          </p:nvPr>
        </p:nvGraphicFramePr>
        <p:xfrm>
          <a:off x="2443457" y="2651760"/>
          <a:ext cx="4257085" cy="40770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SPW 12.0 Graph" r:id="rId3" imgW="5629300" imgH="5381640" progId="SigmaPlotGraphicObject.11">
                  <p:embed/>
                </p:oleObj>
              </mc:Choice>
              <mc:Fallback>
                <p:oleObj name="SPW 12.0 Graph" r:id="rId3" imgW="5629300" imgH="5381640" progId="SigmaPlotGraphicObject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3457" y="2651760"/>
                        <a:ext cx="4257085" cy="407708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4834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48474-CAA3-8E40-B408-6A24227704F1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457200" y="356615"/>
            <a:ext cx="6629400" cy="384721"/>
          </a:xfrm>
        </p:spPr>
        <p:txBody>
          <a:bodyPr/>
          <a:lstStyle/>
          <a:p>
            <a:r>
              <a:rPr lang="en-US" dirty="0" smtClean="0"/>
              <a:t>Results (continued)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597"/>
            <a:ext cx="8229600" cy="3471720"/>
          </a:xfrm>
        </p:spPr>
        <p:txBody>
          <a:bodyPr/>
          <a:lstStyle/>
          <a:p>
            <a:r>
              <a:rPr lang="en-US" dirty="0" smtClean="0"/>
              <a:t>Radio telemetry</a:t>
            </a:r>
          </a:p>
          <a:p>
            <a:pPr lvl="1"/>
            <a:r>
              <a:rPr lang="en-US" dirty="0" smtClean="0"/>
              <a:t>Of the 164 RT STH that volitionally left the hatchery</a:t>
            </a:r>
          </a:p>
          <a:p>
            <a:pPr lvl="2"/>
            <a:r>
              <a:rPr lang="en-US" dirty="0" smtClean="0"/>
              <a:t>65 (39.6%) were detected outside the S. Santiam R.</a:t>
            </a:r>
          </a:p>
          <a:p>
            <a:pPr lvl="3"/>
            <a:r>
              <a:rPr lang="en-US" dirty="0" smtClean="0"/>
              <a:t>12 last detected near the mouth of the Santiam R.</a:t>
            </a:r>
          </a:p>
          <a:p>
            <a:pPr lvl="3"/>
            <a:r>
              <a:rPr lang="en-US" dirty="0" smtClean="0"/>
              <a:t>53 last detected in the Willamette R.</a:t>
            </a:r>
          </a:p>
          <a:p>
            <a:pPr lvl="4"/>
            <a:r>
              <a:rPr lang="en-US" dirty="0" smtClean="0"/>
              <a:t>41 (25% of 164) successfully emigrated to Willamette Falls</a:t>
            </a:r>
          </a:p>
          <a:p>
            <a:pPr lvl="2"/>
            <a:r>
              <a:rPr lang="en-US" dirty="0" smtClean="0"/>
              <a:t>Last known location of the majority (99 of 164; 60.4%) was in the S. Santiam</a:t>
            </a:r>
          </a:p>
          <a:p>
            <a:pPr lvl="3"/>
            <a:r>
              <a:rPr lang="en-US" dirty="0" smtClean="0"/>
              <a:t>2 last detected at the mouth of the S. Santiam River</a:t>
            </a:r>
          </a:p>
          <a:p>
            <a:pPr lvl="3"/>
            <a:r>
              <a:rPr lang="en-US" dirty="0" smtClean="0"/>
              <a:t>50 last detected in the Foster Dam tailrace and 14 never detected after leaving the hatchery</a:t>
            </a:r>
          </a:p>
          <a:p>
            <a:pPr lvl="4"/>
            <a:r>
              <a:rPr lang="en-US" dirty="0" smtClean="0"/>
              <a:t>Assumed to have residualized below Waterloo or perished within the S. Santiam</a:t>
            </a:r>
          </a:p>
          <a:p>
            <a:pPr lvl="3"/>
            <a:r>
              <a:rPr lang="en-US" dirty="0" smtClean="0"/>
              <a:t>33 detected during mobile-tracking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70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1627450"/>
              </p:ext>
            </p:extLst>
          </p:nvPr>
        </p:nvGraphicFramePr>
        <p:xfrm>
          <a:off x="0" y="2590800"/>
          <a:ext cx="5476875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SPW 12.0 Graph" r:id="rId3" imgW="5476945" imgH="4267080" progId="SigmaPlotGraphicObject.11">
                  <p:embed/>
                </p:oleObj>
              </mc:Choice>
              <mc:Fallback>
                <p:oleObj name="SPW 12.0 Graph" r:id="rId3" imgW="5476945" imgH="4267080" progId="SigmaPlotGraphicObject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590800"/>
                        <a:ext cx="5476875" cy="426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48474-CAA3-8E40-B408-6A24227704F1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457200" y="356615"/>
            <a:ext cx="6629400" cy="384721"/>
          </a:xfrm>
        </p:spPr>
        <p:txBody>
          <a:bodyPr/>
          <a:lstStyle/>
          <a:p>
            <a:r>
              <a:rPr lang="en-US" dirty="0" smtClean="0"/>
              <a:t>Results (continued)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9845"/>
            <a:ext cx="8229600" cy="307777"/>
          </a:xfrm>
        </p:spPr>
        <p:txBody>
          <a:bodyPr/>
          <a:lstStyle/>
          <a:p>
            <a:r>
              <a:rPr lang="en-US" dirty="0" smtClean="0"/>
              <a:t>Radio telemetry (fixed stations)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773696"/>
              </p:ext>
            </p:extLst>
          </p:nvPr>
        </p:nvGraphicFramePr>
        <p:xfrm>
          <a:off x="351400" y="1438677"/>
          <a:ext cx="4928615" cy="3413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1519"/>
                <a:gridCol w="700014"/>
                <a:gridCol w="1013430"/>
                <a:gridCol w="1203136"/>
                <a:gridCol w="1280516"/>
              </a:tblGrid>
              <a:tr h="190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Reach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From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To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2014 Volitional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2013 Volitional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SSF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SST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60%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65%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SST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STM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1%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0%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STM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WL3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7%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4%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WL3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WL2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1%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0%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WL2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WL1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0%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4%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6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WL1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WFU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1%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6%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7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WFU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WFF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4%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0%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8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WFF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WLL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0%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0%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95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9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WLL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1WF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1%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0%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10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1WF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WFD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2%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0%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11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WFD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Below WFD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23%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4572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21%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10" name="Picture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167" y="1535070"/>
            <a:ext cx="3803142" cy="4615688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362200" y="5791200"/>
            <a:ext cx="1809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2013: ~4 weeks</a:t>
            </a: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47724" y="4958834"/>
            <a:ext cx="2143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2014: ~3 weeks</a:t>
            </a:r>
            <a:endParaRPr 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87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48474-CAA3-8E40-B408-6A24227704F1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457200" y="356615"/>
            <a:ext cx="6629400" cy="384721"/>
          </a:xfrm>
        </p:spPr>
        <p:txBody>
          <a:bodyPr/>
          <a:lstStyle/>
          <a:p>
            <a:r>
              <a:rPr lang="en-US" dirty="0" smtClean="0"/>
              <a:t>Results (continued)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8328" y="1371596"/>
            <a:ext cx="3849624" cy="3354765"/>
          </a:xfrm>
        </p:spPr>
        <p:txBody>
          <a:bodyPr/>
          <a:lstStyle/>
          <a:p>
            <a:r>
              <a:rPr lang="en-US" dirty="0" smtClean="0"/>
              <a:t>Radio telemetry (mobile tracking)</a:t>
            </a:r>
          </a:p>
          <a:p>
            <a:pPr lvl="1"/>
            <a:r>
              <a:rPr lang="en-US" dirty="0" smtClean="0"/>
              <a:t>33 RT hatchery summer STH detected 3-months after release</a:t>
            </a:r>
          </a:p>
          <a:p>
            <a:pPr lvl="2"/>
            <a:r>
              <a:rPr lang="en-US" dirty="0" smtClean="0"/>
              <a:t>21 found alive representing a minimum residualization rate of 12.8% (33/164)</a:t>
            </a:r>
          </a:p>
          <a:p>
            <a:pPr lvl="3"/>
            <a:r>
              <a:rPr lang="en-US" dirty="0" smtClean="0"/>
              <a:t>15 of 21 (71.4%) were found upstream of PLV</a:t>
            </a:r>
          </a:p>
          <a:p>
            <a:pPr lvl="2"/>
            <a:r>
              <a:rPr lang="en-US" dirty="0" smtClean="0"/>
              <a:t>9 found to be deceased</a:t>
            </a:r>
          </a:p>
          <a:p>
            <a:pPr lvl="2"/>
            <a:r>
              <a:rPr lang="en-US" dirty="0" smtClean="0"/>
              <a:t>3 with unknown fates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1" name="Picture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824" y="1307593"/>
            <a:ext cx="4663440" cy="497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52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384721"/>
          </a:xfrm>
        </p:spPr>
        <p:txBody>
          <a:bodyPr/>
          <a:lstStyle/>
          <a:p>
            <a:r>
              <a:rPr lang="en-US" dirty="0" smtClean="0"/>
              <a:t>Results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597"/>
            <a:ext cx="8229600" cy="917174"/>
          </a:xfrm>
        </p:spPr>
        <p:txBody>
          <a:bodyPr/>
          <a:lstStyle/>
          <a:p>
            <a:r>
              <a:rPr lang="en-US" dirty="0" smtClean="0"/>
              <a:t>Radio telemetry</a:t>
            </a:r>
          </a:p>
          <a:p>
            <a:pPr lvl="1"/>
            <a:r>
              <a:rPr lang="en-US" dirty="0" smtClean="0"/>
              <a:t>Significant effect of condition factor on probability of migration to Willamette Falls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167958" y="2353263"/>
            <a:ext cx="4385388" cy="4402096"/>
            <a:chOff x="167958" y="2353263"/>
            <a:chExt cx="4385388" cy="4402096"/>
          </a:xfrm>
        </p:grpSpPr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33437056"/>
                </p:ext>
              </p:extLst>
            </p:nvPr>
          </p:nvGraphicFramePr>
          <p:xfrm>
            <a:off x="167958" y="2369971"/>
            <a:ext cx="4385388" cy="4385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9" name="SPW 12.0 Graph" r:id="rId3" imgW="5438857" imgH="5438880" progId="SigmaPlotGraphicObject.11">
                    <p:embed/>
                  </p:oleObj>
                </mc:Choice>
                <mc:Fallback>
                  <p:oleObj name="SPW 12.0 Graph" r:id="rId3" imgW="5438857" imgH="5438880" progId="SigmaPlotGraphicObject.11">
                    <p:embed/>
                    <p:pic>
                      <p:nvPicPr>
                        <p:cNvPr id="0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7958" y="2369971"/>
                          <a:ext cx="4385388" cy="4385388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1950101" y="2353263"/>
              <a:ext cx="12223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2"/>
                  </a:solidFill>
                </a:rPr>
                <a:t>2014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92913" y="4781550"/>
              <a:ext cx="714375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050" b="1" i="1" dirty="0" smtClean="0">
                  <a:solidFill>
                    <a:schemeClr val="accent2"/>
                  </a:solidFill>
                </a:rPr>
                <a:t>χ</a:t>
              </a:r>
              <a:r>
                <a:rPr lang="en-US" sz="1050" b="1" baseline="30000" dirty="0" smtClean="0">
                  <a:solidFill>
                    <a:schemeClr val="accent2"/>
                  </a:solidFill>
                </a:rPr>
                <a:t>2</a:t>
              </a:r>
              <a:r>
                <a:rPr lang="en-US" sz="1050" b="1" dirty="0" smtClean="0">
                  <a:solidFill>
                    <a:schemeClr val="accent2"/>
                  </a:solidFill>
                </a:rPr>
                <a:t> = 5.85</a:t>
              </a:r>
            </a:p>
            <a:p>
              <a:r>
                <a:rPr lang="en-US" sz="1050" b="1" i="1" dirty="0" smtClean="0">
                  <a:solidFill>
                    <a:schemeClr val="accent2"/>
                  </a:solidFill>
                </a:rPr>
                <a:t>P</a:t>
              </a:r>
              <a:r>
                <a:rPr lang="en-US" sz="1050" b="1" dirty="0" smtClean="0">
                  <a:solidFill>
                    <a:schemeClr val="accent2"/>
                  </a:solidFill>
                </a:rPr>
                <a:t> = 0.02</a:t>
              </a:r>
              <a:endParaRPr lang="en-US" sz="105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672872" y="2364542"/>
            <a:ext cx="4175831" cy="4316172"/>
            <a:chOff x="4672872" y="2364542"/>
            <a:chExt cx="4175831" cy="4316172"/>
          </a:xfrm>
        </p:grpSpPr>
        <p:pic>
          <p:nvPicPr>
            <p:cNvPr id="6148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2872" y="2612569"/>
              <a:ext cx="4175831" cy="4068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6469237" y="2364542"/>
              <a:ext cx="12223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2"/>
                  </a:solidFill>
                </a:rPr>
                <a:t>2013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065462" y="4743450"/>
              <a:ext cx="714375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050" b="1" i="1" dirty="0" smtClean="0">
                  <a:solidFill>
                    <a:schemeClr val="accent2"/>
                  </a:solidFill>
                </a:rPr>
                <a:t>χ</a:t>
              </a:r>
              <a:r>
                <a:rPr lang="en-US" sz="1050" b="1" baseline="30000" dirty="0" smtClean="0">
                  <a:solidFill>
                    <a:schemeClr val="accent2"/>
                  </a:solidFill>
                </a:rPr>
                <a:t>2</a:t>
              </a:r>
              <a:r>
                <a:rPr lang="en-US" sz="1050" b="1" dirty="0" smtClean="0">
                  <a:solidFill>
                    <a:schemeClr val="accent2"/>
                  </a:solidFill>
                </a:rPr>
                <a:t> = 5.11</a:t>
              </a:r>
            </a:p>
            <a:p>
              <a:r>
                <a:rPr lang="en-US" sz="1050" b="1" i="1" dirty="0" smtClean="0">
                  <a:solidFill>
                    <a:schemeClr val="accent2"/>
                  </a:solidFill>
                </a:rPr>
                <a:t>P</a:t>
              </a:r>
              <a:r>
                <a:rPr lang="en-US" sz="1050" b="1" dirty="0" smtClean="0">
                  <a:solidFill>
                    <a:schemeClr val="accent2"/>
                  </a:solidFill>
                </a:rPr>
                <a:t> = 0.02</a:t>
              </a:r>
              <a:endParaRPr lang="en-US" sz="1050" b="1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21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384721"/>
          </a:xfrm>
        </p:spPr>
        <p:txBody>
          <a:bodyPr/>
          <a:lstStyle/>
          <a:p>
            <a:r>
              <a:rPr lang="en-US" dirty="0" smtClean="0"/>
              <a:t>Results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0701"/>
            <a:ext cx="8229600" cy="640175"/>
          </a:xfrm>
        </p:spPr>
        <p:txBody>
          <a:bodyPr/>
          <a:lstStyle/>
          <a:p>
            <a:r>
              <a:rPr lang="en-US" dirty="0" smtClean="0"/>
              <a:t>Direct observations</a:t>
            </a:r>
          </a:p>
          <a:p>
            <a:pPr lvl="1"/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1284428204"/>
              </p:ext>
            </p:extLst>
          </p:nvPr>
        </p:nvGraphicFramePr>
        <p:xfrm>
          <a:off x="1543621" y="1443228"/>
          <a:ext cx="5800725" cy="2545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1245963001"/>
              </p:ext>
            </p:extLst>
          </p:nvPr>
        </p:nvGraphicFramePr>
        <p:xfrm>
          <a:off x="1671637" y="4184332"/>
          <a:ext cx="5800725" cy="2604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0665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384721"/>
          </a:xfrm>
        </p:spPr>
        <p:txBody>
          <a:bodyPr/>
          <a:lstStyle/>
          <a:p>
            <a:r>
              <a:rPr lang="en-US" dirty="0" smtClean="0"/>
              <a:t>Results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8024"/>
            <a:ext cx="8229600" cy="1581972"/>
          </a:xfrm>
        </p:spPr>
        <p:txBody>
          <a:bodyPr/>
          <a:lstStyle/>
          <a:p>
            <a:r>
              <a:rPr lang="en-US" dirty="0" smtClean="0"/>
              <a:t>Direct observations</a:t>
            </a:r>
          </a:p>
          <a:p>
            <a:pPr lvl="1"/>
            <a:r>
              <a:rPr lang="en-US" dirty="0" smtClean="0"/>
              <a:t>Hatchery STH were observed along side wild </a:t>
            </a:r>
            <a:r>
              <a:rPr lang="en-US" i="1" dirty="0" smtClean="0"/>
              <a:t>O. mykiss </a:t>
            </a:r>
            <a:r>
              <a:rPr lang="en-US" dirty="0" smtClean="0"/>
              <a:t>on each snorkeling trip</a:t>
            </a:r>
          </a:p>
          <a:p>
            <a:pPr lvl="1"/>
            <a:r>
              <a:rPr lang="en-US" dirty="0" smtClean="0"/>
              <a:t>Hatchery STH were considerably larger than wild </a:t>
            </a:r>
            <a:r>
              <a:rPr lang="en-US" i="1" dirty="0" smtClean="0"/>
              <a:t>O. mykiss</a:t>
            </a: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9331" y="2711730"/>
            <a:ext cx="9173790" cy="2765050"/>
            <a:chOff x="9331" y="2445030"/>
            <a:chExt cx="9173790" cy="2765050"/>
          </a:xfrm>
        </p:grpSpPr>
        <p:grpSp>
          <p:nvGrpSpPr>
            <p:cNvPr id="4" name="Group 3"/>
            <p:cNvGrpSpPr/>
            <p:nvPr/>
          </p:nvGrpSpPr>
          <p:grpSpPr>
            <a:xfrm>
              <a:off x="9331" y="2445030"/>
              <a:ext cx="9173790" cy="1799499"/>
              <a:chOff x="9331" y="2081121"/>
              <a:chExt cx="9173790" cy="1799499"/>
            </a:xfrm>
          </p:grpSpPr>
          <p:pic>
            <p:nvPicPr>
              <p:cNvPr id="7171" name="Picture 3" descr="C:\Users\d3x113\Documents\Willamette STH\HMT meetings\CPUE_trip_2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2848" y="2081121"/>
                <a:ext cx="2351158" cy="134063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170" name="Picture 2" descr="C:\Users\d3x113\Documents\Willamette STH\HMT meetings\CPUE_trip_1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720" y="2081121"/>
                <a:ext cx="2249424" cy="134063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172" name="Picture 4" descr="C:\Users\d3x113\Documents\Willamette STH\HMT meetings\CPUE_trip_3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73716" y="2081121"/>
                <a:ext cx="2475557" cy="134063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173" name="Picture 5" descr="C:\Users\d3x113\Documents\Willamette STH\HMT meetings\CPUE_trip_4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13215" y="2081121"/>
                <a:ext cx="2369906" cy="17994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6" descr="C:\Users\d3x113\Documents\Willamette STH\HMT meetings\CPUE_x scale.png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42458" y="3431083"/>
                <a:ext cx="2295144" cy="4340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174" name="Picture 6" descr="C:\Users\d3x113\Documents\Willamette STH\HMT meetings\CPUE_x scale.png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31" y="3421752"/>
                <a:ext cx="2295144" cy="4340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Picture 6" descr="C:\Users\d3x113\Documents\Willamette STH\HMT meetings\CPUE_x scale.png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59368" y="3437250"/>
                <a:ext cx="2295144" cy="4340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" name="TextBox 7"/>
            <p:cNvSpPr txBox="1"/>
            <p:nvPr/>
          </p:nvSpPr>
          <p:spPr>
            <a:xfrm>
              <a:off x="537813" y="4261104"/>
              <a:ext cx="170078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2"/>
                  </a:solidFill>
                </a:rPr>
                <a:t>June 14–15</a:t>
              </a:r>
            </a:p>
            <a:p>
              <a:pPr algn="ctr"/>
              <a:r>
                <a:rPr lang="en-US" dirty="0" smtClean="0">
                  <a:solidFill>
                    <a:schemeClr val="accent2"/>
                  </a:solidFill>
                </a:rPr>
                <a:t>Waterloo &amp;</a:t>
              </a:r>
            </a:p>
            <a:p>
              <a:pPr algn="ctr"/>
              <a:r>
                <a:rPr lang="en-US" dirty="0" smtClean="0">
                  <a:solidFill>
                    <a:schemeClr val="accent2"/>
                  </a:solidFill>
                </a:rPr>
                <a:t>McDowell Creek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773726" y="4276344"/>
              <a:ext cx="170078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2"/>
                  </a:solidFill>
                </a:rPr>
                <a:t>July 2–3</a:t>
              </a:r>
            </a:p>
            <a:p>
              <a:pPr algn="ctr"/>
              <a:r>
                <a:rPr lang="en-US" dirty="0" smtClean="0">
                  <a:solidFill>
                    <a:schemeClr val="accent2"/>
                  </a:solidFill>
                </a:rPr>
                <a:t>Waterloo &amp; McDowell Creek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081305" y="4274558"/>
              <a:ext cx="170078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2"/>
                  </a:solidFill>
                </a:rPr>
                <a:t>July 17</a:t>
              </a:r>
            </a:p>
            <a:p>
              <a:pPr algn="ctr"/>
              <a:r>
                <a:rPr lang="en-US" dirty="0" smtClean="0">
                  <a:solidFill>
                    <a:schemeClr val="accent2"/>
                  </a:solidFill>
                </a:rPr>
                <a:t>S. Santiam Hatchery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386285" y="4286750"/>
              <a:ext cx="170078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2"/>
                  </a:solidFill>
                </a:rPr>
                <a:t>July 29–31</a:t>
              </a:r>
            </a:p>
            <a:p>
              <a:pPr algn="ctr"/>
              <a:r>
                <a:rPr lang="en-US" dirty="0" smtClean="0">
                  <a:solidFill>
                    <a:schemeClr val="accent2"/>
                  </a:solidFill>
                </a:rPr>
                <a:t>Foster to Waterloo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812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384721"/>
          </a:xfrm>
        </p:spPr>
        <p:txBody>
          <a:bodyPr/>
          <a:lstStyle/>
          <a:p>
            <a:r>
              <a:rPr lang="en-US" dirty="0" smtClean="0"/>
              <a:t>Results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8024"/>
            <a:ext cx="8229600" cy="1791260"/>
          </a:xfrm>
        </p:spPr>
        <p:txBody>
          <a:bodyPr/>
          <a:lstStyle/>
          <a:p>
            <a:r>
              <a:rPr lang="en-US" dirty="0" smtClean="0"/>
              <a:t>Direct observations</a:t>
            </a:r>
          </a:p>
          <a:p>
            <a:pPr lvl="1"/>
            <a:r>
              <a:rPr lang="en-US" dirty="0" smtClean="0"/>
              <a:t>Trend of decreasing CPUE for hatchery summer STH and increasing CPUE for wild </a:t>
            </a:r>
            <a:r>
              <a:rPr lang="en-US" i="1" dirty="0" smtClean="0"/>
              <a:t>O. mykiss </a:t>
            </a:r>
            <a:r>
              <a:rPr lang="en-US" dirty="0" smtClean="0"/>
              <a:t>with increasing distance from SSH</a:t>
            </a:r>
          </a:p>
          <a:p>
            <a:pPr lvl="2"/>
            <a:r>
              <a:rPr lang="en-US" dirty="0"/>
              <a:t>Significant </a:t>
            </a:r>
            <a:r>
              <a:rPr lang="en-US" dirty="0" smtClean="0"/>
              <a:t>interaction between fish origin and distance from SSH </a:t>
            </a:r>
            <a:r>
              <a:rPr lang="en-US" dirty="0"/>
              <a:t>(</a:t>
            </a:r>
            <a:r>
              <a:rPr lang="el-GR" i="1" dirty="0"/>
              <a:t>χ</a:t>
            </a:r>
            <a:r>
              <a:rPr lang="en-US" i="1" baseline="30000" dirty="0"/>
              <a:t>2 </a:t>
            </a:r>
            <a:r>
              <a:rPr lang="en-US" i="1" dirty="0"/>
              <a:t>= </a:t>
            </a:r>
            <a:r>
              <a:rPr lang="en-US" dirty="0"/>
              <a:t>7.83; </a:t>
            </a:r>
            <a:r>
              <a:rPr lang="en-US" i="1" dirty="0"/>
              <a:t>P =</a:t>
            </a:r>
            <a:r>
              <a:rPr lang="en-US" dirty="0"/>
              <a:t> 0.049)</a:t>
            </a: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66687" y="2628900"/>
            <a:ext cx="5119687" cy="3940492"/>
            <a:chOff x="1890712" y="2581275"/>
            <a:chExt cx="5362575" cy="3883343"/>
          </a:xfrm>
        </p:grpSpPr>
        <p:pic>
          <p:nvPicPr>
            <p:cNvPr id="21" name="Picture 20" descr="cid:image001.png@01CFB61D.3EE9F2E0"/>
            <p:cNvPicPr/>
            <p:nvPr/>
          </p:nvPicPr>
          <p:blipFill>
            <a:blip r:embed="rId3" r:link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0712" y="2581275"/>
              <a:ext cx="5362575" cy="38833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6067424" y="2819400"/>
              <a:ext cx="1185863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Wild</a:t>
              </a:r>
              <a:r>
                <a:rPr lang="en-US" sz="1000" b="1" i="1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O. mykiss</a:t>
              </a:r>
              <a:endParaRPr lang="en-US" sz="1000" b="1" i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4196739"/>
              </p:ext>
            </p:extLst>
          </p:nvPr>
        </p:nvGraphicFramePr>
        <p:xfrm>
          <a:off x="5286374" y="3192542"/>
          <a:ext cx="3760893" cy="2813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7" name="SPW 12.0 Graph" r:id="rId5" imgW="5953190" imgH="4229010" progId="SigmaPlotGraphicObject.11">
                  <p:embed/>
                </p:oleObj>
              </mc:Choice>
              <mc:Fallback>
                <p:oleObj name="SPW 12.0 Graph" r:id="rId5" imgW="5953190" imgH="4229010" progId="SigmaPlotGraphicObject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74" y="3192542"/>
                        <a:ext cx="3760893" cy="281320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 rot="18477512">
            <a:off x="5562600" y="2665354"/>
            <a:ext cx="15906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2"/>
                </a:solidFill>
              </a:rPr>
              <a:t>Foster Dam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 rot="18477512">
            <a:off x="5867400" y="2684404"/>
            <a:ext cx="15906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2"/>
                </a:solidFill>
              </a:rPr>
              <a:t>Pleasant Valley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 rot="18477512">
            <a:off x="6276975" y="2684404"/>
            <a:ext cx="15906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2"/>
                </a:solidFill>
              </a:rPr>
              <a:t>McDowell Creek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 rot="18477512">
            <a:off x="6572250" y="2703454"/>
            <a:ext cx="15906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2"/>
                </a:solidFill>
              </a:rPr>
              <a:t>Waterloo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18477512">
            <a:off x="8248650" y="2655625"/>
            <a:ext cx="15906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2"/>
                </a:solidFill>
              </a:rPr>
              <a:t>Mouth</a:t>
            </a:r>
            <a:endParaRPr lang="en-US" sz="1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53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384721"/>
          </a:xfrm>
        </p:spPr>
        <p:txBody>
          <a:bodyPr/>
          <a:lstStyle/>
          <a:p>
            <a:r>
              <a:rPr lang="en-US" dirty="0" smtClean="0"/>
              <a:t>Results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8024"/>
            <a:ext cx="8229600" cy="3594830"/>
          </a:xfrm>
        </p:spPr>
        <p:txBody>
          <a:bodyPr/>
          <a:lstStyle/>
          <a:p>
            <a:r>
              <a:rPr lang="en-US" dirty="0" smtClean="0"/>
              <a:t>Direct observations</a:t>
            </a:r>
          </a:p>
          <a:p>
            <a:pPr lvl="1"/>
            <a:r>
              <a:rPr lang="en-US" dirty="0" smtClean="0"/>
              <a:t>Most behavioral interactions were of the less violent classifications</a:t>
            </a:r>
          </a:p>
          <a:p>
            <a:pPr lvl="2"/>
            <a:r>
              <a:rPr lang="en-US" dirty="0" smtClean="0"/>
              <a:t>Relatively low densities</a:t>
            </a:r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238002"/>
              </p:ext>
            </p:extLst>
          </p:nvPr>
        </p:nvGraphicFramePr>
        <p:xfrm>
          <a:off x="1483518" y="2314578"/>
          <a:ext cx="6176964" cy="28772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2212"/>
                <a:gridCol w="888396"/>
                <a:gridCol w="1275109"/>
                <a:gridCol w="940654"/>
                <a:gridCol w="1170593"/>
              </a:tblGrid>
              <a:tr h="3387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2014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2013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58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>
                          <a:effectLst/>
                        </a:rPr>
                        <a:t>Interaction Type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N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Percent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N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Percent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</a:tr>
              <a:tr h="3387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>
                          <a:effectLst/>
                        </a:rPr>
                        <a:t>Threat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11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21%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7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14%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</a:tr>
              <a:tr h="3387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>
                          <a:effectLst/>
                        </a:rPr>
                        <a:t>Chase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23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43%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16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31%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</a:tr>
              <a:tr h="3387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>
                          <a:effectLst/>
                        </a:rPr>
                        <a:t>Crowd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14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26%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24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47%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</a:tr>
              <a:tr h="3387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>
                          <a:effectLst/>
                        </a:rPr>
                        <a:t>Nip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4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8%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3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6%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</a:tr>
              <a:tr h="3387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>
                          <a:effectLst/>
                        </a:rPr>
                        <a:t>Butt</a:t>
                      </a:r>
                      <a:endParaRPr lang="en-US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1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2%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1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2%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</a:tr>
              <a:tr h="3387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 dirty="0">
                          <a:effectLst/>
                        </a:rPr>
                        <a:t>Total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53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>
                          <a:solidFill>
                            <a:schemeClr val="accent2"/>
                          </a:solidFill>
                          <a:effectLst/>
                        </a:rPr>
                        <a:t>51</a:t>
                      </a:r>
                      <a:endParaRPr lang="en-US" sz="160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  <a:tab pos="457200" algn="l"/>
                          <a:tab pos="685800" algn="l"/>
                        </a:tabLst>
                      </a:pPr>
                      <a:r>
                        <a:rPr lang="en-US" sz="1600" dirty="0">
                          <a:solidFill>
                            <a:schemeClr val="accent2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accent2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3025" marR="73025" marT="18415" marB="1841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778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384721"/>
          </a:xfrm>
        </p:spPr>
        <p:txBody>
          <a:bodyPr/>
          <a:lstStyle/>
          <a:p>
            <a:r>
              <a:rPr lang="en-US" dirty="0" smtClean="0"/>
              <a:t>Results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4699"/>
            <a:ext cx="8229600" cy="2246769"/>
          </a:xfrm>
        </p:spPr>
        <p:txBody>
          <a:bodyPr/>
          <a:lstStyle/>
          <a:p>
            <a:r>
              <a:rPr lang="en-US" dirty="0" smtClean="0"/>
              <a:t>Direct observations</a:t>
            </a:r>
          </a:p>
          <a:p>
            <a:pPr lvl="1"/>
            <a:r>
              <a:rPr lang="en-US" dirty="0" smtClean="0"/>
              <a:t>Larger fish typically dominated interactions</a:t>
            </a:r>
          </a:p>
          <a:p>
            <a:pPr lvl="1"/>
            <a:r>
              <a:rPr lang="en-US" dirty="0" smtClean="0"/>
              <a:t>90% of interactions were dominated by initiating fish</a:t>
            </a:r>
          </a:p>
          <a:p>
            <a:pPr lvl="1"/>
            <a:r>
              <a:rPr lang="en-US" dirty="0" smtClean="0"/>
              <a:t>84% of interactions resulted in displacement of subordinate fish</a:t>
            </a:r>
          </a:p>
          <a:p>
            <a:pPr lvl="1"/>
            <a:r>
              <a:rPr lang="en-US" dirty="0" smtClean="0"/>
              <a:t>Hatchery STH dominated 16 of 19 (84%) interactions with wild </a:t>
            </a:r>
            <a:r>
              <a:rPr lang="en-US" i="1" dirty="0" smtClean="0"/>
              <a:t>O. mykiss</a:t>
            </a:r>
          </a:p>
          <a:p>
            <a:pPr lvl="1"/>
            <a:r>
              <a:rPr lang="en-US" dirty="0" smtClean="0"/>
              <a:t>61.7% of all interactions observed were initiated by hatchery STH, which accounted for only 28.6% of the total number of </a:t>
            </a:r>
            <a:r>
              <a:rPr lang="en-US" i="1" dirty="0" smtClean="0"/>
              <a:t>O. mykiss </a:t>
            </a:r>
            <a:r>
              <a:rPr lang="en-US" dirty="0" smtClean="0"/>
              <a:t>observed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575" y="3688738"/>
            <a:ext cx="5194850" cy="2791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504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384721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597"/>
            <a:ext cx="8229600" cy="5447645"/>
          </a:xfrm>
        </p:spPr>
        <p:txBody>
          <a:bodyPr/>
          <a:lstStyle/>
          <a:p>
            <a:r>
              <a:rPr lang="en-US" dirty="0" smtClean="0"/>
              <a:t>Similar results in 2013 and 2014</a:t>
            </a:r>
          </a:p>
          <a:p>
            <a:r>
              <a:rPr lang="en-US" dirty="0" smtClean="0"/>
              <a:t>Majority of RT hatchery STH </a:t>
            </a:r>
            <a:r>
              <a:rPr lang="en-US" dirty="0" err="1" smtClean="0"/>
              <a:t>residualize</a:t>
            </a:r>
            <a:r>
              <a:rPr lang="en-US" dirty="0" smtClean="0"/>
              <a:t> or perish in the S. Santiam R.</a:t>
            </a:r>
          </a:p>
          <a:p>
            <a:pPr lvl="1"/>
            <a:r>
              <a:rPr lang="en-US" dirty="0" smtClean="0"/>
              <a:t>Minimum residualization rate of 12.8% (of RT STH) 3 months after release in 2014</a:t>
            </a:r>
          </a:p>
          <a:p>
            <a:pPr lvl="2"/>
            <a:r>
              <a:rPr lang="en-US" dirty="0" smtClean="0"/>
              <a:t>Represents 23,616 residual hatchery STH if applied to # released</a:t>
            </a:r>
          </a:p>
          <a:p>
            <a:pPr lvl="3"/>
            <a:r>
              <a:rPr lang="en-US" dirty="0" smtClean="0"/>
              <a:t>Likely an overestimate</a:t>
            </a:r>
          </a:p>
          <a:p>
            <a:pPr lvl="1"/>
            <a:r>
              <a:rPr lang="en-US" dirty="0" smtClean="0"/>
              <a:t>Migration probability negatively correlated with condition factor</a:t>
            </a:r>
          </a:p>
          <a:p>
            <a:r>
              <a:rPr lang="en-US" dirty="0" smtClean="0"/>
              <a:t>Direct observations revealed hatchery STH were present in </a:t>
            </a:r>
            <a:r>
              <a:rPr lang="en-US" dirty="0" err="1" smtClean="0"/>
              <a:t>sympatry</a:t>
            </a:r>
            <a:r>
              <a:rPr lang="en-US" dirty="0" smtClean="0"/>
              <a:t> with wild </a:t>
            </a:r>
            <a:r>
              <a:rPr lang="en-US" i="1" dirty="0" smtClean="0"/>
              <a:t>O. mykiss </a:t>
            </a:r>
            <a:r>
              <a:rPr lang="en-US" dirty="0" smtClean="0"/>
              <a:t>at most locations surveyed</a:t>
            </a:r>
          </a:p>
          <a:p>
            <a:pPr lvl="1"/>
            <a:r>
              <a:rPr lang="en-US" dirty="0" smtClean="0"/>
              <a:t>Hatchery STH initiated more aggressive interactions than wild </a:t>
            </a:r>
            <a:r>
              <a:rPr lang="en-US" i="1" dirty="0" smtClean="0"/>
              <a:t>O. mykiss </a:t>
            </a:r>
            <a:r>
              <a:rPr lang="en-US" dirty="0" smtClean="0"/>
              <a:t>and generally dominated interactions with wild </a:t>
            </a:r>
            <a:r>
              <a:rPr lang="en-US" i="1" dirty="0" smtClean="0"/>
              <a:t>O. mykiss</a:t>
            </a:r>
          </a:p>
          <a:p>
            <a:pPr lvl="1"/>
            <a:r>
              <a:rPr lang="en-US" dirty="0" smtClean="0"/>
              <a:t>Hatchery STH were considerably larger than wild </a:t>
            </a:r>
            <a:r>
              <a:rPr lang="en-US" i="1" dirty="0" smtClean="0"/>
              <a:t>O. mykiss</a:t>
            </a:r>
          </a:p>
          <a:p>
            <a:r>
              <a:rPr lang="en-US" dirty="0" smtClean="0"/>
              <a:t>RT and direct observation indicated the highest densities of residual hatchery STH in sites located &lt;10 km of the SSH</a:t>
            </a:r>
          </a:p>
          <a:p>
            <a:pPr lvl="1"/>
            <a:r>
              <a:rPr lang="en-US" dirty="0" smtClean="0"/>
              <a:t>Potential </a:t>
            </a:r>
            <a:r>
              <a:rPr lang="en-US" dirty="0" err="1" smtClean="0"/>
              <a:t>mesohabitat</a:t>
            </a:r>
            <a:r>
              <a:rPr lang="en-US" dirty="0" smtClean="0"/>
              <a:t>-scale displacement of wild </a:t>
            </a:r>
            <a:r>
              <a:rPr lang="en-US" i="1" dirty="0" smtClean="0"/>
              <a:t>O. mykiss </a:t>
            </a:r>
            <a:r>
              <a:rPr lang="en-US" dirty="0" smtClean="0"/>
              <a:t>by hatchery STH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A3075-B438-A046-B8ED-DAC2C54F11BB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73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384721"/>
          </a:xfrm>
        </p:spPr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597"/>
            <a:ext cx="8229600" cy="3588675"/>
          </a:xfrm>
        </p:spPr>
        <p:txBody>
          <a:bodyPr/>
          <a:lstStyle/>
          <a:p>
            <a:r>
              <a:rPr lang="en-US" dirty="0" smtClean="0"/>
              <a:t>Sampling effort used to identify longitudinal trends in relative abundance of hatchery STH and wild </a:t>
            </a:r>
            <a:r>
              <a:rPr lang="en-US" i="1" dirty="0" smtClean="0"/>
              <a:t>O. mykiss</a:t>
            </a:r>
          </a:p>
          <a:p>
            <a:r>
              <a:rPr lang="en-US" dirty="0" smtClean="0"/>
              <a:t>Spatial scale of mobile tracking surveys</a:t>
            </a:r>
          </a:p>
          <a:p>
            <a:r>
              <a:rPr lang="en-US" dirty="0" smtClean="0"/>
              <a:t>Representativeness of RT hatchery STH to the general hatchery population</a:t>
            </a:r>
          </a:p>
          <a:p>
            <a:pPr lvl="1"/>
            <a:r>
              <a:rPr lang="en-US" dirty="0" smtClean="0"/>
              <a:t>17.6% of RT fish did not volitionally migrate from SSH compared to ~1% of untagged population</a:t>
            </a:r>
          </a:p>
          <a:p>
            <a:pPr lvl="1"/>
            <a:endParaRPr lang="en-US" dirty="0"/>
          </a:p>
          <a:p>
            <a:r>
              <a:rPr lang="en-US" dirty="0" smtClean="0"/>
              <a:t>However, we believe residualization may be a problem in the S. Santiam River due to the large numbers of residual hatchery STH observed during underwater observations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A3075-B438-A046-B8ED-DAC2C54F11BB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14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384721"/>
          </a:xfrm>
        </p:spPr>
        <p:txBody>
          <a:bodyPr/>
          <a:lstStyle/>
          <a:p>
            <a:r>
              <a:rPr lang="en-US" dirty="0" smtClean="0"/>
              <a:t>Summary &amp; Direction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597"/>
            <a:ext cx="8229600" cy="5484578"/>
          </a:xfrm>
        </p:spPr>
        <p:txBody>
          <a:bodyPr/>
          <a:lstStyle/>
          <a:p>
            <a:r>
              <a:rPr lang="en-US" dirty="0" smtClean="0"/>
              <a:t>There is potential for negative ecological effects of hatchery summer STH releases on wild </a:t>
            </a:r>
            <a:r>
              <a:rPr lang="en-US" i="1" dirty="0" smtClean="0"/>
              <a:t>O. mykiss </a:t>
            </a:r>
            <a:r>
              <a:rPr lang="en-US" dirty="0" smtClean="0"/>
              <a:t>due to:</a:t>
            </a:r>
          </a:p>
          <a:p>
            <a:pPr lvl="1"/>
            <a:r>
              <a:rPr lang="en-US" dirty="0" smtClean="0"/>
              <a:t>Potentially high rates of residualization</a:t>
            </a:r>
          </a:p>
          <a:p>
            <a:pPr lvl="1"/>
            <a:r>
              <a:rPr lang="en-US" dirty="0" smtClean="0"/>
              <a:t>Initiation and domination of interactions by hatchery STH and resulting displacement of wild </a:t>
            </a:r>
            <a:r>
              <a:rPr lang="en-US" i="1" dirty="0" smtClean="0"/>
              <a:t>O. mykiss</a:t>
            </a:r>
          </a:p>
          <a:p>
            <a:pPr lvl="1"/>
            <a:endParaRPr lang="en-US" i="1" dirty="0"/>
          </a:p>
          <a:p>
            <a:r>
              <a:rPr lang="en-US" dirty="0" smtClean="0"/>
              <a:t>Potential management &amp; research actions</a:t>
            </a:r>
          </a:p>
          <a:p>
            <a:pPr lvl="1"/>
            <a:r>
              <a:rPr lang="en-US" dirty="0" smtClean="0"/>
              <a:t>Reduce feed levels during the last month of rearing (Tipping et al. 1995; Tipping an Byrne 1996)</a:t>
            </a:r>
          </a:p>
          <a:p>
            <a:pPr lvl="2"/>
            <a:r>
              <a:rPr lang="en-US" dirty="0" smtClean="0"/>
              <a:t>Condition factors 0.90–0.99 and FL ≥190 mm</a:t>
            </a:r>
          </a:p>
          <a:p>
            <a:pPr lvl="2"/>
            <a:r>
              <a:rPr lang="en-US" dirty="0" smtClean="0"/>
              <a:t>Re-evaluate residualization rate</a:t>
            </a:r>
          </a:p>
          <a:p>
            <a:pPr lvl="1"/>
            <a:r>
              <a:rPr lang="en-US" dirty="0" smtClean="0"/>
              <a:t>Estimate carrying capacity of the S. Santiam River downstream of SSH to determine appropriate number of hatchery STH to release</a:t>
            </a:r>
          </a:p>
          <a:p>
            <a:pPr lvl="2"/>
            <a:r>
              <a:rPr lang="en-US" dirty="0" err="1" smtClean="0"/>
              <a:t>Tinus</a:t>
            </a:r>
            <a:r>
              <a:rPr lang="en-US" dirty="0" smtClean="0"/>
              <a:t> and Friesen (2010) recommended the composite population (hatchery + wild) not exceed the theoretical juvenile carrying capacity to avoid density-dependent effects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A3075-B438-A046-B8ED-DAC2C54F11BB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94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6614"/>
            <a:ext cx="6629400" cy="384721"/>
          </a:xfrm>
        </p:spPr>
        <p:txBody>
          <a:bodyPr/>
          <a:lstStyle/>
          <a:p>
            <a:r>
              <a:rPr lang="en-US" dirty="0" smtClean="0"/>
              <a:t>Acknowledgments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597"/>
            <a:ext cx="3733800" cy="4370427"/>
          </a:xfrm>
        </p:spPr>
        <p:txBody>
          <a:bodyPr/>
          <a:lstStyle/>
          <a:p>
            <a:r>
              <a:rPr lang="en-US" dirty="0" smtClean="0"/>
              <a:t>S. Santiam Hatchery staff</a:t>
            </a:r>
          </a:p>
          <a:p>
            <a:pPr lvl="1"/>
            <a:r>
              <a:rPr lang="en-US" dirty="0" smtClean="0"/>
              <a:t>Brett Boyd</a:t>
            </a:r>
          </a:p>
          <a:p>
            <a:r>
              <a:rPr lang="en-US" dirty="0" smtClean="0"/>
              <a:t>University of Idaho</a:t>
            </a:r>
          </a:p>
          <a:p>
            <a:pPr lvl="1"/>
            <a:r>
              <a:rPr lang="en-US" dirty="0" smtClean="0"/>
              <a:t>Chris Caudill</a:t>
            </a:r>
          </a:p>
          <a:p>
            <a:pPr lvl="1"/>
            <a:r>
              <a:rPr lang="en-US" dirty="0" smtClean="0"/>
              <a:t>Matt </a:t>
            </a:r>
            <a:r>
              <a:rPr lang="en-US" dirty="0" err="1" smtClean="0"/>
              <a:t>Knoff</a:t>
            </a:r>
            <a:endParaRPr lang="en-US" dirty="0" smtClean="0"/>
          </a:p>
          <a:p>
            <a:pPr lvl="1"/>
            <a:r>
              <a:rPr lang="en-US" dirty="0" smtClean="0"/>
              <a:t>Tami </a:t>
            </a:r>
            <a:r>
              <a:rPr lang="en-US" dirty="0" err="1" smtClean="0"/>
              <a:t>Clabough</a:t>
            </a:r>
            <a:endParaRPr lang="en-US" dirty="0" smtClean="0"/>
          </a:p>
          <a:p>
            <a:pPr lvl="1"/>
            <a:r>
              <a:rPr lang="en-US" dirty="0" smtClean="0"/>
              <a:t>Mark </a:t>
            </a:r>
            <a:r>
              <a:rPr lang="en-US" dirty="0" err="1" smtClean="0"/>
              <a:t>Morasch</a:t>
            </a:r>
            <a:endParaRPr lang="en-US" dirty="0" smtClean="0"/>
          </a:p>
          <a:p>
            <a:pPr lvl="1"/>
            <a:r>
              <a:rPr lang="en-US" dirty="0" smtClean="0"/>
              <a:t>Grant Brink</a:t>
            </a:r>
          </a:p>
          <a:p>
            <a:pPr lvl="1"/>
            <a:r>
              <a:rPr lang="en-US" dirty="0" smtClean="0"/>
              <a:t>Mike Jepson</a:t>
            </a:r>
          </a:p>
          <a:p>
            <a:r>
              <a:rPr lang="en-US" dirty="0" smtClean="0"/>
              <a:t>ODFW</a:t>
            </a:r>
          </a:p>
          <a:p>
            <a:pPr lvl="1"/>
            <a:r>
              <a:rPr lang="en-US" dirty="0" smtClean="0"/>
              <a:t>Cameron Sharpe</a:t>
            </a:r>
          </a:p>
          <a:p>
            <a:pPr lvl="1"/>
            <a:r>
              <a:rPr lang="en-US" dirty="0" smtClean="0"/>
              <a:t>David Hewlett</a:t>
            </a:r>
          </a:p>
          <a:p>
            <a:pPr lvl="1"/>
            <a:r>
              <a:rPr lang="en-US" dirty="0" smtClean="0"/>
              <a:t>Justin Huff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A3075-B438-A046-B8ED-DAC2C54F11BB}" type="datetime4">
              <a:rPr lang="en-US" smtClean="0"/>
              <a:t>February 9, 2015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722D57-58D6-9447-A6D5-A97F6C35A8F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33900" y="1371597"/>
            <a:ext cx="3733800" cy="30038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20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18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16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1400" kern="1200">
                <a:solidFill>
                  <a:schemeClr val="accent2"/>
                </a:solidFill>
                <a:latin typeface="Arial"/>
                <a:ea typeface="+mn-ea"/>
                <a:cs typeface="Arial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PNNL</a:t>
            </a:r>
          </a:p>
          <a:p>
            <a:pPr lvl="1"/>
            <a:r>
              <a:rPr lang="en-US" dirty="0" smtClean="0"/>
              <a:t>Kate Deters</a:t>
            </a:r>
          </a:p>
          <a:p>
            <a:pPr lvl="1"/>
            <a:r>
              <a:rPr lang="en-US" dirty="0" smtClean="0"/>
              <a:t>Ricardo Walker</a:t>
            </a:r>
          </a:p>
          <a:p>
            <a:pPr lvl="1"/>
            <a:r>
              <a:rPr lang="en-US" dirty="0" smtClean="0"/>
              <a:t>Bryan Jones</a:t>
            </a:r>
          </a:p>
          <a:p>
            <a:pPr lvl="1"/>
            <a:r>
              <a:rPr lang="en-US" dirty="0" smtClean="0"/>
              <a:t>Stephanie Liss</a:t>
            </a:r>
          </a:p>
          <a:p>
            <a:pPr lvl="1"/>
            <a:r>
              <a:rPr lang="en-US" dirty="0" smtClean="0"/>
              <a:t>Eric Oldenburg</a:t>
            </a:r>
          </a:p>
          <a:p>
            <a:r>
              <a:rPr lang="en-US" dirty="0" smtClean="0"/>
              <a:t>USACE</a:t>
            </a:r>
          </a:p>
          <a:p>
            <a:pPr lvl="1"/>
            <a:r>
              <a:rPr lang="en-US" dirty="0" smtClean="0"/>
              <a:t>David </a:t>
            </a:r>
            <a:r>
              <a:rPr lang="en-US" dirty="0" err="1" smtClean="0"/>
              <a:t>Leonhardt</a:t>
            </a:r>
            <a:endParaRPr lang="en-US" dirty="0" smtClean="0"/>
          </a:p>
          <a:p>
            <a:pPr lvl="1"/>
            <a:r>
              <a:rPr lang="en-US" dirty="0" smtClean="0"/>
              <a:t>Bob Wertheimer</a:t>
            </a:r>
          </a:p>
        </p:txBody>
      </p:sp>
    </p:spTree>
    <p:extLst>
      <p:ext uri="{BB962C8B-B14F-4D97-AF65-F5344CB8AC3E}">
        <p14:creationId xmlns:p14="http://schemas.microsoft.com/office/powerpoint/2010/main" val="3651759169"/>
      </p:ext>
    </p:extLst>
  </p:cSld>
  <p:clrMapOvr>
    <a:masterClrMapping/>
  </p:clrMapOvr>
</p:sld>
</file>

<file path=ppt/theme/theme1.xml><?xml version="1.0" encoding="utf-8"?>
<a:theme xmlns:a="http://schemas.openxmlformats.org/drawingml/2006/main" name="PNNL Copper Theme">
  <a:themeElements>
    <a:clrScheme name="PNNL Brand Theme 2">
      <a:dk1>
        <a:srgbClr val="707276"/>
      </a:dk1>
      <a:lt1>
        <a:srgbClr val="FFFFFF"/>
      </a:lt1>
      <a:dk2>
        <a:srgbClr val="D57500"/>
      </a:dk2>
      <a:lt2>
        <a:srgbClr val="B2B3B5"/>
      </a:lt2>
      <a:accent1>
        <a:srgbClr val="A83C0F"/>
      </a:accent1>
      <a:accent2>
        <a:srgbClr val="242424"/>
      </a:accent2>
      <a:accent3>
        <a:srgbClr val="F1AB00"/>
      </a:accent3>
      <a:accent4>
        <a:srgbClr val="007229"/>
      </a:accent4>
      <a:accent5>
        <a:srgbClr val="C10435"/>
      </a:accent5>
      <a:accent6>
        <a:srgbClr val="007FAC"/>
      </a:accent6>
      <a:hlink>
        <a:srgbClr val="003698"/>
      </a:hlink>
      <a:folHlink>
        <a:srgbClr val="8A075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NNL Platinum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NNL Silver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PNNL Whit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3303</TotalTime>
  <Words>1442</Words>
  <Application>Microsoft Office PowerPoint</Application>
  <PresentationFormat>On-screen Show (4:3)</PresentationFormat>
  <Paragraphs>345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PNNL Copper Theme</vt:lpstr>
      <vt:lpstr>PNNL Platinum Theme</vt:lpstr>
      <vt:lpstr>PNNL Silver Theme</vt:lpstr>
      <vt:lpstr>PNNL White Theme</vt:lpstr>
      <vt:lpstr>SPW 12.0 Graph</vt:lpstr>
      <vt:lpstr>Ecological Interactions between Hatchery Summer Steelhead and Wild Oncorhynchus mykiss in the Willamette River Basin, 2014</vt:lpstr>
      <vt:lpstr>Background</vt:lpstr>
      <vt:lpstr>Objectives</vt:lpstr>
      <vt:lpstr>Methods</vt:lpstr>
      <vt:lpstr>Methods (continued)</vt:lpstr>
      <vt:lpstr>Results</vt:lpstr>
      <vt:lpstr>Results (continued)</vt:lpstr>
      <vt:lpstr>Results (continued)</vt:lpstr>
      <vt:lpstr>Results (continued)</vt:lpstr>
      <vt:lpstr>Results (continued)</vt:lpstr>
      <vt:lpstr>Results (continued)</vt:lpstr>
      <vt:lpstr>Results (continued)</vt:lpstr>
      <vt:lpstr>Results (continued)</vt:lpstr>
      <vt:lpstr>Results (continued)</vt:lpstr>
      <vt:lpstr>Results (continued)</vt:lpstr>
      <vt:lpstr>Conclusions</vt:lpstr>
      <vt:lpstr>Limitations</vt:lpstr>
      <vt:lpstr>Summary &amp; Direction</vt:lpstr>
      <vt:lpstr>Acknowledgments</vt:lpstr>
    </vt:vector>
  </TitlesOfParts>
  <Company>Pacific Northwest National Laboratory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Christopher DeGraaf</dc:creator>
  <cp:lastModifiedBy>Ryan</cp:lastModifiedBy>
  <cp:revision>76</cp:revision>
  <dcterms:created xsi:type="dcterms:W3CDTF">2011-07-01T00:09:34Z</dcterms:created>
  <dcterms:modified xsi:type="dcterms:W3CDTF">2015-02-10T00:46:04Z</dcterms:modified>
</cp:coreProperties>
</file>