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3"/>
  </p:notesMasterIdLst>
  <p:sldIdLst>
    <p:sldId id="256" r:id="rId2"/>
    <p:sldId id="540" r:id="rId3"/>
    <p:sldId id="575" r:id="rId4"/>
    <p:sldId id="577" r:id="rId5"/>
    <p:sldId id="578" r:id="rId6"/>
    <p:sldId id="609" r:id="rId7"/>
    <p:sldId id="583" r:id="rId8"/>
    <p:sldId id="611" r:id="rId9"/>
    <p:sldId id="582" r:id="rId10"/>
    <p:sldId id="612" r:id="rId11"/>
    <p:sldId id="580" r:id="rId12"/>
    <p:sldId id="604" r:id="rId13"/>
    <p:sldId id="579" r:id="rId14"/>
    <p:sldId id="613" r:id="rId15"/>
    <p:sldId id="588" r:id="rId16"/>
    <p:sldId id="584" r:id="rId17"/>
    <p:sldId id="594" r:id="rId18"/>
    <p:sldId id="601" r:id="rId19"/>
    <p:sldId id="595" r:id="rId20"/>
    <p:sldId id="585" r:id="rId21"/>
    <p:sldId id="610" r:id="rId22"/>
    <p:sldId id="606" r:id="rId23"/>
    <p:sldId id="607" r:id="rId24"/>
    <p:sldId id="586" r:id="rId25"/>
    <p:sldId id="596" r:id="rId26"/>
    <p:sldId id="597" r:id="rId27"/>
    <p:sldId id="608" r:id="rId28"/>
    <p:sldId id="598" r:id="rId29"/>
    <p:sldId id="603" r:id="rId30"/>
    <p:sldId id="589" r:id="rId31"/>
    <p:sldId id="61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cott Wright" initials="SW" lastIdx="1" clrIdx="0"/>
  <p:cmAuthor id="1" name="Troy Brandt" initials="TB" lastIdx="1" clrIdx="1">
    <p:extLst>
      <p:ext uri="{19B8F6BF-5375-455C-9EA6-DF929625EA0E}">
        <p15:presenceInfo xmlns:p15="http://schemas.microsoft.com/office/powerpoint/2012/main" userId="S-1-5-21-2576278989-3716537736-2735257295-11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89C3E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74" autoAdjust="0"/>
    <p:restoredTop sz="94434" autoAdjust="0"/>
  </p:normalViewPr>
  <p:slideViewPr>
    <p:cSldViewPr>
      <p:cViewPr varScale="1">
        <p:scale>
          <a:sx n="67" d="100"/>
          <a:sy n="67" d="100"/>
        </p:scale>
        <p:origin x="80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DD53E-D2E3-4DB3-B95F-ED0003C45CEE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320AD-761C-4C60-9950-72B3B4A398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4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31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System for Environmental</a:t>
            </a:r>
            <a:r>
              <a:rPr lang="en-US" b="1" baseline="0" dirty="0" smtClean="0"/>
              <a:t> Flow Analysis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23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84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Mean error in Q relates the difference between measured</a:t>
            </a:r>
            <a:r>
              <a:rPr lang="en-US" baseline="0" dirty="0" smtClean="0"/>
              <a:t> and predicted discharge when using  Hydraulic roughness relationship.  Utilizes Manning’s roughness equation and channel shape ( hydraulic radius ) to determine discharge. Validated by stage / discharge rating curve.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84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Index refers to substrate- classified by dominant and subdominant particle size along</a:t>
            </a:r>
            <a:r>
              <a:rPr lang="en-US" baseline="0" dirty="0" smtClean="0"/>
              <a:t> with percentage of dominant. Starting at 30 is small gravel, 80 is boulder. Smaller or larger is unsuitable.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732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Equal weighting for transects</a:t>
            </a:r>
            <a:r>
              <a:rPr lang="en-US" baseline="0" dirty="0" smtClean="0"/>
              <a:t> because all assumed to be  known spawning habitat. Can weight different transects heavier or lighter if wanted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22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1800-3000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05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350-650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93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1500-2200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95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1500-2200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320AD-761C-4C60-9950-72B3B4A3987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04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38" t="2907" r="138" b="3834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noFill/>
          <a:ln w="11000" cap="rnd" cmpd="sng" algn="ctr">
            <a:noFill/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ctr">
              <a:defRPr sz="4400">
                <a:latin typeface="Calibri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>
            <a:lvl1pPr algn="l">
              <a:defRPr sz="4000" u="sng" baseline="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6280"/>
          </a:xfrm>
        </p:spPr>
        <p:txBody>
          <a:bodyPr/>
          <a:lstStyle>
            <a:lvl1pPr>
              <a:spcAft>
                <a:spcPts val="600"/>
              </a:spcAft>
              <a:buClr>
                <a:srgbClr val="FFFF00"/>
              </a:buClr>
              <a:buSzPct val="100000"/>
              <a:buFont typeface="Arial" pitchFamily="34" charset="0"/>
              <a:buChar char="•"/>
              <a:defRPr sz="3000" baseline="0">
                <a:latin typeface="Calibri" pitchFamily="34" charset="0"/>
                <a:cs typeface="Calibri" pitchFamily="34" charset="0"/>
              </a:defRPr>
            </a:lvl1pPr>
            <a:lvl2pPr marL="640080" indent="-228600">
              <a:buClr>
                <a:srgbClr val="FFFF00"/>
              </a:buClr>
              <a:buFont typeface="Calibri" panose="020F0502020204030204" pitchFamily="34" charset="0"/>
              <a:buChar char="‐"/>
              <a:defRPr>
                <a:latin typeface="Calibri" pitchFamily="34" charset="0"/>
                <a:cs typeface="Calibri" pitchFamily="34" charset="0"/>
              </a:defRPr>
            </a:lvl2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tx1"/>
          </a:solidFill>
          <a:ln w="28575" cap="rnd" cmpd="sng" algn="ctr">
            <a:solidFill>
              <a:schemeClr val="tx1"/>
            </a:solidFill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buSzPct val="120000"/>
              <a:buFont typeface="Arial" pitchFamily="34" charset="0"/>
              <a:buChar char="•"/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alpha val="50000"/>
                <a:lumMod val="50000"/>
                <a:lumOff val="50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71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38" t="2907" r="138" b="38346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noFill/>
          <a:ln w="11000" cap="rnd" cmpd="sng" algn="ctr">
            <a:noFill/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1D9B1D9-00C9-4AB5-934A-E855CF8D878F}" type="datetimeFigureOut">
              <a:rPr lang="en-US" smtClean="0"/>
              <a:pPr/>
              <a:t>2/12/2015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6F72428-0F40-4CBE-95F0-88BB8CE0541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l" rtl="0" eaLnBrk="1" latinLnBrk="0" hangingPunct="1">
        <a:spcBef>
          <a:spcPct val="0"/>
        </a:spcBef>
        <a:buNone/>
        <a:defRPr kumimoji="0" sz="4400" u="sng" kern="1200" baseline="0">
          <a:solidFill>
            <a:schemeClr val="tx1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Calibri" pitchFamily="34" charset="0"/>
          <a:ea typeface="+mj-ea"/>
          <a:cs typeface="+mj-cs"/>
        </a:defRPr>
      </a:lvl1pPr>
      <a:extLst/>
    </p:titleStyle>
    <p:bodyStyle>
      <a:lvl1pPr marL="341313" indent="-230188" algn="l" rtl="0" eaLnBrk="1" latinLnBrk="0" hangingPunct="1">
        <a:spcBef>
          <a:spcPts val="0"/>
        </a:spcBef>
        <a:buClr>
          <a:schemeClr val="tx1"/>
        </a:buClr>
        <a:buSzPct val="80000"/>
        <a:buFont typeface="Arial" pitchFamily="34" charset="0"/>
        <a:buChar char="•"/>
        <a:defRPr kumimoji="0" sz="3200" b="0" i="0" kern="1200" baseline="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tx1"/>
        </a:buClr>
        <a:buSzPct val="80000"/>
        <a:buFontTx/>
        <a:buChar char="•"/>
        <a:defRPr kumimoji="0" sz="2800" kern="1200">
          <a:solidFill>
            <a:srgbClr val="FFFFFF"/>
          </a:solidFill>
          <a:latin typeface="Calibri" pitchFamily="34" charset="0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33401"/>
            <a:ext cx="8305800" cy="2706778"/>
          </a:xfrm>
        </p:spPr>
        <p:txBody>
          <a:bodyPr>
            <a:noAutofit/>
          </a:bodyPr>
          <a:lstStyle/>
          <a:p>
            <a:pPr algn="l"/>
            <a:r>
              <a:rPr lang="en-US" sz="3600" u="none" dirty="0"/>
              <a:t>Evaluation of Habitat and Flow Relationships for Spring Chinook Salmon Spawning and Incubation in the Middle Fork Willamette and McKenzie Rivers, Oregon 	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332582" y="3291608"/>
            <a:ext cx="5700713" cy="2346139"/>
            <a:chOff x="3395662" y="3316429"/>
            <a:chExt cx="5700713" cy="2346139"/>
          </a:xfrm>
        </p:grpSpPr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3400425" y="3316429"/>
              <a:ext cx="5695950" cy="1408861"/>
            </a:xfrm>
            <a:prstGeom prst="rect">
              <a:avLst/>
            </a:prstGeom>
          </p:spPr>
          <p:txBody>
            <a:bodyPr lIns="45720" rIns="246888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Pct val="80000"/>
                <a:buFont typeface="Arial" pitchFamily="34" charset="0"/>
                <a:buNone/>
                <a:tabLst/>
                <a:defRPr/>
              </a:pPr>
              <a:r>
                <a:rPr kumimoji="0" lang="en-US" sz="28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itchFamily="34" charset="0"/>
                </a:rPr>
                <a:t>Troy Brandt and </a:t>
              </a:r>
              <a:r>
                <a:rPr lang="en-US" sz="2800" dirty="0" smtClean="0">
                  <a:latin typeface="Calibri" pitchFamily="34" charset="0"/>
                </a:rPr>
                <a:t>Pete </a:t>
              </a:r>
              <a:r>
                <a:rPr lang="en-US" sz="2800" dirty="0" err="1" smtClean="0">
                  <a:latin typeface="Calibri" pitchFamily="34" charset="0"/>
                </a:rPr>
                <a:t>Gruendike</a:t>
              </a:r>
              <a:endParaRPr lang="en-US" sz="2800" dirty="0" smtClean="0">
                <a:latin typeface="Calibri" pitchFamily="34" charset="0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Pct val="80000"/>
                <a:buFont typeface="Arial" pitchFamily="34" charset="0"/>
                <a:buNone/>
                <a:tabLst/>
                <a:defRPr/>
              </a:pPr>
              <a:r>
                <a:rPr kumimoji="0" lang="en-US" sz="24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itchFamily="34" charset="0"/>
                </a:rPr>
                <a:t>River</a:t>
              </a:r>
              <a:r>
                <a:rPr kumimoji="0" lang="en-US" sz="240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itchFamily="34" charset="0"/>
                </a:rPr>
                <a:t> Design Group, Inc.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Pct val="80000"/>
                <a:buFont typeface="Arial" pitchFamily="34" charset="0"/>
                <a:buNone/>
                <a:tabLst/>
                <a:defRPr/>
              </a:pPr>
              <a:r>
                <a:rPr lang="en-US" sz="2400" baseline="0" dirty="0" smtClean="0">
                  <a:latin typeface="Calibri" pitchFamily="34" charset="0"/>
                </a:rPr>
                <a:t>Corvallis,</a:t>
              </a:r>
              <a:r>
                <a:rPr lang="en-US" sz="2400" dirty="0" smtClean="0">
                  <a:latin typeface="Calibri" pitchFamily="34" charset="0"/>
                </a:rPr>
                <a:t> Oregon</a:t>
              </a:r>
              <a:endPara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  <p:sp>
          <p:nvSpPr>
            <p:cNvPr id="7" name="Subtitle 2"/>
            <p:cNvSpPr txBox="1">
              <a:spLocks/>
            </p:cNvSpPr>
            <p:nvPr/>
          </p:nvSpPr>
          <p:spPr>
            <a:xfrm>
              <a:off x="3395662" y="4781338"/>
              <a:ext cx="5695950" cy="881230"/>
            </a:xfrm>
            <a:prstGeom prst="rect">
              <a:avLst/>
            </a:prstGeom>
          </p:spPr>
          <p:txBody>
            <a:bodyPr lIns="45720" rIns="246888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Pct val="80000"/>
                <a:buFont typeface="Arial" pitchFamily="34" charset="0"/>
                <a:buNone/>
                <a:tabLst/>
                <a:defRPr/>
              </a:pPr>
              <a:r>
                <a:rPr kumimoji="0" lang="en-US" sz="28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itchFamily="34" charset="0"/>
                </a:rPr>
                <a:t>Jarvis</a:t>
              </a:r>
              <a:r>
                <a:rPr kumimoji="0" lang="en-US" sz="280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itchFamily="34" charset="0"/>
                </a:rPr>
                <a:t> Caldwell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Pct val="80000"/>
                <a:buFont typeface="Arial" pitchFamily="34" charset="0"/>
                <a:buNone/>
                <a:tabLst/>
                <a:defRPr/>
              </a:pPr>
              <a:r>
                <a:rPr lang="en-US" sz="2400" baseline="0" dirty="0" smtClean="0">
                  <a:latin typeface="Calibri" pitchFamily="34" charset="0"/>
                </a:rPr>
                <a:t>HDR Engineering, Inc.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tx1"/>
                </a:buClr>
                <a:buSzPct val="80000"/>
                <a:buFont typeface="Arial" pitchFamily="34" charset="0"/>
                <a:buNone/>
                <a:tabLst/>
                <a:defRPr/>
              </a:pPr>
              <a:r>
                <a:rPr kumimoji="0" lang="en-US" sz="240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itchFamily="34" charset="0"/>
                </a:rPr>
                <a:t>Sacramento, California</a:t>
              </a:r>
              <a:endParaRPr kumimoji="0" lang="en-US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57200" y="5562600"/>
            <a:ext cx="4313344" cy="1163944"/>
            <a:chOff x="428625" y="4236282"/>
            <a:chExt cx="4999144" cy="135113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8625" y="4236282"/>
              <a:ext cx="4176712" cy="135113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0462" y="4236283"/>
              <a:ext cx="1727307" cy="1351138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/>
        </p:nvSpPr>
        <p:spPr>
          <a:xfrm>
            <a:off x="6107006" y="6430343"/>
            <a:ext cx="268933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tabLst>
                <a:tab pos="2743200" algn="ctr"/>
                <a:tab pos="5486400" algn="r"/>
              </a:tabLst>
            </a:pPr>
            <a:r>
              <a:rPr lang="en-US" sz="1200" b="1" dirty="0">
                <a:latin typeface="Calibri" panose="020F0502020204030204" pitchFamily="34" charset="0"/>
                <a:ea typeface="Times New Roman" panose="02020603050405020304" pitchFamily="18" charset="0"/>
              </a:rPr>
              <a:t>CONTRACT NO. </a:t>
            </a:r>
            <a:r>
              <a:rPr lang="en-US" sz="12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W9127N-12-D-0006-03</a:t>
            </a:r>
            <a:endParaRPr lang="en-US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need</a:t>
            </a:r>
          </a:p>
          <a:p>
            <a:r>
              <a:rPr lang="en-US" dirty="0" smtClean="0"/>
              <a:t>Transect selection and data collection</a:t>
            </a:r>
          </a:p>
          <a:p>
            <a:r>
              <a:rPr lang="en-US" dirty="0" smtClean="0"/>
              <a:t>SEFA – System for Environmental Flow Analysis</a:t>
            </a:r>
          </a:p>
          <a:p>
            <a:r>
              <a:rPr lang="en-US" dirty="0" smtClean="0"/>
              <a:t>Analysis and preliminary results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54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Need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r>
              <a:rPr lang="en-US" dirty="0"/>
              <a:t>2008 </a:t>
            </a:r>
            <a:r>
              <a:rPr lang="en-US" dirty="0" err="1"/>
              <a:t>BiOp</a:t>
            </a:r>
            <a:r>
              <a:rPr lang="en-US" dirty="0"/>
              <a:t> included a reasonable and prudent alternative </a:t>
            </a:r>
            <a:r>
              <a:rPr lang="en-US" dirty="0" smtClean="0"/>
              <a:t>to </a:t>
            </a:r>
            <a:r>
              <a:rPr lang="en-US" dirty="0"/>
              <a:t>further investigate how flow volumes relate to fish habitat for the target ESA-listed species (natural origin spring Chinook and winter steelhead) by life stages.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Project Goal - </a:t>
            </a:r>
            <a:r>
              <a:rPr lang="en-US" dirty="0" smtClean="0"/>
              <a:t>Determine how UWR spring Chinook salmon spawning/incubation habitat is influenced by changes in flow in the MF Willamette River, McKenzie River, and SF McKenzie River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90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63" y="1143000"/>
            <a:ext cx="8753474" cy="56454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 Overview - Geography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44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 Overview - Flows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Willamette </a:t>
            </a:r>
            <a:r>
              <a:rPr lang="en-US" dirty="0" err="1" smtClean="0"/>
              <a:t>BiOp</a:t>
            </a:r>
            <a:r>
              <a:rPr lang="en-US" dirty="0" smtClean="0"/>
              <a:t> flow targets for September-October spawning period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  <a:p>
            <a:r>
              <a:rPr lang="en-US" dirty="0" smtClean="0"/>
              <a:t>Actual flows during post-</a:t>
            </a:r>
            <a:r>
              <a:rPr lang="en-US" dirty="0" err="1" smtClean="0"/>
              <a:t>BiOp</a:t>
            </a:r>
            <a:r>
              <a:rPr lang="en-US" dirty="0" smtClean="0"/>
              <a:t> (2009-2012)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228600" y="4576272"/>
            <a:ext cx="8795244" cy="2026550"/>
            <a:chOff x="174378" y="4724400"/>
            <a:chExt cx="8795244" cy="20265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/>
            <a:srcRect t="21797"/>
            <a:stretch/>
          </p:blipFill>
          <p:spPr>
            <a:xfrm>
              <a:off x="174378" y="4724400"/>
              <a:ext cx="8795244" cy="202655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2438400" y="6343137"/>
              <a:ext cx="2971800" cy="314325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438400" y="5629275"/>
              <a:ext cx="2971800" cy="31432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71600" y="2212914"/>
            <a:ext cx="6834187" cy="1589283"/>
            <a:chOff x="1371600" y="2212914"/>
            <a:chExt cx="6834187" cy="15892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/>
            <a:srcRect t="20202"/>
            <a:stretch/>
          </p:blipFill>
          <p:spPr>
            <a:xfrm>
              <a:off x="1371600" y="2212914"/>
              <a:ext cx="6834187" cy="1589283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5181600" y="3393318"/>
              <a:ext cx="1469231" cy="32934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81600" y="2811412"/>
              <a:ext cx="1469231" cy="32861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7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Workflow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1531203"/>
            <a:ext cx="160734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Data Collection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0" y="1531203"/>
            <a:ext cx="1612107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Data Processing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3283803"/>
            <a:ext cx="162401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Velocity Calibration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6986" y="3283803"/>
            <a:ext cx="162401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Hydraulic Calibration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744" y="3276600"/>
            <a:ext cx="162401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Habitat Modeling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265" y="1524000"/>
            <a:ext cx="160734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Transect Selection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115" y="2354997"/>
            <a:ext cx="1645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Agency </a:t>
            </a:r>
          </a:p>
          <a:p>
            <a:pPr algn="ctr"/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23912" y="2286000"/>
            <a:ext cx="1922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June and </a:t>
            </a:r>
          </a:p>
          <a:p>
            <a:pPr algn="ctr"/>
            <a:r>
              <a:rPr lang="en-US" dirty="0" smtClean="0"/>
              <a:t>September 2014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62330" y="2354997"/>
            <a:ext cx="1689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Excel, QA/QC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36973" y="4150126"/>
            <a:ext cx="171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ODFW Review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9" idx="3"/>
            <a:endCxn id="4" idx="1"/>
          </p:cNvCxnSpPr>
          <p:nvPr/>
        </p:nvCxnSpPr>
        <p:spPr>
          <a:xfrm>
            <a:off x="2216609" y="1939499"/>
            <a:ext cx="1364791" cy="720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  <a:endCxn id="5" idx="1"/>
          </p:cNvCxnSpPr>
          <p:nvPr/>
        </p:nvCxnSpPr>
        <p:spPr>
          <a:xfrm>
            <a:off x="5188744" y="1946702"/>
            <a:ext cx="121205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3"/>
            <a:endCxn id="7" idx="3"/>
          </p:cNvCxnSpPr>
          <p:nvPr/>
        </p:nvCxnSpPr>
        <p:spPr>
          <a:xfrm flipH="1">
            <a:off x="8001000" y="1946702"/>
            <a:ext cx="11907" cy="1752600"/>
          </a:xfrm>
          <a:prstGeom prst="bentConnector3">
            <a:avLst>
              <a:gd name="adj1" fmla="val -1919879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1"/>
            <a:endCxn id="6" idx="3"/>
          </p:cNvCxnSpPr>
          <p:nvPr/>
        </p:nvCxnSpPr>
        <p:spPr>
          <a:xfrm flipH="1">
            <a:off x="5205414" y="3699302"/>
            <a:ext cx="11715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1"/>
            <a:endCxn id="8" idx="3"/>
          </p:cNvCxnSpPr>
          <p:nvPr/>
        </p:nvCxnSpPr>
        <p:spPr>
          <a:xfrm flipH="1" flipV="1">
            <a:off x="2235758" y="3692099"/>
            <a:ext cx="1345642" cy="720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00929" y="4876800"/>
            <a:ext cx="1624014" cy="83210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400" dirty="0" smtClean="0">
                <a:latin typeface="Calibri" panose="020F0502020204030204" pitchFamily="34" charset="0"/>
              </a:rPr>
              <a:t>Results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5670" y="4150126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HSC - Santiam</a:t>
            </a:r>
            <a:endParaRPr lang="en-US" dirty="0"/>
          </a:p>
        </p:txBody>
      </p:sp>
      <p:cxnSp>
        <p:nvCxnSpPr>
          <p:cNvPr id="34" name="Elbow Connector 33"/>
          <p:cNvCxnSpPr>
            <a:stCxn id="8" idx="1"/>
            <a:endCxn id="28" idx="1"/>
          </p:cNvCxnSpPr>
          <p:nvPr/>
        </p:nvCxnSpPr>
        <p:spPr>
          <a:xfrm rot="10800000" flipV="1">
            <a:off x="600930" y="3692098"/>
            <a:ext cx="10815" cy="1600753"/>
          </a:xfrm>
          <a:prstGeom prst="bentConnector3">
            <a:avLst>
              <a:gd name="adj1" fmla="val 2213731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28625" y="5707797"/>
            <a:ext cx="1997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AWS – By Reach, </a:t>
            </a:r>
          </a:p>
          <a:p>
            <a:pPr algn="ctr"/>
            <a:r>
              <a:rPr lang="en-US" dirty="0" smtClean="0"/>
              <a:t>By Transect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573065" y="4876800"/>
            <a:ext cx="1624014" cy="83210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Reporting</a:t>
            </a:r>
            <a:endParaRPr lang="en-US" sz="2400" dirty="0">
              <a:latin typeface="Calibri" panose="020F0502020204030204" pitchFamily="34" charset="0"/>
            </a:endParaRPr>
          </a:p>
        </p:txBody>
      </p:sp>
      <p:cxnSp>
        <p:nvCxnSpPr>
          <p:cNvPr id="39" name="Straight Arrow Connector 38"/>
          <p:cNvCxnSpPr>
            <a:stCxn id="28" idx="3"/>
            <a:endCxn id="37" idx="1"/>
          </p:cNvCxnSpPr>
          <p:nvPr/>
        </p:nvCxnSpPr>
        <p:spPr>
          <a:xfrm>
            <a:off x="2224943" y="5292852"/>
            <a:ext cx="134812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11820" y="5707797"/>
            <a:ext cx="1763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March 31, 2015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78607" y="1195054"/>
            <a:ext cx="8229600" cy="1859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7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 reaches</a:t>
            </a:r>
          </a:p>
          <a:p>
            <a:r>
              <a:rPr lang="en-US" dirty="0" smtClean="0"/>
              <a:t>10 XS/reach focused on </a:t>
            </a:r>
            <a:r>
              <a:rPr lang="en-US" u="sng" dirty="0" smtClean="0"/>
              <a:t>known spawning areas</a:t>
            </a:r>
          </a:p>
          <a:p>
            <a:r>
              <a:rPr lang="en-US" dirty="0" smtClean="0"/>
              <a:t>Transects primarily located in </a:t>
            </a:r>
            <a:r>
              <a:rPr lang="en-US" dirty="0" err="1" smtClean="0"/>
              <a:t>mainstem</a:t>
            </a:r>
            <a:r>
              <a:rPr lang="en-US" dirty="0" smtClean="0"/>
              <a:t> riffles and side channel habitats </a:t>
            </a:r>
          </a:p>
          <a:p>
            <a:r>
              <a:rPr lang="en-US" dirty="0" smtClean="0"/>
              <a:t>Measured stage and </a:t>
            </a:r>
            <a:r>
              <a:rPr lang="en-US" dirty="0" smtClean="0"/>
              <a:t>discharge </a:t>
            </a:r>
            <a:r>
              <a:rPr lang="en-US" dirty="0" smtClean="0"/>
              <a:t>at 3 flows</a:t>
            </a:r>
          </a:p>
          <a:p>
            <a:r>
              <a:rPr lang="en-US" dirty="0" smtClean="0"/>
              <a:t>Measured channel XS, </a:t>
            </a:r>
            <a:r>
              <a:rPr lang="en-US" dirty="0" smtClean="0"/>
              <a:t>velocity, bed </a:t>
            </a:r>
            <a:r>
              <a:rPr lang="en-US" dirty="0" smtClean="0"/>
              <a:t>material, and cover 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15275" y="4716780"/>
            <a:ext cx="8271525" cy="1905000"/>
            <a:chOff x="470512" y="2247900"/>
            <a:chExt cx="8271525" cy="19050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0512" y="2247900"/>
              <a:ext cx="8271525" cy="19050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760837" y="3463290"/>
              <a:ext cx="1676400" cy="3048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367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/>
              <a:t>Study Design – </a:t>
            </a:r>
            <a:r>
              <a:rPr lang="en-US" dirty="0" smtClean="0"/>
              <a:t>MF Willamette </a:t>
            </a:r>
            <a:r>
              <a:rPr lang="en-US" dirty="0"/>
              <a:t>Sections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8" t="56751" r="13573" b="10769"/>
          <a:stretch/>
        </p:blipFill>
        <p:spPr>
          <a:xfrm>
            <a:off x="1828800" y="1295400"/>
            <a:ext cx="5562600" cy="536559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35032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 Overview – Habitat Conditions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76837" y="1157287"/>
            <a:ext cx="3724275" cy="2057400"/>
          </a:xfrm>
        </p:spPr>
        <p:txBody>
          <a:bodyPr/>
          <a:lstStyle/>
          <a:p>
            <a:r>
              <a:rPr lang="en-US" dirty="0" smtClean="0"/>
              <a:t>MF Willamette River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2557462" y="6347915"/>
            <a:ext cx="1471613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prstClr val="white"/>
                </a:solidFill>
                <a:latin typeface="Calibri" panose="020F0502020204030204" pitchFamily="34" charset="0"/>
              </a:rPr>
              <a:t>Mainstem</a:t>
            </a:r>
            <a:endParaRPr lang="en-US" sz="24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" y="4610927"/>
            <a:ext cx="1843771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prstClr val="white"/>
                </a:solidFill>
                <a:latin typeface="Calibri" panose="020F0502020204030204" pitchFamily="34" charset="0"/>
              </a:rPr>
              <a:t>Side Channel</a:t>
            </a:r>
            <a:endParaRPr lang="en-US" sz="2400" dirty="0">
              <a:solidFill>
                <a:prstClr val="white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/>
          <a:srcRect t="3002" b="7077"/>
          <a:stretch/>
        </p:blipFill>
        <p:spPr>
          <a:xfrm>
            <a:off x="152400" y="1219200"/>
            <a:ext cx="5029200" cy="339172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029075" y="3037680"/>
            <a:ext cx="5029200" cy="3771900"/>
          </a:xfrm>
          <a:prstGeom prst="rect">
            <a:avLst/>
          </a:prstGeom>
          <a:ln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6221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Design – McKenzie Sections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4" t="46097" r="12363" b="19666"/>
          <a:stretch/>
        </p:blipFill>
        <p:spPr>
          <a:xfrm>
            <a:off x="1790700" y="1295400"/>
            <a:ext cx="5562600" cy="5373682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4291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 Overview – Habitat Conditions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0" y="1143000"/>
            <a:ext cx="3352800" cy="2057400"/>
          </a:xfrm>
        </p:spPr>
        <p:txBody>
          <a:bodyPr/>
          <a:lstStyle/>
          <a:p>
            <a:r>
              <a:rPr lang="en-US" dirty="0" smtClean="0"/>
              <a:t>McKenzie River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2557462" y="6347915"/>
            <a:ext cx="1471613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Calibri" panose="020F0502020204030204" pitchFamily="34" charset="0"/>
              </a:rPr>
              <a:t>Mainstem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400" y="4610927"/>
            <a:ext cx="1843771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Side Channel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/>
          <a:srcRect t="1" b="9090"/>
          <a:stretch/>
        </p:blipFill>
        <p:spPr>
          <a:xfrm>
            <a:off x="152400" y="1181927"/>
            <a:ext cx="5029200" cy="3429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/>
          <a:srcRect b="8282"/>
          <a:stretch/>
        </p:blipFill>
        <p:spPr>
          <a:xfrm>
            <a:off x="4029075" y="3340575"/>
            <a:ext cx="5029200" cy="345948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9511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Design – </a:t>
            </a:r>
            <a:r>
              <a:rPr lang="en-US" dirty="0" smtClean="0"/>
              <a:t>SF McKenzie Sections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1" t="13469" r="8369" b="17503"/>
          <a:stretch/>
        </p:blipFill>
        <p:spPr>
          <a:xfrm>
            <a:off x="2781300" y="1128712"/>
            <a:ext cx="3581400" cy="5647594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74570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Reach Overview – Habitat Conditions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0" y="1143000"/>
            <a:ext cx="3352800" cy="2057400"/>
          </a:xfrm>
        </p:spPr>
        <p:txBody>
          <a:bodyPr/>
          <a:lstStyle/>
          <a:p>
            <a:r>
              <a:rPr lang="en-US" dirty="0" smtClean="0"/>
              <a:t>SF McKenzie River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2557462" y="6347915"/>
            <a:ext cx="1471613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Calibri" panose="020F0502020204030204" pitchFamily="34" charset="0"/>
              </a:rPr>
              <a:t>Mainstem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157287"/>
            <a:ext cx="5029200" cy="344185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152400" y="4610927"/>
            <a:ext cx="1843771" cy="46166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Side Channel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3335605"/>
            <a:ext cx="5029200" cy="347397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942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Workflow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1531203"/>
            <a:ext cx="160734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Data Collection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0" y="1531203"/>
            <a:ext cx="1612107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Data Processing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3283803"/>
            <a:ext cx="162401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Velocity Calibration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76986" y="3283803"/>
            <a:ext cx="162401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Hydraulic Calibration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744" y="3276600"/>
            <a:ext cx="162401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Habitat Modeling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265" y="1524000"/>
            <a:ext cx="1607344" cy="83099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Transect Selection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115" y="2354997"/>
            <a:ext cx="16456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Agency </a:t>
            </a:r>
          </a:p>
          <a:p>
            <a:pPr algn="ctr"/>
            <a:r>
              <a:rPr lang="en-US" dirty="0" smtClean="0"/>
              <a:t>Collaboration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23912" y="2286000"/>
            <a:ext cx="1922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June and </a:t>
            </a:r>
          </a:p>
          <a:p>
            <a:pPr algn="ctr"/>
            <a:r>
              <a:rPr lang="en-US" dirty="0" smtClean="0"/>
              <a:t>September 2014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62330" y="2354997"/>
            <a:ext cx="1689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Excel, QA/QC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36973" y="4150126"/>
            <a:ext cx="171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ODFW Review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9" idx="3"/>
            <a:endCxn id="4" idx="1"/>
          </p:cNvCxnSpPr>
          <p:nvPr/>
        </p:nvCxnSpPr>
        <p:spPr>
          <a:xfrm>
            <a:off x="2216609" y="1939499"/>
            <a:ext cx="1364791" cy="720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3"/>
            <a:endCxn id="5" idx="1"/>
          </p:cNvCxnSpPr>
          <p:nvPr/>
        </p:nvCxnSpPr>
        <p:spPr>
          <a:xfrm>
            <a:off x="5188744" y="1946702"/>
            <a:ext cx="121205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stCxn id="5" idx="3"/>
            <a:endCxn id="7" idx="3"/>
          </p:cNvCxnSpPr>
          <p:nvPr/>
        </p:nvCxnSpPr>
        <p:spPr>
          <a:xfrm flipH="1">
            <a:off x="8001000" y="1946702"/>
            <a:ext cx="11907" cy="1752600"/>
          </a:xfrm>
          <a:prstGeom prst="bentConnector3">
            <a:avLst>
              <a:gd name="adj1" fmla="val -1919879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7" idx="1"/>
            <a:endCxn id="6" idx="3"/>
          </p:cNvCxnSpPr>
          <p:nvPr/>
        </p:nvCxnSpPr>
        <p:spPr>
          <a:xfrm flipH="1">
            <a:off x="5205414" y="3699302"/>
            <a:ext cx="11715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1"/>
            <a:endCxn id="8" idx="3"/>
          </p:cNvCxnSpPr>
          <p:nvPr/>
        </p:nvCxnSpPr>
        <p:spPr>
          <a:xfrm flipH="1" flipV="1">
            <a:off x="2235758" y="3692099"/>
            <a:ext cx="1345642" cy="720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00929" y="4876800"/>
            <a:ext cx="1624014" cy="83210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400" dirty="0" smtClean="0">
                <a:latin typeface="Calibri" panose="020F0502020204030204" pitchFamily="34" charset="0"/>
              </a:rPr>
              <a:t>Results</a:t>
            </a:r>
            <a:endParaRPr lang="en-US" sz="2400" dirty="0"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5670" y="4150126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HSC - Santiam</a:t>
            </a:r>
            <a:endParaRPr lang="en-US" dirty="0"/>
          </a:p>
        </p:txBody>
      </p:sp>
      <p:cxnSp>
        <p:nvCxnSpPr>
          <p:cNvPr id="34" name="Elbow Connector 33"/>
          <p:cNvCxnSpPr>
            <a:stCxn id="8" idx="1"/>
            <a:endCxn id="28" idx="1"/>
          </p:cNvCxnSpPr>
          <p:nvPr/>
        </p:nvCxnSpPr>
        <p:spPr>
          <a:xfrm rot="10800000" flipV="1">
            <a:off x="600930" y="3692098"/>
            <a:ext cx="10815" cy="1600753"/>
          </a:xfrm>
          <a:prstGeom prst="bentConnector3">
            <a:avLst>
              <a:gd name="adj1" fmla="val 2213731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28625" y="5707797"/>
            <a:ext cx="1997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AWS – By Reach, </a:t>
            </a:r>
          </a:p>
          <a:p>
            <a:pPr algn="ctr"/>
            <a:r>
              <a:rPr lang="en-US" dirty="0" smtClean="0"/>
              <a:t>By Transect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573065" y="4876800"/>
            <a:ext cx="1624014" cy="832104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Reporting</a:t>
            </a:r>
            <a:endParaRPr lang="en-US" sz="2400" dirty="0">
              <a:latin typeface="Calibri" panose="020F0502020204030204" pitchFamily="34" charset="0"/>
            </a:endParaRPr>
          </a:p>
        </p:txBody>
      </p:sp>
      <p:cxnSp>
        <p:nvCxnSpPr>
          <p:cNvPr id="39" name="Straight Arrow Connector 38"/>
          <p:cNvCxnSpPr>
            <a:stCxn id="28" idx="3"/>
            <a:endCxn id="37" idx="1"/>
          </p:cNvCxnSpPr>
          <p:nvPr/>
        </p:nvCxnSpPr>
        <p:spPr>
          <a:xfrm>
            <a:off x="2224943" y="5292852"/>
            <a:ext cx="134812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511820" y="5707797"/>
            <a:ext cx="1763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March 31, 2015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3124200"/>
            <a:ext cx="8229600" cy="32299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90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SEFA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85800"/>
            <a:ext cx="4986504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733800" cy="5594866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1800"/>
              </a:spcAft>
            </a:pPr>
            <a:r>
              <a:rPr lang="en-US" dirty="0" smtClean="0"/>
              <a:t>System for Environmental Flow Analysis (SEFA)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Instream Flow Incremental Methodology software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2014 - Repackaged PHABSIM/RHABSIM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Also Includes Water Temp, DO, Riparian, Sediment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24500" y="6368534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http://sefa.co.nz/</a:t>
            </a:r>
          </a:p>
        </p:txBody>
      </p:sp>
    </p:spTree>
    <p:extLst>
      <p:ext uri="{BB962C8B-B14F-4D97-AF65-F5344CB8AC3E}">
        <p14:creationId xmlns:p14="http://schemas.microsoft.com/office/powerpoint/2010/main" val="359007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Hydraulic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step in the modeling process is the hydraulic calibration.</a:t>
            </a:r>
          </a:p>
          <a:p>
            <a:r>
              <a:rPr lang="en-US" dirty="0" smtClean="0"/>
              <a:t>Develop stage-discharge relationship for each transect using measured stage and discharge at the low, mid, and high flow</a:t>
            </a:r>
          </a:p>
          <a:p>
            <a:endParaRPr lang="en-US" dirty="0" smtClean="0"/>
          </a:p>
          <a:p>
            <a:pPr marL="111125" indent="0">
              <a:buNone/>
            </a:pP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527" y="3724275"/>
            <a:ext cx="402718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3733800"/>
            <a:ext cx="4648200" cy="2849880"/>
          </a:xfrm>
          <a:prstGeom prst="rect">
            <a:avLst/>
          </a:prstGeom>
        </p:spPr>
        <p:txBody>
          <a:bodyPr>
            <a:normAutofit/>
          </a:bodyPr>
          <a:lstStyle>
            <a:lvl1pPr marL="341313" indent="-230188" algn="l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Pct val="100000"/>
              <a:buFont typeface="Arial" pitchFamily="34" charset="0"/>
              <a:buChar char="•"/>
              <a:defRPr kumimoji="0" sz="3000" b="0" i="0" kern="1200" baseline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rgbClr val="FFFF00"/>
              </a:buClr>
              <a:buSzPct val="80000"/>
              <a:buFont typeface="Calibri" panose="020F0502020204030204" pitchFamily="34" charset="0"/>
              <a:buChar char="‐"/>
              <a:defRPr kumimoji="0" sz="2800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 smtClean="0"/>
              <a:t>To reduce mean error between measured and modeled discharges, we made small adjustments to observed stage</a:t>
            </a:r>
          </a:p>
          <a:p>
            <a:endParaRPr lang="en-US" dirty="0" smtClean="0"/>
          </a:p>
          <a:p>
            <a:pPr marL="111125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06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Velocity Calibration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Second step in the modeling process is the velocity calibration</a:t>
            </a:r>
          </a:p>
          <a:p>
            <a:r>
              <a:rPr lang="en-US" dirty="0" smtClean="0"/>
              <a:t>Velocity measured at one flow (mid) per transect</a:t>
            </a:r>
          </a:p>
          <a:p>
            <a:r>
              <a:rPr lang="en-US" dirty="0" smtClean="0"/>
              <a:t>Compare pattern of measured velocities vs. modeled velocities</a:t>
            </a:r>
          </a:p>
          <a:p>
            <a:r>
              <a:rPr lang="en-US" dirty="0" smtClean="0"/>
              <a:t>Correct anomalous velocities with roughness </a:t>
            </a:r>
            <a:r>
              <a:rPr lang="en-US" dirty="0" smtClean="0"/>
              <a:t>adjustment</a:t>
            </a:r>
          </a:p>
          <a:p>
            <a:r>
              <a:rPr lang="en-US" dirty="0" smtClean="0"/>
              <a:t>We made minimal                                          adjustments</a:t>
            </a: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191000"/>
            <a:ext cx="5102921" cy="262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698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Calibration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4419600" cy="4526280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sz="2800" dirty="0"/>
              <a:t>Predicted discharge vs. Measured discharge</a:t>
            </a:r>
          </a:p>
          <a:p>
            <a:pPr>
              <a:spcAft>
                <a:spcPts val="1800"/>
              </a:spcAft>
            </a:pPr>
            <a:r>
              <a:rPr lang="en-US" sz="2800" dirty="0" smtClean="0"/>
              <a:t>Goal =  Mean Error &lt;5%</a:t>
            </a:r>
          </a:p>
          <a:p>
            <a:pPr>
              <a:spcAft>
                <a:spcPts val="1800"/>
              </a:spcAft>
            </a:pPr>
            <a:r>
              <a:rPr lang="en-US" sz="2800" dirty="0" smtClean="0"/>
              <a:t>Fewer calibration adjustments are better</a:t>
            </a: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191000" y="1166812"/>
            <a:ext cx="4819650" cy="5645468"/>
            <a:chOff x="223838" y="1676401"/>
            <a:chExt cx="4286250" cy="490918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r="1969" b="62193"/>
            <a:stretch/>
          </p:blipFill>
          <p:spPr bwMode="auto">
            <a:xfrm>
              <a:off x="228601" y="1676401"/>
              <a:ext cx="42672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4"/>
            <p:cNvGrpSpPr/>
            <p:nvPr/>
          </p:nvGrpSpPr>
          <p:grpSpPr>
            <a:xfrm>
              <a:off x="223838" y="3581401"/>
              <a:ext cx="4286250" cy="3004184"/>
              <a:chOff x="4724400" y="3225166"/>
              <a:chExt cx="4286250" cy="3004184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t="58448"/>
              <a:stretch/>
            </p:blipFill>
            <p:spPr bwMode="auto">
              <a:xfrm>
                <a:off x="4724400" y="4495800"/>
                <a:ext cx="4286250" cy="1733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Rectangle 5"/>
              <p:cNvSpPr/>
              <p:nvPr/>
            </p:nvSpPr>
            <p:spPr>
              <a:xfrm>
                <a:off x="4800600" y="5334000"/>
                <a:ext cx="4191000" cy="3810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 b="69543"/>
              <a:stretch/>
            </p:blipFill>
            <p:spPr bwMode="auto">
              <a:xfrm>
                <a:off x="4724400" y="3225166"/>
                <a:ext cx="4286250" cy="1270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68698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Habitat Suitability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Chinook Spawning – Santiam, 2013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312" y="1776889"/>
            <a:ext cx="5468720" cy="4841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>
          <a:xfrm>
            <a:off x="1907768" y="1774422"/>
            <a:ext cx="5486400" cy="4846320"/>
            <a:chOff x="2267316" y="2514600"/>
            <a:chExt cx="4057284" cy="3228975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316" y="2514600"/>
              <a:ext cx="4057284" cy="32289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048000" y="3152775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15316" y="3152775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HIGH</a:t>
              </a:r>
              <a:endPara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887845" y="1771955"/>
            <a:ext cx="5486400" cy="4846320"/>
            <a:chOff x="1887845" y="1771955"/>
            <a:chExt cx="5486400" cy="4846320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7845" y="1771955"/>
              <a:ext cx="5486400" cy="48463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963436" y="2270455"/>
              <a:ext cx="13069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SILT</a:t>
              </a:r>
              <a:endPara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52737" y="2250724"/>
              <a:ext cx="1498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BOULDER</a:t>
              </a:r>
              <a:endPara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766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Habitat Modeling - 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 hydraulic model and habitat suitability criteria to determine </a:t>
            </a:r>
            <a:r>
              <a:rPr lang="en-US" u="sng" dirty="0" smtClean="0"/>
              <a:t>Area Weighted Suitability </a:t>
            </a:r>
            <a:r>
              <a:rPr lang="en-US" dirty="0" smtClean="0"/>
              <a:t>(AWS) by transect</a:t>
            </a:r>
          </a:p>
          <a:p>
            <a:pPr marL="111125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805"/>
          <a:stretch/>
        </p:blipFill>
        <p:spPr bwMode="auto">
          <a:xfrm>
            <a:off x="96012" y="2609851"/>
            <a:ext cx="8951976" cy="240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0992" y="5304294"/>
            <a:ext cx="57220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Red – 0.0 Poor Spawning Habitat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Yellow – 0.5 Moderate Spawning Habitat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Blue – 1.0 Optimal Spawning Habitat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54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Habitat Modeling -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AWS normalized </a:t>
            </a:r>
            <a:r>
              <a:rPr lang="en-US" dirty="0"/>
              <a:t>to 1,000 linear feet of </a:t>
            </a:r>
            <a:r>
              <a:rPr lang="en-US" dirty="0" smtClean="0"/>
              <a:t>stream</a:t>
            </a:r>
          </a:p>
          <a:p>
            <a:r>
              <a:rPr lang="en-US" dirty="0" smtClean="0"/>
              <a:t>Habitat comparison units – square </a:t>
            </a:r>
            <a:r>
              <a:rPr lang="en-US" dirty="0" err="1" smtClean="0"/>
              <a:t>ft</a:t>
            </a:r>
            <a:r>
              <a:rPr lang="en-US" dirty="0" smtClean="0"/>
              <a:t>/1,000 </a:t>
            </a:r>
            <a:r>
              <a:rPr lang="en-US" dirty="0" err="1" smtClean="0"/>
              <a:t>ft</a:t>
            </a:r>
            <a:endParaRPr lang="en-US" dirty="0" smtClean="0"/>
          </a:p>
          <a:p>
            <a:r>
              <a:rPr lang="en-US" dirty="0"/>
              <a:t>Equal Transect Weighting – 10 transects at 10%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Can vary transect contributions – </a:t>
            </a:r>
            <a:r>
              <a:rPr lang="en-US" dirty="0" err="1"/>
              <a:t>mainstem</a:t>
            </a:r>
            <a:r>
              <a:rPr lang="en-US" dirty="0"/>
              <a:t> vs. side channel, habitat units % of total reach</a:t>
            </a:r>
          </a:p>
          <a:p>
            <a:pPr marL="111125" indent="0">
              <a:buNone/>
            </a:pPr>
            <a:endParaRPr lang="en-US" dirty="0"/>
          </a:p>
          <a:p>
            <a:r>
              <a:rPr lang="en-US" dirty="0" smtClean="0"/>
              <a:t>Assess individual and combined sections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27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Results - 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MF Willamette River – Individual Transect Results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SFM All XS Individua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524" y="1752600"/>
            <a:ext cx="8731794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4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-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MF Willamette River – </a:t>
            </a:r>
            <a:r>
              <a:rPr lang="en-US" dirty="0" smtClean="0"/>
              <a:t>Combined Transect </a:t>
            </a:r>
            <a:r>
              <a:rPr lang="en-US" dirty="0"/>
              <a:t>Results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Picture 6" descr="SFM All XS Combined.bmp"/>
          <p:cNvPicPr>
            <a:picLocks noChangeAspect="1"/>
          </p:cNvPicPr>
          <p:nvPr/>
        </p:nvPicPr>
        <p:blipFill rotWithShape="1">
          <a:blip r:embed="rId3" cstate="print"/>
          <a:srcRect t="1475" r="24078" b="-1"/>
          <a:stretch/>
        </p:blipFill>
        <p:spPr>
          <a:xfrm>
            <a:off x="914401" y="1752600"/>
            <a:ext cx="7772399" cy="4964326"/>
          </a:xfrm>
          <a:prstGeom prst="rect">
            <a:avLst/>
          </a:prstGeom>
        </p:spPr>
      </p:pic>
      <p:pic>
        <p:nvPicPr>
          <p:cNvPr id="5" name="Picture 4" descr="SFM All XS Combined.bmp"/>
          <p:cNvPicPr>
            <a:picLocks noChangeAspect="1"/>
          </p:cNvPicPr>
          <p:nvPr/>
        </p:nvPicPr>
        <p:blipFill rotWithShape="1">
          <a:blip r:embed="rId3" cstate="print"/>
          <a:srcRect l="74177" t="44225" r="3036" b="46909"/>
          <a:stretch/>
        </p:blipFill>
        <p:spPr>
          <a:xfrm>
            <a:off x="1905000" y="4983480"/>
            <a:ext cx="35814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1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-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SF McKenzie River - </a:t>
            </a:r>
            <a:r>
              <a:rPr lang="en-US" dirty="0" smtClean="0"/>
              <a:t>Individual Transect </a:t>
            </a:r>
            <a:r>
              <a:rPr lang="en-US" dirty="0"/>
              <a:t>Results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SFM All XS Individua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523" y="1752600"/>
            <a:ext cx="8731794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-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SF </a:t>
            </a:r>
            <a:r>
              <a:rPr lang="en-US" dirty="0"/>
              <a:t>McKenzie River - Combined </a:t>
            </a:r>
            <a:r>
              <a:rPr lang="en-US" dirty="0" smtClean="0"/>
              <a:t>Transect </a:t>
            </a:r>
            <a:r>
              <a:rPr lang="en-US" dirty="0"/>
              <a:t>Results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7" name="Picture 6" descr="SFM All XS Combined.bmp"/>
          <p:cNvPicPr>
            <a:picLocks noChangeAspect="1"/>
          </p:cNvPicPr>
          <p:nvPr/>
        </p:nvPicPr>
        <p:blipFill rotWithShape="1">
          <a:blip r:embed="rId3" cstate="print"/>
          <a:srcRect r="24078" b="4553"/>
          <a:stretch/>
        </p:blipFill>
        <p:spPr>
          <a:xfrm>
            <a:off x="762000" y="1752600"/>
            <a:ext cx="7924800" cy="4903541"/>
          </a:xfrm>
          <a:prstGeom prst="rect">
            <a:avLst/>
          </a:prstGeom>
        </p:spPr>
      </p:pic>
      <p:pic>
        <p:nvPicPr>
          <p:cNvPr id="5" name="Picture 4" descr="SFM All XS Combined.bmp"/>
          <p:cNvPicPr>
            <a:picLocks noChangeAspect="1"/>
          </p:cNvPicPr>
          <p:nvPr/>
        </p:nvPicPr>
        <p:blipFill rotWithShape="1">
          <a:blip r:embed="rId4" cstate="print"/>
          <a:srcRect l="74177" t="44225" r="3036" b="46909"/>
          <a:stretch/>
        </p:blipFill>
        <p:spPr>
          <a:xfrm>
            <a:off x="1752600" y="5134010"/>
            <a:ext cx="35814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-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McKenzie River </a:t>
            </a:r>
            <a:r>
              <a:rPr lang="en-US" dirty="0" smtClean="0"/>
              <a:t>– Individual Transect </a:t>
            </a:r>
            <a:r>
              <a:rPr lang="en-US" dirty="0"/>
              <a:t>Results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SFM All XS Individua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523" y="1828800"/>
            <a:ext cx="8731796" cy="483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-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McKenzie River – Categorized Transect Results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4" y="1981200"/>
            <a:ext cx="8891404" cy="464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3276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Mainstem</a:t>
            </a:r>
            <a:endParaRPr lang="en-US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033665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 Channel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90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Preliminary Results -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1109662"/>
            <a:ext cx="8229600" cy="4526280"/>
          </a:xfrm>
        </p:spPr>
        <p:txBody>
          <a:bodyPr/>
          <a:lstStyle/>
          <a:p>
            <a:r>
              <a:rPr lang="en-US" dirty="0"/>
              <a:t>McKenzie River – </a:t>
            </a:r>
            <a:r>
              <a:rPr lang="en-US" dirty="0" smtClean="0"/>
              <a:t>Combined Transect </a:t>
            </a:r>
            <a:r>
              <a:rPr lang="en-US" dirty="0"/>
              <a:t>Results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7" name="Picture 6" descr="SFM All XS Combined.bmp"/>
          <p:cNvPicPr>
            <a:picLocks noChangeAspect="1"/>
          </p:cNvPicPr>
          <p:nvPr/>
        </p:nvPicPr>
        <p:blipFill rotWithShape="1">
          <a:blip r:embed="rId3" cstate="print"/>
          <a:srcRect r="24078" b="2819"/>
          <a:stretch/>
        </p:blipFill>
        <p:spPr>
          <a:xfrm>
            <a:off x="828675" y="1845947"/>
            <a:ext cx="7619999" cy="4800600"/>
          </a:xfrm>
          <a:prstGeom prst="rect">
            <a:avLst/>
          </a:prstGeom>
        </p:spPr>
      </p:pic>
      <p:pic>
        <p:nvPicPr>
          <p:cNvPr id="5" name="Picture 4" descr="SFM All XS Combined.bmp"/>
          <p:cNvPicPr>
            <a:picLocks noChangeAspect="1"/>
          </p:cNvPicPr>
          <p:nvPr/>
        </p:nvPicPr>
        <p:blipFill rotWithShape="1">
          <a:blip r:embed="rId4" cstate="print"/>
          <a:srcRect l="74177" t="44225" r="3036" b="46909"/>
          <a:stretch/>
        </p:blipFill>
        <p:spPr>
          <a:xfrm>
            <a:off x="1905000" y="5105400"/>
            <a:ext cx="35814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Preliminary Results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341167"/>
              </p:ext>
            </p:extLst>
          </p:nvPr>
        </p:nvGraphicFramePr>
        <p:xfrm>
          <a:off x="304800" y="1166812"/>
          <a:ext cx="8610602" cy="508258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33600"/>
                <a:gridCol w="2171702"/>
                <a:gridCol w="2152650"/>
                <a:gridCol w="2152650"/>
              </a:tblGrid>
              <a:tr h="165258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 Reach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BiOp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Flow Range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cfs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(Preliminary)</a:t>
                      </a: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Optimal Flow Range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cfs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(Preliminary)</a:t>
                      </a:r>
                    </a:p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Optimal Target Flow (</a:t>
                      </a:r>
                      <a:r>
                        <a:rPr lang="en-US" sz="2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cfs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127036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MF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Willamette River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1,200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3,500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1,800 – 3,000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2,400</a:t>
                      </a:r>
                    </a:p>
                    <a:p>
                      <a:pPr algn="ctr"/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127036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McKenzie River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Coincident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SF McKenzie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1,500 – 2,200</a:t>
                      </a:r>
                    </a:p>
                    <a:p>
                      <a:pPr algn="ctr"/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1,800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  <a:tr h="889259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SF McKenzie River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300 - 580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350 - 650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519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4526280"/>
          </a:xfrm>
        </p:spPr>
        <p:txBody>
          <a:bodyPr/>
          <a:lstStyle/>
          <a:p>
            <a:r>
              <a:rPr lang="en-US" dirty="0" smtClean="0"/>
              <a:t>Preliminary optimal flows overlap with </a:t>
            </a:r>
            <a:r>
              <a:rPr lang="en-US" dirty="0" err="1" smtClean="0"/>
              <a:t>BiOp</a:t>
            </a:r>
            <a:r>
              <a:rPr lang="en-US" dirty="0" smtClean="0"/>
              <a:t> flows</a:t>
            </a:r>
          </a:p>
          <a:p>
            <a:r>
              <a:rPr lang="en-US" dirty="0" smtClean="0"/>
              <a:t>Currently preparing analysis and tech team review</a:t>
            </a:r>
          </a:p>
          <a:p>
            <a:r>
              <a:rPr lang="en-US" dirty="0" smtClean="0"/>
              <a:t>Report due March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67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2672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USACE </a:t>
            </a:r>
          </a:p>
          <a:p>
            <a:pPr lvl="1"/>
            <a:r>
              <a:rPr lang="en-US" dirty="0" smtClean="0"/>
              <a:t>Dave </a:t>
            </a:r>
            <a:r>
              <a:rPr lang="en-US" dirty="0" err="1" smtClean="0"/>
              <a:t>Leonhardt</a:t>
            </a:r>
            <a:endParaRPr lang="en-US" dirty="0" smtClean="0"/>
          </a:p>
          <a:p>
            <a:pPr lvl="1"/>
            <a:r>
              <a:rPr lang="en-US" dirty="0" smtClean="0"/>
              <a:t>Tim Kuhn</a:t>
            </a:r>
          </a:p>
          <a:p>
            <a:pPr lvl="1"/>
            <a:r>
              <a:rPr lang="en-US" dirty="0" smtClean="0"/>
              <a:t>Mary Karen Scullion</a:t>
            </a:r>
          </a:p>
          <a:p>
            <a:pPr lvl="1"/>
            <a:r>
              <a:rPr lang="en-US" dirty="0" smtClean="0"/>
              <a:t>Greg Taylor</a:t>
            </a:r>
          </a:p>
          <a:p>
            <a:pPr lvl="1"/>
            <a:endParaRPr lang="en-US" dirty="0"/>
          </a:p>
          <a:p>
            <a:r>
              <a:rPr lang="en-US" dirty="0" smtClean="0"/>
              <a:t>ODFW</a:t>
            </a:r>
          </a:p>
          <a:p>
            <a:pPr lvl="1"/>
            <a:r>
              <a:rPr lang="en-US" dirty="0" smtClean="0"/>
              <a:t>Tim Hardin</a:t>
            </a:r>
          </a:p>
          <a:p>
            <a:pPr lvl="1"/>
            <a:r>
              <a:rPr lang="en-US" dirty="0" smtClean="0"/>
              <a:t>Paul Olmstead</a:t>
            </a:r>
          </a:p>
          <a:p>
            <a:pPr lvl="1"/>
            <a:r>
              <a:rPr lang="en-US" dirty="0" smtClean="0"/>
              <a:t>Cameron Sharpe</a:t>
            </a:r>
          </a:p>
          <a:p>
            <a:pPr lvl="1"/>
            <a:r>
              <a:rPr lang="en-US" dirty="0" smtClean="0"/>
              <a:t>Mike </a:t>
            </a:r>
            <a:r>
              <a:rPr lang="en-US" dirty="0" err="1" smtClean="0"/>
              <a:t>Hogansen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410075" y="1143000"/>
            <a:ext cx="4267200" cy="5486400"/>
          </a:xfrm>
          <a:prstGeom prst="rect">
            <a:avLst/>
          </a:prstGeom>
        </p:spPr>
        <p:txBody>
          <a:bodyPr>
            <a:normAutofit/>
          </a:bodyPr>
          <a:lstStyle>
            <a:lvl1pPr marL="341313" indent="-230188" algn="l" rtl="0" eaLnBrk="1" latinLnBrk="0" hangingPunct="1"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Pct val="100000"/>
              <a:buFont typeface="Arial" pitchFamily="34" charset="0"/>
              <a:buChar char="•"/>
              <a:defRPr kumimoji="0" sz="3000" b="0" i="0" kern="1200" baseline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rgbClr val="FFFF00"/>
              </a:buClr>
              <a:buSzPct val="80000"/>
              <a:buFont typeface="Calibri" panose="020F0502020204030204" pitchFamily="34" charset="0"/>
              <a:buChar char="‐"/>
              <a:defRPr kumimoji="0" sz="2800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 smtClean="0"/>
              <a:t>OWRD </a:t>
            </a:r>
          </a:p>
          <a:p>
            <a:pPr lvl="1"/>
            <a:r>
              <a:rPr lang="en-US" dirty="0" smtClean="0"/>
              <a:t>Rachel </a:t>
            </a:r>
            <a:r>
              <a:rPr lang="en-US" dirty="0" err="1" smtClean="0"/>
              <a:t>LovellFord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NOAA-Fisheries</a:t>
            </a:r>
          </a:p>
          <a:p>
            <a:pPr lvl="1"/>
            <a:r>
              <a:rPr lang="en-US" dirty="0" smtClean="0"/>
              <a:t>Rich </a:t>
            </a:r>
            <a:r>
              <a:rPr lang="en-US" dirty="0" err="1" smtClean="0"/>
              <a:t>Domingue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4025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25423</TotalTime>
  <Words>875</Words>
  <Application>Microsoft Office PowerPoint</Application>
  <PresentationFormat>On-screen Show (4:3)</PresentationFormat>
  <Paragraphs>212</Paragraphs>
  <Slides>31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Rockwell</vt:lpstr>
      <vt:lpstr>Times New Roman</vt:lpstr>
      <vt:lpstr>Wingdings 2</vt:lpstr>
      <vt:lpstr>Foundry</vt:lpstr>
      <vt:lpstr>Evaluation of Habitat and Flow Relationships for Spring Chinook Salmon Spawning and Incubation in the Middle Fork Willamette and McKenzie Rivers, Oregon  </vt:lpstr>
      <vt:lpstr>Outline</vt:lpstr>
      <vt:lpstr>Project Need</vt:lpstr>
      <vt:lpstr>Reach Overview - Geography</vt:lpstr>
      <vt:lpstr>Reach Overview - Flows</vt:lpstr>
      <vt:lpstr>Project Workflow </vt:lpstr>
      <vt:lpstr>Study Design</vt:lpstr>
      <vt:lpstr>Study Design – MF Willamette Sections</vt:lpstr>
      <vt:lpstr>Reach Overview – Habitat Conditions</vt:lpstr>
      <vt:lpstr>Study Design – McKenzie Sections</vt:lpstr>
      <vt:lpstr>Reach Overview – Habitat Conditions</vt:lpstr>
      <vt:lpstr>Study Design – SF McKenzie Sections</vt:lpstr>
      <vt:lpstr>Reach Overview – Habitat Conditions</vt:lpstr>
      <vt:lpstr>Project Workflow </vt:lpstr>
      <vt:lpstr>SEFA</vt:lpstr>
      <vt:lpstr>Hydraulic Calibration</vt:lpstr>
      <vt:lpstr>Velocity Calibration</vt:lpstr>
      <vt:lpstr>Model Calibration Results</vt:lpstr>
      <vt:lpstr>Habitat Suitability Curves</vt:lpstr>
      <vt:lpstr>Habitat Modeling - AWS</vt:lpstr>
      <vt:lpstr>Habitat Modeling - AWS</vt:lpstr>
      <vt:lpstr>Preliminary Results - AWS</vt:lpstr>
      <vt:lpstr>Preliminary Results - AWS</vt:lpstr>
      <vt:lpstr>Preliminary Results - AWS</vt:lpstr>
      <vt:lpstr>Preliminary Results - AWS</vt:lpstr>
      <vt:lpstr>Preliminary Results - AWS</vt:lpstr>
      <vt:lpstr>Preliminary Results - AWS</vt:lpstr>
      <vt:lpstr>Preliminary Results - AWS</vt:lpstr>
      <vt:lpstr>Preliminary Results</vt:lpstr>
      <vt:lpstr>Summary</vt:lpstr>
      <vt:lpstr>Acknowledgements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Troy Brandt</dc:creator>
  <cp:lastModifiedBy>tbrandt</cp:lastModifiedBy>
  <cp:revision>691</cp:revision>
  <dcterms:created xsi:type="dcterms:W3CDTF">2009-10-20T11:22:57Z</dcterms:created>
  <dcterms:modified xsi:type="dcterms:W3CDTF">2015-02-12T18:47:07Z</dcterms:modified>
</cp:coreProperties>
</file>